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59" d="100"/>
          <a:sy n="59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76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중복이라기보다는</a:t>
            </a:r>
            <a:r>
              <a:rPr lang="ko-KR" altLang="en-US" dirty="0" smtClean="0"/>
              <a:t>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다른 연구에서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있었으나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위한 기준이 없는 한계가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분류를 위해서는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system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en-US" altLang="ko-KR" dirty="0" smtClean="0"/>
              <a:t> 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와 같은 증상이 발생하는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이 기능장애를 보이는 시점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non </a:t>
            </a:r>
            <a:r>
              <a:rPr lang="en-US" altLang="ko-KR" baseline="0" dirty="0" err="1" smtClean="0"/>
              <a:t>invasivae</a:t>
            </a:r>
            <a:r>
              <a:rPr lang="en-US" altLang="ko-KR" baseline="0" dirty="0" smtClean="0"/>
              <a:t> ventilation</a:t>
            </a:r>
            <a:r>
              <a:rPr lang="ko-KR" altLang="en-US" baseline="0" dirty="0" smtClean="0"/>
              <a:t>이 필요한 시점으로 정했습니다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 stone</a:t>
            </a:r>
            <a:r>
              <a:rPr lang="ko-KR" altLang="en-US" baseline="0" dirty="0" smtClean="0"/>
              <a:t>까지의 </a:t>
            </a:r>
            <a:r>
              <a:rPr lang="ko-KR" altLang="en-US" baseline="0" dirty="0" err="1" smtClean="0"/>
              <a:t>경과시간을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사망할때까지의</a:t>
            </a:r>
            <a:r>
              <a:rPr lang="ko-KR" altLang="en-US" baseline="0" dirty="0" smtClean="0"/>
              <a:t> 전체기간으로 나눈 비율로 표준화 하였고 진단은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두번째 분절이 영향을 받은 시점은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번째는 </a:t>
            </a:r>
            <a:r>
              <a:rPr lang="en-US" altLang="ko-KR" baseline="0" dirty="0" smtClean="0"/>
              <a:t>61%, gastrostomy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77%, NIV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Stage 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기존과 연령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표현형의 비율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유전적 배경에 따라서 결과가 달라질 수 있겠고 </a:t>
            </a:r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</a:t>
            </a:r>
            <a:r>
              <a:rPr lang="ko-KR" altLang="en-US" baseline="0" dirty="0" err="1" smtClean="0"/>
              <a:t>있을수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가 중증으로 진행하면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약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정도에서 생기지만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에는 그런 부분은 반영이 안된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King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다학제팀에</a:t>
            </a:r>
            <a:r>
              <a:rPr lang="ko-KR" altLang="en-US" baseline="0" dirty="0" smtClean="0"/>
              <a:t> 의한 의료서비스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</a:t>
            </a:r>
            <a:r>
              <a:rPr lang="ko-KR" altLang="en-US" baseline="0" dirty="0" err="1" smtClean="0"/>
              <a:t>경관영양과</a:t>
            </a:r>
            <a:r>
              <a:rPr lang="ko-KR" altLang="en-US" baseline="0" dirty="0" smtClean="0"/>
              <a:t> 인공호흡기와 같은 </a:t>
            </a:r>
            <a:r>
              <a:rPr lang="ko-KR" altLang="en-US" baseline="0" dirty="0" err="1" smtClean="0"/>
              <a:t>중재치료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의료와 돌봄에 대한 접근으로 </a:t>
            </a:r>
            <a:r>
              <a:rPr lang="ko-KR" altLang="en-US" baseline="0" dirty="0" err="1" smtClean="0"/>
              <a:t>나눌수</a:t>
            </a:r>
            <a:r>
              <a:rPr lang="ko-KR" altLang="en-US" baseline="0" dirty="0" smtClean="0"/>
              <a:t> 있고 이를 통해 더 체계적인 사회적 접근이 가능하다는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임상시험지표로서도 활용하고 있습니다</a:t>
            </a:r>
            <a:r>
              <a:rPr lang="en-US" altLang="ko-KR" baseline="0" dirty="0" smtClean="0"/>
              <a:t>. 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시점이 </a:t>
            </a:r>
            <a:r>
              <a:rPr lang="ko-KR" altLang="en-US" baseline="0" dirty="0" err="1" smtClean="0"/>
              <a:t>명확히는</a:t>
            </a:r>
            <a:r>
              <a:rPr lang="ko-KR" altLang="en-US" baseline="0" dirty="0" smtClean="0"/>
              <a:t> 구분되지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상태에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상태에 먼저 도달했습니다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생존기간의 차이를 보였다는 점에서 </a:t>
            </a:r>
            <a:r>
              <a:rPr lang="en-US" altLang="ko-KR" baseline="0" dirty="0" smtClean="0"/>
              <a:t>validity</a:t>
            </a:r>
            <a:r>
              <a:rPr lang="ko-KR" altLang="en-US" baseline="0" dirty="0" smtClean="0"/>
              <a:t>를 보인다고 볼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을 질병의 전체 기간으로 보면 두번째 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세번째 분절에 증상이 나타나는 기간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respiratory support</a:t>
            </a:r>
            <a:r>
              <a:rPr lang="ko-KR" altLang="en-US" baseline="0" dirty="0" smtClean="0"/>
              <a:t>가 필요한 시점이 각각 </a:t>
            </a:r>
            <a:r>
              <a:rPr lang="en-US" altLang="ko-KR" baseline="0" dirty="0" smtClean="0"/>
              <a:t>40, 60, 80%</a:t>
            </a:r>
            <a:r>
              <a:rPr lang="ko-KR" altLang="en-US" baseline="0" dirty="0" smtClean="0"/>
              <a:t>정도로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가장 높은 단계로 정해야 하는데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</a:t>
            </a:r>
            <a:r>
              <a:rPr lang="ko-KR" altLang="en-US" dirty="0" err="1" smtClean="0"/>
              <a:t>진단시점이</a:t>
            </a:r>
            <a:r>
              <a:rPr lang="ko-KR" altLang="en-US" dirty="0" smtClean="0"/>
              <a:t>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나눠서 보는게 의미가 있다고 보고있습니다</a:t>
            </a:r>
            <a:r>
              <a:rPr lang="en-US" altLang="ko-KR" baseline="0" dirty="0" smtClean="0"/>
              <a:t>.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어떤 단계에 먼저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이라면 </a:t>
            </a:r>
            <a:r>
              <a:rPr lang="en-US" altLang="ko-KR" baseline="0" dirty="0" smtClean="0"/>
              <a:t>4, 5</a:t>
            </a:r>
            <a:r>
              <a:rPr lang="ko-KR" altLang="en-US" baseline="0" dirty="0" smtClean="0"/>
              <a:t>로 나누겠지만 여기서는 그렇지 않은 점이 보통의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과는 다른 점이라고 하겠습니다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사용해서 전반적으로 대상자가 더 어리고 </a:t>
            </a:r>
            <a:r>
              <a:rPr lang="ko-KR" altLang="en-US" baseline="0" dirty="0" err="1" smtClean="0"/>
              <a:t>오래살고</a:t>
            </a:r>
            <a:r>
              <a:rPr lang="ko-KR" altLang="en-US" baseline="0" dirty="0" smtClean="0"/>
              <a:t>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다른 경우에 결과가 다를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연구에서는 인지장애여부는 평가에 포함시키지않았다는 단점도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인지장애의</a:t>
            </a:r>
            <a:r>
              <a:rPr lang="ko-KR" altLang="en-US" baseline="0" dirty="0" smtClean="0"/>
              <a:t> 경우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 어려운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이용한 장점으로 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</a:t>
            </a:r>
            <a:r>
              <a:rPr lang="en-US" altLang="ko-KR" baseline="0" dirty="0" err="1" smtClean="0"/>
              <a:t>degeneratio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의료비를 조사했고 참가자들은 매일 의료시설 이용내역을 기록하도록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의료비용은 입원비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종합 병원이나 개인병원 방문하는데 드는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진단하는데 드는 검사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약값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재활치료비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심리치료비용</a:t>
            </a:r>
            <a:r>
              <a:rPr lang="en-US" altLang="ko-KR" baseline="0" dirty="0" smtClean="0"/>
              <a:t>, general practitioner </a:t>
            </a:r>
            <a:r>
              <a:rPr lang="ko-KR" altLang="en-US" baseline="0" dirty="0" err="1" smtClean="0"/>
              <a:t>방문비용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거동이나 의사소통에 필요한 비용을 직접 비용으로 해서 조사했고 </a:t>
            </a:r>
            <a:r>
              <a:rPr lang="ko-KR" altLang="en-US" baseline="0" dirty="0" err="1" smtClean="0"/>
              <a:t>간접비용은</a:t>
            </a:r>
            <a:r>
              <a:rPr lang="ko-KR" altLang="en-US" baseline="0" dirty="0" smtClean="0"/>
              <a:t> 조사하지 않음</a:t>
            </a:r>
            <a:r>
              <a:rPr lang="en-US" altLang="ko-KR" baseline="0" dirty="0" smtClean="0"/>
              <a:t>. Stage </a:t>
            </a:r>
            <a:r>
              <a:rPr lang="ko-KR" altLang="en-US" baseline="0" dirty="0" smtClean="0"/>
              <a:t>진행은 </a:t>
            </a:r>
            <a:r>
              <a:rPr lang="en-US" altLang="ko-KR" baseline="0" dirty="0" smtClean="0"/>
              <a:t>QOC study data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second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interventional clinical trial of lithium carbonate in ALS(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carbonat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에 포함된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 </a:t>
            </a:r>
            <a:r>
              <a:rPr lang="en-US" altLang="ko-KR" baseline="0" dirty="0" err="1" smtClean="0"/>
              <a:t>domai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독립기능을</a:t>
            </a:r>
            <a:r>
              <a:rPr lang="ko-KR" altLang="en-US" baseline="0" dirty="0" smtClean="0"/>
              <a:t> 상실하는 것으로 정의합니다</a:t>
            </a:r>
            <a:r>
              <a:rPr lang="en-US" altLang="ko-KR" baseline="0" dirty="0" smtClean="0"/>
              <a:t>. Walking/self-care, swallowing, communicating, breathing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MiTOS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중 거동에 관한 부분은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walking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dressing and hygiene</a:t>
            </a:r>
            <a:r>
              <a:rPr lang="ko-KR" altLang="en-US" dirty="0" smtClean="0"/>
              <a:t>으로 평가하고</a:t>
            </a:r>
            <a:r>
              <a:rPr lang="ko-KR" altLang="en-US" baseline="0" dirty="0" smtClean="0"/>
              <a:t> 삼킴에 관한 부분은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swallowing</a:t>
            </a:r>
            <a:r>
              <a:rPr lang="ko-KR" altLang="en-US" baseline="0" dirty="0" smtClean="0"/>
              <a:t>으로 평가합니다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의사소통에 관한 부분은 </a:t>
            </a:r>
            <a:r>
              <a:rPr lang="en-US" altLang="ko-KR" baseline="0" dirty="0" smtClean="0"/>
              <a:t>ALSFRS 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speech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handwriting</a:t>
            </a:r>
            <a:r>
              <a:rPr lang="ko-KR" altLang="en-US" baseline="0" dirty="0" smtClean="0"/>
              <a:t>으로 평가하고 호흡에 관한 부분은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dyspnea,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로 평가합니다</a:t>
            </a:r>
            <a:r>
              <a:rPr lang="en-US" altLang="ko-KR" baseline="0" dirty="0" smtClean="0"/>
              <a:t>. Domain</a:t>
            </a:r>
            <a:r>
              <a:rPr lang="ko-KR" altLang="en-US" baseline="0" dirty="0" smtClean="0"/>
              <a:t> 중 삼킴을 제외하고는 </a:t>
            </a:r>
            <a:r>
              <a:rPr lang="ko-KR" altLang="en-US" baseline="0" dirty="0" err="1" smtClean="0"/>
              <a:t>점수기준이</a:t>
            </a:r>
            <a:r>
              <a:rPr lang="ko-KR" altLang="en-US" baseline="0" dirty="0" smtClean="0"/>
              <a:t> 되는 </a:t>
            </a:r>
            <a:r>
              <a:rPr lang="en-US" altLang="ko-KR" baseline="0" dirty="0" smtClean="0"/>
              <a:t>ALSFRS item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</a:t>
            </a:r>
            <a:r>
              <a:rPr lang="ko-KR" altLang="en-US" baseline="0" dirty="0" err="1" smtClean="0"/>
              <a:t>기능상태를</a:t>
            </a:r>
            <a:r>
              <a:rPr lang="ko-KR" altLang="en-US" baseline="0" dirty="0" smtClean="0"/>
              <a:t> 평가하여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를 넘지않는 양호한 상태는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threshold</a:t>
            </a:r>
            <a:r>
              <a:rPr lang="ko-KR" altLang="en-US" baseline="0" dirty="0" smtClean="0"/>
              <a:t>를 넘는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있는 상태는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Markov model</a:t>
            </a:r>
            <a:r>
              <a:rPr lang="ko-KR" altLang="en-US" baseline="0" dirty="0" smtClean="0"/>
              <a:t>을 이용해서 계산했습니다</a:t>
            </a:r>
            <a:r>
              <a:rPr lang="en-US" altLang="ko-KR" baseline="0" dirty="0" smtClean="0"/>
              <a:t>. QOC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여자 </a:t>
            </a:r>
            <a:r>
              <a:rPr lang="en-US" altLang="ko-KR" baseline="0" dirty="0" smtClean="0"/>
              <a:t>56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남자 </a:t>
            </a:r>
            <a:r>
              <a:rPr lang="en-US" altLang="ko-KR" baseline="0" dirty="0" smtClean="0"/>
              <a:t>74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이고 </a:t>
            </a:r>
            <a:r>
              <a:rPr lang="ko-KR" altLang="en-US" baseline="0" dirty="0" err="1" smtClean="0"/>
              <a:t>평균나이는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세이고 증상발생이후 기간은 평균 </a:t>
            </a:r>
            <a:r>
              <a:rPr lang="en-US" altLang="ko-KR" baseline="0" dirty="0" smtClean="0"/>
              <a:t>2.5</a:t>
            </a:r>
            <a:r>
              <a:rPr lang="ko-KR" altLang="en-US" baseline="0" dirty="0" smtClean="0"/>
              <a:t>년이었습니다</a:t>
            </a:r>
            <a:r>
              <a:rPr lang="en-US" altLang="ko-KR" baseline="0" dirty="0" smtClean="0"/>
              <a:t>. 64%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definite ALS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lab supported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22%, probable ALS 14%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24.5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명의 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평균나이 </a:t>
            </a:r>
            <a:r>
              <a:rPr lang="en-US" altLang="ko-KR" baseline="0" dirty="0" smtClean="0"/>
              <a:t>58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증상발생시</a:t>
            </a:r>
            <a:r>
              <a:rPr lang="ko-KR" altLang="en-US" baseline="0" dirty="0" smtClean="0"/>
              <a:t> 평균나이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36.9 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80%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</a:t>
            </a:r>
            <a:r>
              <a:rPr lang="en-US" altLang="ko-KR" baseline="0" dirty="0" smtClean="0"/>
              <a:t>, 40%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creatine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Vit.E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. Baseline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미만이 </a:t>
            </a:r>
            <a:r>
              <a:rPr lang="en-US" altLang="ko-KR" baseline="0" dirty="0" smtClean="0"/>
              <a:t>gastrostomy, NIV</a:t>
            </a:r>
            <a:r>
              <a:rPr lang="ko-KR" altLang="en-US" baseline="0" dirty="0" smtClean="0"/>
              <a:t>가 필요한 상태였음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baseline stage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개월후</a:t>
            </a:r>
            <a:r>
              <a:rPr lang="ko-KR" altLang="en-US" dirty="0" smtClean="0"/>
              <a:t> 어떤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진행하는지를 본 것인데 처음에 </a:t>
            </a:r>
            <a:r>
              <a:rPr lang="en-US" altLang="ko-KR" dirty="0" smtClean="0"/>
              <a:t>stage 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55%, stage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26.3%</a:t>
            </a:r>
            <a:r>
              <a:rPr lang="ko-KR" altLang="en-US" dirty="0" smtClean="0"/>
              <a:t>이었고 </a:t>
            </a:r>
            <a:r>
              <a:rPr lang="en-US" altLang="ko-KR" dirty="0" smtClean="0"/>
              <a:t>f/u</a:t>
            </a:r>
            <a:r>
              <a:rPr lang="en-US" altLang="ko-KR" baseline="0" dirty="0" smtClean="0"/>
              <a:t> loss</a:t>
            </a:r>
            <a:r>
              <a:rPr lang="ko-KR" altLang="en-US" baseline="0" dirty="0" smtClean="0"/>
              <a:t>된 인원을 제외하고는 전체 중 </a:t>
            </a:r>
            <a:r>
              <a:rPr lang="en-US" altLang="ko-KR" baseline="0" dirty="0" smtClean="0"/>
              <a:t>59%</a:t>
            </a:r>
            <a:r>
              <a:rPr lang="ko-KR" altLang="en-US" baseline="0" dirty="0" smtClean="0"/>
              <a:t>정도가 </a:t>
            </a:r>
            <a:r>
              <a:rPr lang="en-US" altLang="ko-KR" baseline="0" dirty="0" smtClean="0"/>
              <a:t>stage progression</a:t>
            </a:r>
            <a:r>
              <a:rPr lang="ko-KR" altLang="en-US" baseline="0" dirty="0" smtClean="0"/>
              <a:t>을 보였습니다</a:t>
            </a:r>
            <a:r>
              <a:rPr lang="en-US" altLang="ko-KR" baseline="0" dirty="0" smtClean="0"/>
              <a:t>. SF-36</a:t>
            </a:r>
            <a:r>
              <a:rPr lang="ko-KR" altLang="en-US" baseline="0" dirty="0" smtClean="0"/>
              <a:t>점수를 보면 보통의 이탈리아 사람들보다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환자가 전반적으로 더 낮은 결과를 보였고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진행할수록 더 떨어지는 결과를 보였습니다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7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전체적인 의료비용이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가 증가함에 따라서 </a:t>
            </a:r>
            <a:r>
              <a:rPr lang="ko-KR" altLang="en-US" dirty="0" err="1" smtClean="0"/>
              <a:t>증가하는결과도</a:t>
            </a:r>
            <a:r>
              <a:rPr lang="ko-KR" altLang="en-US" dirty="0" smtClean="0"/>
              <a:t> 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그림 </a:t>
            </a:r>
            <a:r>
              <a:rPr lang="en-US" altLang="ko-KR" dirty="0" smtClean="0"/>
              <a:t>transition probability</a:t>
            </a:r>
            <a:r>
              <a:rPr lang="ko-KR" altLang="en-US" dirty="0" smtClean="0"/>
              <a:t>를 보여주는 그림인데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를 토대로 한 결과이고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LiTALS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stuy</a:t>
            </a:r>
            <a:r>
              <a:rPr lang="ko-KR" altLang="en-US" dirty="0" smtClean="0"/>
              <a:t>를 토대로 한 결과입니다</a:t>
            </a:r>
            <a:r>
              <a:rPr lang="en-US" altLang="ko-KR" dirty="0" smtClean="0"/>
              <a:t>. Stage</a:t>
            </a:r>
            <a:r>
              <a:rPr lang="en-US" altLang="ko-KR" baseline="0" dirty="0" smtClean="0"/>
              <a:t> skip</a:t>
            </a:r>
            <a:r>
              <a:rPr lang="ko-KR" altLang="en-US" baseline="0" dirty="0" smtClean="0"/>
              <a:t>하는 경우도 있지만 상대적으로 드물고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역행하는 경우는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건정도가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1-&gt;0, 3-&gt;2 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4-&gt;3 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breathing domain</a:t>
            </a:r>
            <a:r>
              <a:rPr lang="ko-KR" altLang="en-US" baseline="0" dirty="0" smtClean="0"/>
              <a:t>에서 점수가 증가하여 그렇게 된 경우가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eating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movement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사망확률은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증가하는 경향을 보였습니다</a:t>
            </a:r>
            <a:r>
              <a:rPr lang="en-US" altLang="ko-KR" baseline="0" dirty="0" smtClean="0"/>
              <a:t>. Tracheostomy</a:t>
            </a:r>
            <a:r>
              <a:rPr lang="ko-KR" altLang="en-US" baseline="0" dirty="0" smtClean="0"/>
              <a:t>를 연구 도중에 받거나 이전에 받은 환자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명 중 사망한 환자는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아래쪽의 </a:t>
            </a:r>
            <a:r>
              <a:rPr lang="en-US" altLang="ko-KR" baseline="0" dirty="0" err="1" smtClean="0"/>
              <a:t>LiTALS</a:t>
            </a:r>
            <a:r>
              <a:rPr lang="ko-KR" altLang="en-US" baseline="0" dirty="0" smtClean="0"/>
              <a:t>연구에서는 </a:t>
            </a:r>
            <a:r>
              <a:rPr lang="en-US" altLang="ko-KR" baseline="0" dirty="0" smtClean="0"/>
              <a:t>skip</a:t>
            </a:r>
            <a:r>
              <a:rPr lang="ko-KR" altLang="en-US" baseline="0" dirty="0" smtClean="0"/>
              <a:t>하는 경우가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역행하는 경우는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에서만 있었습니다</a:t>
            </a:r>
            <a:r>
              <a:rPr lang="en-US" altLang="ko-KR" baseline="0" dirty="0" smtClean="0"/>
              <a:t>. Stage 2</a:t>
            </a:r>
            <a:r>
              <a:rPr lang="ko-KR" altLang="en-US" baseline="0" dirty="0" smtClean="0"/>
              <a:t>에서 역행하는 경우와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로 진행하는 확률은 비슷했습니다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장점은 기존에 이미 널리 사용되는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사용한다는 점으로 추가 평가가 </a:t>
            </a:r>
            <a:r>
              <a:rPr lang="ko-KR" altLang="en-US" baseline="0" dirty="0" err="1" smtClean="0"/>
              <a:t>필요없어</a:t>
            </a:r>
            <a:r>
              <a:rPr lang="ko-KR" altLang="en-US" baseline="0" dirty="0" smtClean="0"/>
              <a:t> 용이하게 임상시험에서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로도 널리 사용될 수 있겠습니다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연구의 한계점으로는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얼마간 머물러 있었는지를 모르고 </a:t>
            </a:r>
            <a:r>
              <a:rPr lang="en-US" altLang="ko-KR" baseline="0" dirty="0" smtClean="0"/>
              <a:t>sample</a:t>
            </a:r>
            <a:r>
              <a:rPr lang="ko-KR" altLang="en-US" baseline="0" dirty="0" smtClean="0"/>
              <a:t>수가 적다는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진행하는것의</a:t>
            </a:r>
            <a:r>
              <a:rPr lang="ko-KR" altLang="en-US" baseline="0" dirty="0" smtClean="0"/>
              <a:t> 임상적 의미는 </a:t>
            </a:r>
            <a:r>
              <a:rPr lang="ko-KR" altLang="en-US" baseline="0" dirty="0" err="1" smtClean="0"/>
              <a:t>알수없는</a:t>
            </a:r>
            <a:r>
              <a:rPr lang="ko-KR" altLang="en-US" baseline="0" dirty="0" smtClean="0"/>
              <a:t> 한계가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몇몇 환자는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역행하여 환자마다 질병의 </a:t>
            </a:r>
            <a:r>
              <a:rPr lang="ko-KR" altLang="en-US" baseline="0" dirty="0" err="1" smtClean="0"/>
              <a:t>진행속도에</a:t>
            </a:r>
            <a:r>
              <a:rPr lang="ko-KR" altLang="en-US" baseline="0" dirty="0" smtClean="0"/>
              <a:t> 차이가 있다는 것을 보여주어 사망률까지 포함된 더 큰 규모의 데이터를 가지고 분석을 해봐야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bulbar, limb</a:t>
            </a:r>
            <a:r>
              <a:rPr lang="ko-KR" altLang="en-US" baseline="0" dirty="0" smtClean="0"/>
              <a:t>에 동시에 첫 발생한 환자가 충분하지 않고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가 제외되어 </a:t>
            </a:r>
            <a:r>
              <a:rPr lang="ko-KR" altLang="en-US" baseline="0" dirty="0" err="1" smtClean="0"/>
              <a:t>인지장애에</a:t>
            </a:r>
            <a:r>
              <a:rPr lang="ko-KR" altLang="en-US" baseline="0" dirty="0" smtClean="0"/>
              <a:t> 대한 부분은 반영되지 않았습니다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5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Incident, population-based ALS cohort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prospective </a:t>
            </a:r>
            <a:r>
              <a:rPr lang="en-US" altLang="ko-KR" dirty="0" err="1" smtClean="0"/>
              <a:t>registy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가지고 연구한 결과입니다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이탈리아의 </a:t>
            </a:r>
            <a:r>
              <a:rPr lang="en-US" altLang="ko-KR" dirty="0" err="1" smtClean="0"/>
              <a:t>emilia</a:t>
            </a:r>
            <a:r>
              <a:rPr lang="en-US" altLang="ko-KR" dirty="0" smtClean="0"/>
              <a:t> Romagna</a:t>
            </a:r>
            <a:r>
              <a:rPr lang="ko-KR" altLang="en-US" dirty="0" smtClean="0"/>
              <a:t>지역에서 </a:t>
            </a:r>
            <a:r>
              <a:rPr lang="en-US" altLang="ko-KR" dirty="0" smtClean="0"/>
              <a:t>545 case</a:t>
            </a:r>
            <a:r>
              <a:rPr lang="ko-KR" altLang="en-US" dirty="0" smtClean="0"/>
              <a:t>를 가지고 연구한 결과 </a:t>
            </a:r>
            <a:r>
              <a:rPr lang="en-US" altLang="ko-KR" dirty="0" smtClean="0"/>
              <a:t>King </a:t>
            </a:r>
            <a:r>
              <a:rPr lang="ko-KR" altLang="en-US" dirty="0" smtClean="0"/>
              <a:t>시스템에서는 같은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이 차이가 더 적은 </a:t>
            </a:r>
            <a:r>
              <a:rPr lang="ko-KR" altLang="en-US" dirty="0" err="1" smtClean="0"/>
              <a:t>균질한</a:t>
            </a:r>
            <a:r>
              <a:rPr lang="ko-KR" altLang="en-US" dirty="0" smtClean="0"/>
              <a:t> 분포를 보였고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간에는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의 차이가 더 커서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간의 차이가 더 뚜렷했습니다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따라서 이 연구에서는 </a:t>
            </a:r>
            <a:r>
              <a:rPr lang="en-US" altLang="ko-KR" baseline="0" dirty="0" smtClean="0"/>
              <a:t>King </a:t>
            </a:r>
            <a:r>
              <a:rPr lang="ko-KR" altLang="en-US" baseline="0" dirty="0" smtClean="0"/>
              <a:t>시스템이 예후를 예측하고 임상시험의 효과를 측정하는데 더 적합하다고 결론을 내렸습니다</a:t>
            </a:r>
            <a:r>
              <a:rPr lang="en-US" altLang="ko-KR" baseline="0" dirty="0" smtClean="0"/>
              <a:t>. ALSFRS-R, </a:t>
            </a:r>
            <a:r>
              <a:rPr lang="ko-KR" altLang="en-US" baseline="0" dirty="0" smtClean="0"/>
              <a:t>호흡기능검사결과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몸무게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와 같은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필요한지여부</a:t>
            </a:r>
            <a:r>
              <a:rPr lang="en-US" altLang="ko-KR" baseline="0" dirty="0" smtClean="0"/>
              <a:t>, UMN/LMN involve, </a:t>
            </a:r>
            <a:r>
              <a:rPr lang="ko-KR" altLang="en-US" baseline="0" dirty="0" err="1" smtClean="0"/>
              <a:t>사망일자를</a:t>
            </a:r>
            <a:r>
              <a:rPr lang="ko-KR" altLang="en-US" baseline="0" dirty="0" smtClean="0"/>
              <a:t> 조사함</a:t>
            </a:r>
            <a:r>
              <a:rPr lang="en-US" altLang="ko-KR" baseline="0" dirty="0" smtClean="0"/>
              <a:t>. Stage 2A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로 합쳤고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에서 항목에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점이하가</a:t>
            </a:r>
            <a:r>
              <a:rPr lang="ko-KR" altLang="en-US" baseline="0" dirty="0" smtClean="0"/>
              <a:t> 되면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상으로 </a:t>
            </a:r>
            <a:r>
              <a:rPr lang="en-US" altLang="ko-KR" baseline="0" dirty="0" smtClean="0"/>
              <a:t>involvement</a:t>
            </a:r>
            <a:r>
              <a:rPr lang="ko-KR" altLang="en-US" baseline="0" dirty="0" smtClean="0"/>
              <a:t>가 있다고 간주하고 점수를 매김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총점이 </a:t>
            </a:r>
            <a:r>
              <a:rPr lang="en-US" altLang="ko-KR" baseline="0" dirty="0" smtClean="0"/>
              <a:t>44</a:t>
            </a:r>
            <a:r>
              <a:rPr lang="ko-KR" altLang="en-US" baseline="0" dirty="0" smtClean="0"/>
              <a:t>점으로 같은 경우에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점수를 체크해서</a:t>
            </a:r>
            <a:r>
              <a:rPr lang="en-US" altLang="ko-KR" baseline="0" dirty="0" smtClean="0"/>
              <a:t> 1,3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item 6,8,9,10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2b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4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노원을지병원 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and </a:t>
            </a:r>
            <a:r>
              <a:rPr lang="en-US" altLang="ko-KR" dirty="0" err="1" smtClean="0"/>
              <a:t>MiToS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78186"/>
            <a:ext cx="4405834" cy="17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Beyond these staging by hidden </a:t>
            </a:r>
            <a:r>
              <a:rPr lang="en-US" altLang="ko-KR" dirty="0" err="1" smtClean="0"/>
              <a:t>markov</a:t>
            </a:r>
            <a:r>
              <a:rPr lang="en-US" altLang="ko-KR" dirty="0" smtClean="0"/>
              <a:t> models?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poor prognosis (median survival 3-5 years). </a:t>
            </a:r>
          </a:p>
          <a:p>
            <a:r>
              <a:rPr lang="en-US" altLang="ko-KR" dirty="0" smtClean="0"/>
              <a:t>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the number of affected regions of the body.</a:t>
            </a:r>
          </a:p>
          <a:p>
            <a:r>
              <a:rPr lang="en-US" altLang="ko-KR" dirty="0" smtClean="0"/>
              <a:t>Stage 1: first region involvement</a:t>
            </a:r>
          </a:p>
          <a:p>
            <a:r>
              <a:rPr lang="en-US" altLang="ko-KR" dirty="0" smtClean="0"/>
              <a:t>Stage 2A: diagnosis </a:t>
            </a:r>
          </a:p>
          <a:p>
            <a:r>
              <a:rPr lang="en-US" altLang="ko-KR" dirty="0" smtClean="0"/>
              <a:t>Stage 2B: second region involvement</a:t>
            </a:r>
          </a:p>
          <a:p>
            <a:r>
              <a:rPr lang="en-US" altLang="ko-KR" dirty="0" smtClean="0"/>
              <a:t>Stage 3: third region involvement</a:t>
            </a:r>
          </a:p>
          <a:p>
            <a:r>
              <a:rPr lang="en-US" altLang="ko-KR" dirty="0" smtClean="0"/>
              <a:t>Stage 4A: need for gastrostomy</a:t>
            </a:r>
          </a:p>
          <a:p>
            <a:r>
              <a:rPr lang="en-US" altLang="ko-KR" dirty="0" smtClean="0"/>
              <a:t>Stage 4B: need for noninvasive ventilation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9519"/>
            <a:ext cx="3645243" cy="15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1769" y="3403512"/>
            <a:ext cx="3400900" cy="305795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6500"/>
            <a:ext cx="4191585" cy="3229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32462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clinical scale.</a:t>
            </a:r>
          </a:p>
          <a:p>
            <a:r>
              <a:rPr lang="en-US" altLang="ko-KR" dirty="0" smtClean="0"/>
              <a:t>Stage 0: symptoms only, loss of independence (-)</a:t>
            </a:r>
          </a:p>
          <a:p>
            <a:r>
              <a:rPr lang="en-US" altLang="ko-KR" dirty="0" smtClean="0"/>
              <a:t>Stage 1-4: loss of independence in a number of domains (swallowing, walking/self-care, communicating, breathing) from ALS Functional Rating Scale-Revised (ALSFRS-R)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9389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MiToS</a:t>
            </a:r>
            <a:r>
              <a:rPr lang="en-US" altLang="ko-KR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 domains, 7 items, 5 stages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6350" y="1206500"/>
            <a:ext cx="6239701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9069"/>
            <a:ext cx="4991797" cy="3057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41" y="1149069"/>
            <a:ext cx="4782217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0820"/>
            <a:ext cx="6416810" cy="35420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930" y="1450820"/>
            <a:ext cx="359142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</a:p>
          <a:p>
            <a:pPr lvl="1"/>
            <a:r>
              <a:rPr lang="en-US" altLang="ko-KR" dirty="0" smtClean="0"/>
              <a:t>occurred at predictable times, evenly spaced out </a:t>
            </a:r>
          </a:p>
          <a:p>
            <a:pPr lvl="1"/>
            <a:r>
              <a:rPr lang="en-US" altLang="ko-KR" dirty="0" smtClean="0"/>
              <a:t>Stage↑: survival↓, deaths↑</a:t>
            </a:r>
          </a:p>
          <a:p>
            <a:r>
              <a:rPr lang="en-US" altLang="ko-KR" dirty="0" err="1" smtClean="0"/>
              <a:t>MiToS</a:t>
            </a:r>
            <a:r>
              <a:rPr lang="en-US" altLang="ko-KR" dirty="0"/>
              <a:t> </a:t>
            </a:r>
            <a:r>
              <a:rPr lang="en-US" altLang="ko-KR" dirty="0" smtClean="0"/>
              <a:t>system: skewed towards later phases. </a:t>
            </a:r>
          </a:p>
          <a:p>
            <a:pPr lvl="1"/>
            <a:r>
              <a:rPr lang="en-US" altLang="ko-KR" dirty="0" smtClean="0"/>
              <a:t>Survival curves overlapped, homogenous deaths throughout most stages.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0214"/>
            <a:ext cx="5325283" cy="18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1904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989</TotalTime>
  <Words>2724</Words>
  <Application>Microsoft Office PowerPoint</Application>
  <PresentationFormat>와이드스크린</PresentationFormat>
  <Paragraphs>72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돋움</vt:lpstr>
      <vt:lpstr>맑은 고딕</vt:lpstr>
      <vt:lpstr>Arial</vt:lpstr>
      <vt:lpstr>Times New Roman</vt:lpstr>
      <vt:lpstr>유일한 테마</vt:lpstr>
      <vt:lpstr>SNUH 심포지엄 ALS staging</vt:lpstr>
      <vt:lpstr>PowerPoint 프레젠테이션</vt:lpstr>
      <vt:lpstr>King’s system</vt:lpstr>
      <vt:lpstr>King’s system</vt:lpstr>
      <vt:lpstr>Milano-Torino system (MiToS)</vt:lpstr>
      <vt:lpstr>MiToS  4 domains, 7 items, 5 stages</vt:lpstr>
      <vt:lpstr>PowerPoint 프레젠테이션</vt:lpstr>
      <vt:lpstr>PowerPoint 프레젠테이션</vt:lpstr>
      <vt:lpstr>Comparison between two staging</vt:lpstr>
      <vt:lpstr>Comparison between two staging</vt:lpstr>
      <vt:lpstr>Beyond these staging by hidden markov models?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s</cp:lastModifiedBy>
  <cp:revision>161</cp:revision>
  <dcterms:created xsi:type="dcterms:W3CDTF">2021-07-05T03:41:38Z</dcterms:created>
  <dcterms:modified xsi:type="dcterms:W3CDTF">2021-07-15T01:50:14Z</dcterms:modified>
</cp:coreProperties>
</file>