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72482" autoAdjust="0"/>
  </p:normalViewPr>
  <p:slideViewPr>
    <p:cSldViewPr snapToGrid="0">
      <p:cViewPr varScale="1">
        <p:scale>
          <a:sx n="118" d="100"/>
          <a:sy n="118" d="100"/>
        </p:scale>
        <p:origin x="178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보통의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은 간단하고 질환의 중증도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치료방안을</a:t>
            </a:r>
            <a:r>
              <a:rPr lang="ko-KR" altLang="en-US" dirty="0" smtClean="0"/>
              <a:t> 반영하는 </a:t>
            </a:r>
            <a:r>
              <a:rPr lang="en-US" altLang="ko-KR" dirty="0" smtClean="0"/>
              <a:t>clinical milestone</a:t>
            </a:r>
            <a:r>
              <a:rPr lang="ko-KR" altLang="en-US" dirty="0" smtClean="0"/>
              <a:t>으로 정의됩니다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기능을 평가하는 </a:t>
            </a:r>
            <a:r>
              <a:rPr lang="en-US" altLang="ko-KR" dirty="0" smtClean="0"/>
              <a:t>ALSFRS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중증도를</a:t>
            </a:r>
            <a:r>
              <a:rPr lang="ko-KR" altLang="en-US" dirty="0" smtClean="0"/>
              <a:t> 반영하지만 단순한 </a:t>
            </a:r>
            <a:r>
              <a:rPr lang="ko-KR" altLang="en-US" dirty="0" err="1" smtClean="0"/>
              <a:t>병기체계로</a:t>
            </a:r>
            <a:r>
              <a:rPr lang="ko-KR" altLang="en-US" dirty="0" smtClean="0"/>
              <a:t> 간주하기는 어렵습니다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환자의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자원의 할당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연구 분류 및 임상시험 설계를 위한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staging </a:t>
            </a:r>
            <a:r>
              <a:rPr lang="en-US" altLang="ko-KR" dirty="0" err="1" smtClean="0"/>
              <a:t>syste</a:t>
            </a:r>
            <a:r>
              <a:rPr lang="ko-KR" altLang="en-US" dirty="0" smtClean="0"/>
              <a:t>에 대한 필요성이 대두되고 있었습니다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최근 이러한 필요성으로 </a:t>
            </a:r>
            <a:r>
              <a:rPr lang="en-US" altLang="ko-KR" dirty="0" smtClean="0"/>
              <a:t>King’s staging</a:t>
            </a:r>
            <a:r>
              <a:rPr lang="en-US" altLang="ko-KR" baseline="0" dirty="0" smtClean="0"/>
              <a:t> system, Milano-Torino staging </a:t>
            </a:r>
            <a:r>
              <a:rPr lang="en-US" altLang="ko-KR" baseline="0" dirty="0" err="1" smtClean="0"/>
              <a:t>sysytem</a:t>
            </a:r>
            <a:r>
              <a:rPr lang="ko-KR" altLang="en-US" baseline="0" dirty="0" smtClean="0"/>
              <a:t>이 발표가 되어 사용되고 있습니다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10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Stage 1</a:t>
            </a:r>
            <a:r>
              <a:rPr lang="ko-KR" altLang="en-US" dirty="0" smtClean="0"/>
              <a:t>은 첫번째 부위가 침범되어 </a:t>
            </a:r>
            <a:r>
              <a:rPr lang="en-US" altLang="ko-KR" dirty="0" smtClean="0"/>
              <a:t>weakness, muscle wasting, spasticity,</a:t>
            </a:r>
            <a:r>
              <a:rPr lang="en-US" altLang="ko-KR" baseline="0" dirty="0" smtClean="0"/>
              <a:t> dysarthria, dysphagia</a:t>
            </a:r>
            <a:r>
              <a:rPr lang="ko-KR" altLang="en-US" baseline="0" dirty="0" smtClean="0"/>
              <a:t>와 같은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증상이 시작한 상태</a:t>
            </a:r>
            <a:r>
              <a:rPr lang="en-US" altLang="ko-KR" dirty="0" smtClean="0"/>
              <a:t>, 2A</a:t>
            </a:r>
            <a:r>
              <a:rPr lang="ko-KR" altLang="en-US" dirty="0" smtClean="0"/>
              <a:t>는 진단</a:t>
            </a:r>
            <a:r>
              <a:rPr lang="en-US" altLang="ko-KR" dirty="0" smtClean="0"/>
              <a:t>, 2B</a:t>
            </a:r>
            <a:r>
              <a:rPr lang="ko-KR" altLang="en-US" dirty="0" smtClean="0"/>
              <a:t>는 두번째 부위의 침범</a:t>
            </a:r>
            <a:r>
              <a:rPr lang="en-US" altLang="ko-KR" dirty="0" smtClean="0"/>
              <a:t>, 3</a:t>
            </a:r>
            <a:r>
              <a:rPr lang="ko-KR" altLang="en-US" dirty="0" smtClean="0"/>
              <a:t>는 세번째</a:t>
            </a:r>
            <a:r>
              <a:rPr lang="ko-KR" altLang="en-US" baseline="0" dirty="0" smtClean="0"/>
              <a:t> 부위의 침범</a:t>
            </a:r>
            <a:r>
              <a:rPr lang="en-US" altLang="ko-KR" baseline="0" dirty="0" smtClean="0"/>
              <a:t>, 4A</a:t>
            </a:r>
            <a:r>
              <a:rPr lang="ko-KR" altLang="en-US" baseline="0" dirty="0" smtClean="0"/>
              <a:t>는 </a:t>
            </a:r>
            <a:r>
              <a:rPr lang="ko-KR" altLang="en-US" baseline="0" dirty="0" err="1" smtClean="0"/>
              <a:t>경관영양이</a:t>
            </a:r>
            <a:r>
              <a:rPr lang="ko-KR" altLang="en-US" baseline="0" dirty="0" smtClean="0"/>
              <a:t> 필요한 상태</a:t>
            </a:r>
            <a:r>
              <a:rPr lang="en-US" altLang="ko-KR" baseline="0" dirty="0" smtClean="0"/>
              <a:t>, 4B</a:t>
            </a:r>
            <a:r>
              <a:rPr lang="ko-KR" altLang="en-US" baseline="0" dirty="0" smtClean="0"/>
              <a:t>는 비침습적 인공호흡기가 필요한 상태</a:t>
            </a:r>
            <a:r>
              <a:rPr lang="en-US" altLang="ko-KR" baseline="0" dirty="0" smtClean="0"/>
              <a:t>, 5</a:t>
            </a:r>
            <a:r>
              <a:rPr lang="ko-KR" altLang="en-US" baseline="0" dirty="0" smtClean="0"/>
              <a:t>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사망으로 나뉩니다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환자가 호소하는 증상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의사의 진찰을 통한 결과를 모두 반영하여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평가하고 </a:t>
            </a:r>
            <a:r>
              <a:rPr lang="en-US" altLang="ko-KR" baseline="0" dirty="0" smtClean="0"/>
              <a:t>upper motor neuron, lower motor neuron sign</a:t>
            </a:r>
            <a:r>
              <a:rPr lang="ko-KR" altLang="en-US" baseline="0" dirty="0" smtClean="0"/>
              <a:t>여부에 대한 판단이 </a:t>
            </a:r>
            <a:r>
              <a:rPr lang="ko-KR" altLang="en-US" baseline="0" dirty="0" err="1" smtClean="0"/>
              <a:t>필요없다는</a:t>
            </a:r>
            <a:r>
              <a:rPr lang="ko-KR" altLang="en-US" baseline="0" dirty="0" smtClean="0"/>
              <a:t> 장점이 있으며 </a:t>
            </a:r>
            <a:r>
              <a:rPr lang="en-US" altLang="ko-KR" baseline="0" dirty="0" smtClean="0"/>
              <a:t>King’s stage</a:t>
            </a:r>
            <a:r>
              <a:rPr lang="ko-KR" altLang="en-US" baseline="0" dirty="0" smtClean="0"/>
              <a:t>를 이용한 </a:t>
            </a:r>
            <a:r>
              <a:rPr lang="ko-KR" altLang="en-US" baseline="0" dirty="0" err="1" smtClean="0"/>
              <a:t>질병진행의</a:t>
            </a:r>
            <a:r>
              <a:rPr lang="ko-KR" altLang="en-US" baseline="0" dirty="0" smtClean="0"/>
              <a:t> 예측에서도 이전의 </a:t>
            </a:r>
            <a:r>
              <a:rPr lang="ko-KR" altLang="en-US" baseline="0" dirty="0" err="1" smtClean="0"/>
              <a:t>임상경과와</a:t>
            </a:r>
            <a:r>
              <a:rPr lang="ko-KR" altLang="en-US" baseline="0" dirty="0" smtClean="0"/>
              <a:t> 유사한 곡선형을 확인하였습니다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다만 기존의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이용한 연구이므로 새로운 </a:t>
            </a:r>
            <a:r>
              <a:rPr lang="ko-KR" altLang="en-US" baseline="0" dirty="0" err="1" smtClean="0"/>
              <a:t>코호트를</a:t>
            </a:r>
            <a:r>
              <a:rPr lang="ko-KR" altLang="en-US" baseline="0" dirty="0" smtClean="0"/>
              <a:t> 활용해서 연구한다면 </a:t>
            </a:r>
            <a:r>
              <a:rPr lang="ko-KR" altLang="en-US" baseline="0" dirty="0" smtClean="0"/>
              <a:t>기존과 연령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성별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표현형의 비율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유전적 배경에 따라서 결과가 </a:t>
            </a:r>
            <a:r>
              <a:rPr lang="ko-KR" altLang="en-US" baseline="0" dirty="0" smtClean="0"/>
              <a:t>달라질 수 있겠고 </a:t>
            </a:r>
            <a:r>
              <a:rPr lang="ko-KR" altLang="en-US" baseline="0" dirty="0" err="1" smtClean="0"/>
              <a:t>호흡증상이</a:t>
            </a:r>
            <a:r>
              <a:rPr lang="ko-KR" altLang="en-US" baseline="0" dirty="0" smtClean="0"/>
              <a:t> 최초로 발생하는 환자들은 </a:t>
            </a:r>
            <a:r>
              <a:rPr lang="en-US" altLang="ko-KR" baseline="0" dirty="0" smtClean="0"/>
              <a:t>stage 3</a:t>
            </a:r>
            <a:r>
              <a:rPr lang="ko-KR" altLang="en-US" baseline="0" dirty="0" smtClean="0"/>
              <a:t>이하의 단계를 거치지 않고 바로 </a:t>
            </a:r>
            <a:r>
              <a:rPr lang="en-US" altLang="ko-KR" baseline="0" dirty="0" smtClean="0"/>
              <a:t>stage 4B</a:t>
            </a:r>
            <a:r>
              <a:rPr lang="ko-KR" altLang="en-US" baseline="0" dirty="0" smtClean="0"/>
              <a:t>로 시작하는 경우가 </a:t>
            </a:r>
            <a:r>
              <a:rPr lang="ko-KR" altLang="en-US" baseline="0" dirty="0" err="1" smtClean="0"/>
              <a:t>있을수</a:t>
            </a:r>
            <a:r>
              <a:rPr lang="ko-KR" altLang="en-US" baseline="0" dirty="0" smtClean="0"/>
              <a:t>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ALS</a:t>
            </a:r>
            <a:r>
              <a:rPr lang="ko-KR" altLang="en-US" baseline="0" dirty="0" smtClean="0"/>
              <a:t>가 중증으로 진행하면 </a:t>
            </a:r>
            <a:r>
              <a:rPr lang="en-US" altLang="ko-KR" baseline="0" dirty="0" smtClean="0"/>
              <a:t>frontotemporal dementia</a:t>
            </a:r>
            <a:r>
              <a:rPr lang="ko-KR" altLang="en-US" baseline="0" dirty="0" smtClean="0"/>
              <a:t>가 약 </a:t>
            </a:r>
            <a:r>
              <a:rPr lang="en-US" altLang="ko-KR" baseline="0" dirty="0" smtClean="0"/>
              <a:t>50%</a:t>
            </a:r>
            <a:r>
              <a:rPr lang="ko-KR" altLang="en-US" baseline="0" dirty="0" smtClean="0"/>
              <a:t>정도에서 생기지만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에는 그런 부분은 반영이 안된 단점이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다만 </a:t>
            </a:r>
            <a:r>
              <a:rPr lang="en-US" altLang="ko-KR" baseline="0" dirty="0" smtClean="0"/>
              <a:t>King system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따라서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에서는 의료기관의 진단</a:t>
            </a:r>
            <a:r>
              <a:rPr lang="en-US" altLang="ko-KR" baseline="0" dirty="0" smtClean="0"/>
              <a:t>, stage 2,3</a:t>
            </a:r>
            <a:r>
              <a:rPr lang="ko-KR" altLang="en-US" baseline="0" dirty="0" smtClean="0"/>
              <a:t>에서는 </a:t>
            </a:r>
            <a:r>
              <a:rPr lang="ko-KR" altLang="en-US" baseline="0" dirty="0" err="1" smtClean="0"/>
              <a:t>다학제팀에</a:t>
            </a:r>
            <a:r>
              <a:rPr lang="ko-KR" altLang="en-US" baseline="0" dirty="0" smtClean="0"/>
              <a:t> 의한 의료서비스</a:t>
            </a:r>
            <a:r>
              <a:rPr lang="en-US" altLang="ko-KR" baseline="0" dirty="0" smtClean="0"/>
              <a:t>, stage 4</a:t>
            </a:r>
            <a:r>
              <a:rPr lang="ko-KR" altLang="en-US" baseline="0" dirty="0" smtClean="0"/>
              <a:t>부터는 </a:t>
            </a:r>
            <a:r>
              <a:rPr lang="ko-KR" altLang="en-US" baseline="0" dirty="0" err="1" smtClean="0"/>
              <a:t>경관영양과</a:t>
            </a:r>
            <a:r>
              <a:rPr lang="ko-KR" altLang="en-US" baseline="0" dirty="0" smtClean="0"/>
              <a:t> 인공호흡기와 같은 </a:t>
            </a:r>
            <a:r>
              <a:rPr lang="ko-KR" altLang="en-US" baseline="0" dirty="0" err="1" smtClean="0"/>
              <a:t>중재치료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말기의 완화 의료와 돌봄에 대한 접근으로 </a:t>
            </a:r>
            <a:r>
              <a:rPr lang="ko-KR" altLang="en-US" baseline="0" dirty="0" err="1" smtClean="0"/>
              <a:t>나눌수</a:t>
            </a:r>
            <a:r>
              <a:rPr lang="ko-KR" altLang="en-US" baseline="0" dirty="0" smtClean="0"/>
              <a:t> 있고 이를 통해 더 체계적인 사회적 접근이 가능하다는 장점이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King’s system</a:t>
            </a:r>
            <a:r>
              <a:rPr lang="ko-KR" altLang="en-US" baseline="0" dirty="0" smtClean="0"/>
              <a:t>을 임상시험지표로서도 활용하고 있습니다</a:t>
            </a:r>
            <a:r>
              <a:rPr lang="en-US" altLang="ko-KR" baseline="0" dirty="0" smtClean="0"/>
              <a:t>. 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082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JNNP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Chio</a:t>
            </a:r>
            <a:r>
              <a:rPr lang="ko-KR" altLang="en-US" dirty="0" smtClean="0"/>
              <a:t>등이 발표한 </a:t>
            </a:r>
            <a:r>
              <a:rPr lang="en-US" altLang="ko-KR" dirty="0" smtClean="0"/>
              <a:t>Milano-Torino staging system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</a:t>
            </a:r>
            <a:r>
              <a:rPr lang="ko-KR" altLang="en-US" dirty="0" smtClean="0"/>
              <a:t>의 진행에 따라 삶의 질과 경제적 부담에 대해서도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차이를 반영할 수 있어야 한다는 생각을 바탕으로 하여 개발되었습니다</a:t>
            </a:r>
            <a:r>
              <a:rPr lang="en-US" altLang="ko-KR" dirty="0" smtClean="0"/>
              <a:t>. ALS</a:t>
            </a:r>
            <a:r>
              <a:rPr lang="ko-KR" altLang="en-US" dirty="0" smtClean="0"/>
              <a:t>진행의 주요 </a:t>
            </a:r>
            <a:r>
              <a:rPr lang="en-US" altLang="ko-KR" dirty="0" smtClean="0"/>
              <a:t>milestone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ALSFRS, ALSFRS-R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모두에 포함되고 자율성 상실을 수반하는 주요 지표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가지로 정의함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의사소통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호흡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가지임</a:t>
            </a:r>
            <a:r>
              <a:rPr lang="en-US" altLang="ko-KR" baseline="0" dirty="0" smtClean="0"/>
              <a:t>. 4</a:t>
            </a:r>
            <a:r>
              <a:rPr lang="ko-KR" altLang="en-US" baseline="0" dirty="0" smtClean="0"/>
              <a:t>가지 영역 중 걷기</a:t>
            </a:r>
            <a:r>
              <a:rPr lang="en-US" altLang="ko-KR" baseline="0" dirty="0" smtClean="0"/>
              <a:t>/</a:t>
            </a:r>
            <a:r>
              <a:rPr lang="ko-KR" altLang="en-US" baseline="0" dirty="0" smtClean="0"/>
              <a:t>자기관리는 </a:t>
            </a:r>
            <a:r>
              <a:rPr lang="en-US" altLang="ko-KR" baseline="0" dirty="0" smtClean="0"/>
              <a:t>ASLFRS-R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걷기</a:t>
            </a:r>
            <a:r>
              <a:rPr lang="en-US" altLang="ko-KR" baseline="0" dirty="0" smtClean="0"/>
              <a:t>), 6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옷입기와</a:t>
            </a:r>
            <a:r>
              <a:rPr lang="ko-KR" altLang="en-US" baseline="0" dirty="0" smtClean="0"/>
              <a:t> 위생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삼키기는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삼키기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의사소통은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말하기</a:t>
            </a:r>
            <a:r>
              <a:rPr lang="en-US" altLang="ko-KR" baseline="0" dirty="0" smtClean="0"/>
              <a:t>), 4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쓰기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호흡은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호흡곤란</a:t>
            </a:r>
            <a:r>
              <a:rPr lang="en-US" altLang="ko-KR" baseline="0" dirty="0" smtClean="0"/>
              <a:t>), 12</a:t>
            </a:r>
            <a:r>
              <a:rPr lang="ko-KR" altLang="en-US" baseline="0" dirty="0" smtClean="0"/>
              <a:t>번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호흡부전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으로 결정함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각 영역에서 자율성을 상실한 경우 </a:t>
            </a:r>
            <a:r>
              <a:rPr lang="en-US" altLang="ko-KR" baseline="0" dirty="0" smtClean="0"/>
              <a:t>0</a:t>
            </a:r>
            <a:r>
              <a:rPr lang="ko-KR" altLang="en-US" baseline="0" dirty="0" smtClean="0"/>
              <a:t>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상실하지 않은 경우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점으로 해서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영역의 세부항목 점수를 합한 값을 통해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결정함</a:t>
            </a:r>
            <a:r>
              <a:rPr lang="en-US" altLang="ko-KR" baseline="0" dirty="0" smtClean="0"/>
              <a:t>. Stage</a:t>
            </a:r>
            <a:r>
              <a:rPr lang="ko-KR" altLang="en-US" baseline="0" dirty="0" smtClean="0"/>
              <a:t>는 총 </a:t>
            </a:r>
            <a:r>
              <a:rPr lang="en-US" altLang="ko-KR" baseline="0" dirty="0" smtClean="0"/>
              <a:t>6</a:t>
            </a:r>
            <a:r>
              <a:rPr lang="ko-KR" altLang="en-US" baseline="0" dirty="0" smtClean="0"/>
              <a:t>단계로 구분하는데 </a:t>
            </a:r>
            <a:r>
              <a:rPr lang="en-US" altLang="ko-KR" baseline="0" dirty="0" smtClean="0"/>
              <a:t>stage 0</a:t>
            </a:r>
            <a:r>
              <a:rPr lang="ko-KR" altLang="en-US" baseline="0" dirty="0" smtClean="0"/>
              <a:t>은 증상이 있으나 자율성 상실이 없는 상태이고 </a:t>
            </a:r>
            <a:r>
              <a:rPr lang="en-US" altLang="ko-KR" baseline="0" dirty="0" smtClean="0"/>
              <a:t>stage1</a:t>
            </a:r>
            <a:r>
              <a:rPr lang="ko-KR" altLang="en-US" baseline="0" dirty="0" smtClean="0"/>
              <a:t>부터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까지는 자율성을 상실한 영역의 개수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개부터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개까지로</a:t>
            </a:r>
            <a:r>
              <a:rPr lang="ko-KR" altLang="en-US" baseline="0" dirty="0" smtClean="0"/>
              <a:t> 매기며 </a:t>
            </a:r>
            <a:r>
              <a:rPr lang="en-US" altLang="ko-KR" baseline="0" dirty="0" smtClean="0"/>
              <a:t>stage 5</a:t>
            </a:r>
            <a:r>
              <a:rPr lang="ko-KR" altLang="en-US" baseline="0" dirty="0" smtClean="0"/>
              <a:t>는 사망으로 정의함</a:t>
            </a:r>
            <a:r>
              <a:rPr lang="en-US" altLang="ko-KR" baseline="0" dirty="0" smtClean="0"/>
              <a:t>. MITOS</a:t>
            </a:r>
            <a:r>
              <a:rPr lang="ko-KR" altLang="en-US" baseline="0" dirty="0" smtClean="0"/>
              <a:t>는 임상에서 널리 사용되고 있는 </a:t>
            </a:r>
            <a:r>
              <a:rPr lang="en-US" altLang="ko-KR" baseline="0" dirty="0" smtClean="0"/>
              <a:t>ALSFRS, ALSFRS-R</a:t>
            </a:r>
            <a:r>
              <a:rPr lang="ko-KR" altLang="en-US" baseline="0" dirty="0" smtClean="0"/>
              <a:t>을 기반으로 만들어져서 추가적인 평가없이 결정할 수 있는 장점이 있고 전체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에 따른 환자의 분포와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간 전이 확률이 진행하는 질병 상태와 일치하는 모습을 보임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하지만 </a:t>
            </a:r>
            <a:r>
              <a:rPr lang="ko-KR" altLang="en-US" baseline="0" dirty="0" err="1" smtClean="0"/>
              <a:t>초기연구에</a:t>
            </a:r>
            <a:r>
              <a:rPr lang="ko-KR" altLang="en-US" baseline="0" dirty="0" smtClean="0"/>
              <a:t> 등록되기 전 </a:t>
            </a:r>
            <a:r>
              <a:rPr lang="ko-KR" altLang="en-US" baseline="0" dirty="0" err="1" smtClean="0"/>
              <a:t>기능손상에</a:t>
            </a:r>
            <a:r>
              <a:rPr lang="ko-KR" altLang="en-US" baseline="0" dirty="0" smtClean="0"/>
              <a:t> 필요한 소요기간을 결정할 수 없고 일부 환자에서는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를 건너뛰거나 이전 </a:t>
            </a:r>
            <a:r>
              <a:rPr lang="en-US" altLang="ko-KR" baseline="0" dirty="0" smtClean="0"/>
              <a:t>stage</a:t>
            </a:r>
            <a:r>
              <a:rPr lang="ko-KR" altLang="en-US" baseline="0" dirty="0" smtClean="0"/>
              <a:t>로 역행하는 경우도 있어 질병의 진행을 잘 반영하지 못하는 한계점을 보이기도 함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bulbar onset ALS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limb onset ALS</a:t>
            </a:r>
            <a:r>
              <a:rPr lang="ko-KR" altLang="en-US" baseline="0" dirty="0" smtClean="0"/>
              <a:t>에 비해 모집자 수가 부족했다는 점도 </a:t>
            </a:r>
            <a:r>
              <a:rPr lang="ko-KR" altLang="en-US" baseline="0" dirty="0" err="1" smtClean="0"/>
              <a:t>한계점임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</a:t>
            </a:r>
            <a:r>
              <a:rPr lang="en-US" altLang="ko-KR" baseline="0" dirty="0" smtClean="0"/>
              <a:t>frontotemporal degeneration</a:t>
            </a:r>
            <a:r>
              <a:rPr lang="ko-KR" altLang="en-US" baseline="0" dirty="0" smtClean="0"/>
              <a:t>이나 </a:t>
            </a:r>
            <a:r>
              <a:rPr lang="en-US" altLang="ko-KR" baseline="0" dirty="0" smtClean="0"/>
              <a:t>ALS-plus syndrome </a:t>
            </a:r>
            <a:r>
              <a:rPr lang="ko-KR" altLang="en-US" baseline="0" dirty="0" smtClean="0"/>
              <a:t>등이 대상자에서 제외되어 인지기능 장애에 대한 반영이 잘 </a:t>
            </a:r>
            <a:r>
              <a:rPr lang="ko-KR" altLang="en-US" baseline="0" dirty="0" err="1" smtClean="0"/>
              <a:t>안되어있음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68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MITOS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중복이라기보다는</a:t>
            </a:r>
            <a:r>
              <a:rPr lang="ko-KR" altLang="en-US" dirty="0" smtClean="0"/>
              <a:t> 상호 보완적인 </a:t>
            </a:r>
            <a:r>
              <a:rPr lang="ko-KR" altLang="en-US" baseline="0" dirty="0" smtClean="0"/>
              <a:t>체계인데 전자는 임상적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해부학적 확산을 중요하게 보고</a:t>
            </a:r>
            <a:r>
              <a:rPr lang="en-US" altLang="ko-KR" baseline="0" dirty="0" smtClean="0"/>
              <a:t>, MITOS</a:t>
            </a:r>
            <a:r>
              <a:rPr lang="ko-KR" altLang="en-US" baseline="0" dirty="0" smtClean="0"/>
              <a:t>는 기능적 장애를 중요하게 보는 체계임</a:t>
            </a:r>
            <a:r>
              <a:rPr lang="en-US" altLang="ko-KR" baseline="0" dirty="0" smtClean="0"/>
              <a:t>. Ferraro</a:t>
            </a:r>
            <a:r>
              <a:rPr lang="ko-KR" altLang="en-US" baseline="0" dirty="0" smtClean="0"/>
              <a:t>의 연구에서 </a:t>
            </a:r>
            <a:r>
              <a:rPr lang="en-US" altLang="ko-KR" baseline="0" dirty="0" smtClean="0"/>
              <a:t>King</a:t>
            </a:r>
            <a:r>
              <a:rPr lang="ko-KR" altLang="en-US" baseline="0" dirty="0" smtClean="0"/>
              <a:t>은 질병 전체에 균등하게 분포하고 </a:t>
            </a:r>
            <a:r>
              <a:rPr lang="en-US" altLang="ko-KR" baseline="0" dirty="0" smtClean="0"/>
              <a:t>MITOS</a:t>
            </a:r>
            <a:r>
              <a:rPr lang="ko-KR" altLang="en-US" baseline="0" dirty="0" smtClean="0"/>
              <a:t>는 질병 후기에 치우친다는 보고가 있었음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두 체계는 질환의 경과를 예측하고 치료계획을 수립하며 전반적인 의료자원의 효율적인 활용에도 기여하고 주치의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관련의료인력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보호자 간의 이해를 높일 수 있다는 장점이 있음</a:t>
            </a:r>
            <a:r>
              <a:rPr lang="en-US" altLang="ko-KR" baseline="0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SNUH </a:t>
            </a:r>
            <a:r>
              <a:rPr lang="ko-KR" altLang="en-US" dirty="0" smtClean="0"/>
              <a:t>심포지엄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ALS staging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노원을지병원 신경과</a:t>
            </a:r>
            <a:endParaRPr lang="en-US" altLang="ko-KR" dirty="0"/>
          </a:p>
          <a:p>
            <a:r>
              <a:rPr lang="ko-KR" altLang="en-US" dirty="0"/>
              <a:t>유일한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Progressive upper and lower motor neuron degeneration, poor prognosis (median survival 3-5 years). </a:t>
            </a:r>
          </a:p>
          <a:p>
            <a:r>
              <a:rPr lang="en-US" altLang="ko-KR" dirty="0" smtClean="0"/>
              <a:t>Variable prognosis. </a:t>
            </a:r>
          </a:p>
          <a:p>
            <a:r>
              <a:rPr lang="en-US" altLang="ko-KR" dirty="0" smtClean="0"/>
              <a:t>Staging system for informing disease progression and prognosis</a:t>
            </a:r>
          </a:p>
        </p:txBody>
      </p:sp>
    </p:spTree>
    <p:extLst>
      <p:ext uri="{BB962C8B-B14F-4D97-AF65-F5344CB8AC3E}">
        <p14:creationId xmlns:p14="http://schemas.microsoft.com/office/powerpoint/2010/main" val="123678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King’s system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the number of affected regions of the body.</a:t>
            </a:r>
          </a:p>
          <a:p>
            <a:r>
              <a:rPr lang="en-US" altLang="ko-KR" dirty="0" smtClean="0"/>
              <a:t>Stage 1: first region involvement</a:t>
            </a:r>
          </a:p>
          <a:p>
            <a:r>
              <a:rPr lang="en-US" altLang="ko-KR" dirty="0" smtClean="0"/>
              <a:t>Stage 2A: diagnosis </a:t>
            </a:r>
          </a:p>
          <a:p>
            <a:r>
              <a:rPr lang="en-US" altLang="ko-KR" dirty="0" smtClean="0"/>
              <a:t>Stage 2B: second region involvement</a:t>
            </a:r>
          </a:p>
          <a:p>
            <a:r>
              <a:rPr lang="en-US" altLang="ko-KR" dirty="0" smtClean="0"/>
              <a:t>Stage 3: third region involvement</a:t>
            </a:r>
          </a:p>
          <a:p>
            <a:r>
              <a:rPr lang="en-US" altLang="ko-KR" dirty="0" smtClean="0"/>
              <a:t>Stage 4A: need for gastrostomy</a:t>
            </a:r>
          </a:p>
          <a:p>
            <a:r>
              <a:rPr lang="en-US" altLang="ko-KR" dirty="0" smtClean="0"/>
              <a:t>Stage 4B: need for noninvasive ventilation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39519"/>
            <a:ext cx="3645243" cy="15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Milano-Torino system (MITOS)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Based on a clinical scale.</a:t>
            </a:r>
          </a:p>
          <a:p>
            <a:r>
              <a:rPr lang="en-US" altLang="ko-KR" dirty="0" smtClean="0"/>
              <a:t>Stage 0: symptoms only, loss of independence (-)</a:t>
            </a:r>
          </a:p>
          <a:p>
            <a:r>
              <a:rPr lang="en-US" altLang="ko-KR" dirty="0" smtClean="0"/>
              <a:t>Stage 1-4: loss of independence in a number of domains (swallowing, walking/self-care, communicating, breathing) from ALS Functional Rating Scale-Revised (ALSFRS-R)</a:t>
            </a:r>
          </a:p>
          <a:p>
            <a:r>
              <a:rPr lang="en-US" altLang="ko-KR" dirty="0" smtClean="0"/>
              <a:t>Stage 5: death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89389"/>
            <a:ext cx="8483607" cy="216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0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ALSFRS-R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80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Comparison between two staging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0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Beyond these staging by hidden </a:t>
            </a:r>
            <a:r>
              <a:rPr lang="en-US" altLang="ko-KR" dirty="0" err="1" smtClean="0"/>
              <a:t>markov</a:t>
            </a:r>
            <a:r>
              <a:rPr lang="en-US" altLang="ko-KR" dirty="0" smtClean="0"/>
              <a:t> models?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16689"/>
      </p:ext>
    </p:extLst>
  </p:cSld>
  <p:clrMapOvr>
    <a:masterClrMapping/>
  </p:clrMapOvr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182</TotalTime>
  <Words>775</Words>
  <Application>Microsoft Office PowerPoint</Application>
  <PresentationFormat>와이드스크린</PresentationFormat>
  <Paragraphs>33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돋움</vt:lpstr>
      <vt:lpstr>맑은 고딕</vt:lpstr>
      <vt:lpstr>Arial</vt:lpstr>
      <vt:lpstr>Times New Roman</vt:lpstr>
      <vt:lpstr>유일한 테마</vt:lpstr>
      <vt:lpstr>SNUH 심포지엄 ALS staging</vt:lpstr>
      <vt:lpstr>PowerPoint 프레젠테이션</vt:lpstr>
      <vt:lpstr>King’s system</vt:lpstr>
      <vt:lpstr>Milano-Torino system (MITOS)</vt:lpstr>
      <vt:lpstr>ALSFRS-R</vt:lpstr>
      <vt:lpstr>Comparison between two staging</vt:lpstr>
      <vt:lpstr>Beyond these staging by hidden markov models?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10</cp:lastModifiedBy>
  <cp:revision>54</cp:revision>
  <dcterms:created xsi:type="dcterms:W3CDTF">2021-07-05T03:41:38Z</dcterms:created>
  <dcterms:modified xsi:type="dcterms:W3CDTF">2021-07-07T03:53:46Z</dcterms:modified>
</cp:coreProperties>
</file>