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0" r:id="rId16"/>
    <p:sldId id="270" r:id="rId17"/>
    <p:sldId id="272" r:id="rId18"/>
    <p:sldId id="273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입원치료 비용이 증가하는 것으로 나타났습니다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study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swallowing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진행하는 것의 임상적 의미는 알 수 없는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다른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degeneration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carbonate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를 비교한 것인데 어떻게 차이가 있는지에 대해서도 연구한 </a:t>
            </a:r>
            <a:endParaRPr lang="en-US" altLang="ko-KR" dirty="0" smtClean="0"/>
          </a:p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registry</a:t>
            </a:r>
            <a:r>
              <a:rPr lang="ko-KR" altLang="en-US" dirty="0" smtClean="0"/>
              <a:t>를 모아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비교한 연구입니다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까지</a:t>
            </a:r>
            <a:r>
              <a:rPr lang="ko-KR" altLang="en-US" baseline="0" dirty="0" smtClean="0"/>
              <a:t> 진행되는데 걸린 시간은 전체 질병기간으로 나눠서 표준화하여 비교했고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사망하는데 까지의 시간을 </a:t>
            </a:r>
            <a:r>
              <a:rPr lang="ko-KR" altLang="en-US" baseline="0" dirty="0" err="1" smtClean="0"/>
              <a:t>비교했씁니다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나은지를 비교하기 위해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환자들간의</a:t>
            </a:r>
            <a:r>
              <a:rPr lang="ko-KR" altLang="en-US" baseline="0" dirty="0" smtClean="0"/>
              <a:t> 생존기간의 차이가 적은 지를 가지고 평가했고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생존기간의 차이에 뚜렷한 차이가 있는지를 가지고 </a:t>
            </a:r>
            <a:r>
              <a:rPr lang="ko-KR" altLang="en-US" baseline="0" dirty="0" err="1" smtClean="0"/>
              <a:t>평가했씁니다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균일한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 지 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우측 하단의 </a:t>
            </a:r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QOCALS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환자의 비율은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였고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끝날 때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나타났을 수도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비교하면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ALSFRS-R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f/u</a:t>
            </a:r>
            <a:r>
              <a:rPr lang="ko-KR" altLang="en-US" dirty="0" smtClean="0"/>
              <a:t>한 횟수의 </a:t>
            </a:r>
            <a:r>
              <a:rPr lang="ko-KR" altLang="en-US" dirty="0" err="1" smtClean="0"/>
              <a:t>중위값은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회였고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ALSFRS-R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으로 나눠서 분석한 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이전에 반영하지 못한 </a:t>
            </a:r>
            <a:r>
              <a:rPr lang="en-US" altLang="ko-KR" baseline="0" dirty="0" smtClean="0"/>
              <a:t>onset site, </a:t>
            </a:r>
            <a:r>
              <a:rPr lang="ko-KR" altLang="en-US" baseline="0" dirty="0" smtClean="0"/>
              <a:t>초기악화속도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인지장애</a:t>
            </a:r>
            <a:r>
              <a:rPr lang="en-US" altLang="ko-KR" baseline="0" dirty="0" smtClean="0"/>
              <a:t>, tracheostomy</a:t>
            </a:r>
            <a:r>
              <a:rPr lang="ko-KR" altLang="en-US" baseline="0" dirty="0" smtClean="0"/>
              <a:t>를 했지만 </a:t>
            </a:r>
            <a:r>
              <a:rPr lang="en-US" altLang="ko-KR" baseline="0" dirty="0" smtClean="0"/>
              <a:t>involve region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개인 환자를 </a:t>
            </a:r>
            <a:r>
              <a:rPr lang="en-US" altLang="ko-KR" baseline="0" dirty="0" smtClean="0"/>
              <a:t>late/early stage</a:t>
            </a:r>
            <a:r>
              <a:rPr lang="ko-KR" altLang="en-US" baseline="0" dirty="0" smtClean="0"/>
              <a:t>로 볼 것인지에 대한 고려가 필요하고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기준으로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을 한다면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을 나눠서 각각의 변화속도가 다르므로 일관된 기준으로 판단하기보다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다른 기준을 적용해야 할 필요성이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분류해서 비슷한 치료가 필요하고 비슷한 예후가 예상되는 환자들을 모아서 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논문에 따르면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하여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수술적 치료 </a:t>
            </a:r>
            <a:r>
              <a:rPr lang="ko-KR" altLang="en-US" baseline="0" dirty="0" err="1" smtClean="0"/>
              <a:t>필요여부</a:t>
            </a:r>
            <a:r>
              <a:rPr lang="ko-KR" altLang="en-US" baseline="0" dirty="0" smtClean="0"/>
              <a:t> 등으로 판단했습니다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여기서 발전되어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 되었고 입원한 환자에만 국한되어 평가를 하여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발전됐고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의존하여 평가하는 방식이 됐습니다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정리하면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하고 재현가능해야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저서에서 </a:t>
            </a:r>
            <a:r>
              <a:rPr lang="en-US" altLang="ko-KR" baseline="0" dirty="0" smtClean="0"/>
              <a:t>clinical 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병의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정도의 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할 때에도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하는데 에 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입원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퇴원 시점의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판단하는 데에도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치료방침을 반영한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만들고 의료진이 특정 질환에 전문적인 역량을 </a:t>
            </a:r>
            <a:r>
              <a:rPr lang="ko-KR" altLang="en-US" baseline="0" dirty="0" err="1" smtClean="0"/>
              <a:t>보유했는지를</a:t>
            </a:r>
            <a:r>
              <a:rPr lang="ko-KR" altLang="en-US" baseline="0" dirty="0" smtClean="0"/>
              <a:t> 검증하는 자격증 평가에도 이용됩니다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system</a:t>
            </a:r>
            <a:r>
              <a:rPr lang="ko-KR" altLang="en-US" dirty="0" smtClean="0"/>
              <a:t>은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반영할 수 있는 이정표의 역할을 하고 평가하기에 복잡하지 않아야 합니다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환자의 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revised ALSFRS</a:t>
            </a:r>
            <a:r>
              <a:rPr lang="ko-KR" altLang="en-US" dirty="0" smtClean="0"/>
              <a:t>는 병의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ALSFRS-R</a:t>
            </a:r>
            <a:r>
              <a:rPr lang="ko-KR" altLang="en-US" dirty="0" smtClean="0"/>
              <a:t>를 가지고</a:t>
            </a:r>
            <a:r>
              <a:rPr lang="ko-KR" altLang="en-US" baseline="0" dirty="0" smtClean="0"/>
              <a:t> 문항적합도와 </a:t>
            </a:r>
            <a:r>
              <a:rPr lang="en-US" altLang="ko-KR" baseline="0" dirty="0" smtClean="0"/>
              <a:t>dimensionality</a:t>
            </a:r>
            <a:r>
              <a:rPr lang="ko-KR" altLang="en-US" baseline="0" dirty="0" smtClean="0"/>
              <a:t>를 분석한 연구가 있었습니다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Parallel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exploratory factor analysis</a:t>
            </a:r>
            <a:r>
              <a:rPr lang="ko-KR" altLang="en-US" baseline="0" dirty="0" smtClean="0"/>
              <a:t>를 한 결과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로 나뉘어 지게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오른쪽 하단에 있는 표와 같이 </a:t>
            </a:r>
            <a:r>
              <a:rPr lang="en-US" altLang="ko-KR" baseline="0" dirty="0" smtClean="0"/>
              <a:t>factor 1,2,3</a:t>
            </a:r>
            <a:r>
              <a:rPr lang="ko-KR" altLang="en-US" baseline="0" dirty="0" smtClean="0"/>
              <a:t>으로 나눠서 </a:t>
            </a:r>
            <a:r>
              <a:rPr lang="en-US" altLang="ko-KR" baseline="0" dirty="0" smtClean="0"/>
              <a:t>factor 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bulbar function, 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find and gross motor function,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respiratory function </a:t>
            </a:r>
            <a:r>
              <a:rPr lang="ko-KR" altLang="en-US" baseline="0" dirty="0" smtClean="0"/>
              <a:t>반영합니다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나눠 분석을 한 결과 좋은 적합도를 보였고 </a:t>
            </a:r>
            <a:r>
              <a:rPr lang="en-US" altLang="ko-KR" baseline="0" dirty="0" smtClean="0"/>
              <a:t>PCA</a:t>
            </a:r>
            <a:r>
              <a:rPr lang="ko-KR" altLang="en-US" baseline="0" dirty="0" smtClean="0"/>
              <a:t>를 했을 때에도 잘 구분되는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dimension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multidimension</a:t>
            </a:r>
            <a:r>
              <a:rPr lang="ko-KR" altLang="en-US" baseline="0" dirty="0" smtClean="0"/>
              <a:t>으로 이뤄진 점수이므로 총점으로 환자의 상태를 반영할 수 없고 각각의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을 나눠서 생각해야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ALS staging</a:t>
            </a:r>
            <a:r>
              <a:rPr lang="ko-KR" altLang="en-US" dirty="0" smtClean="0"/>
              <a:t>이 만들어지기 이전에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해서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있었지만 명확한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정할수</a:t>
            </a:r>
            <a:r>
              <a:rPr lang="ko-KR" altLang="en-US" baseline="0" dirty="0" smtClean="0"/>
              <a:t> 없는 한계가 있었습니다</a:t>
            </a:r>
            <a:r>
              <a:rPr lang="en-US" altLang="ko-KR" baseline="0" dirty="0" smtClean="0"/>
              <a:t>. ALS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설계를 위해서는 </a:t>
            </a:r>
            <a:r>
              <a:rPr lang="en-US" altLang="ko-KR" baseline="0" dirty="0" smtClean="0"/>
              <a:t>ALS staging system</a:t>
            </a:r>
            <a:r>
              <a:rPr lang="ko-KR" altLang="en-US" baseline="0" dirty="0" smtClean="0"/>
              <a:t>이 필요했고 그 결과 제시된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중 널리 쓰이고 있는 대표적인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발표된 </a:t>
            </a:r>
            <a:r>
              <a:rPr lang="en-US" altLang="ko-KR" dirty="0" smtClean="0"/>
              <a:t>King’s college system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구분하는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중의 증상이 처음 발생하는 시점 즉 첫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에 증상이 발생한 시점</a:t>
            </a:r>
            <a:r>
              <a:rPr lang="en-US" altLang="ko-KR" baseline="0" dirty="0" smtClean="0"/>
              <a:t>, ALS</a:t>
            </a:r>
            <a:r>
              <a:rPr lang="ko-KR" altLang="en-US" baseline="0" dirty="0" smtClean="0"/>
              <a:t>가 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에 증상을 보이는 시점</a:t>
            </a:r>
            <a:r>
              <a:rPr lang="en-US" altLang="ko-KR" baseline="0" dirty="0" smtClean="0"/>
              <a:t>, gastrostomy/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non invasive ventilation</a:t>
            </a:r>
            <a:r>
              <a:rPr lang="ko-KR" altLang="en-US" baseline="0" dirty="0" smtClean="0"/>
              <a:t>이 필요한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사망한 시점으로 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가능한 가장 높은 단계로 정해야 하는데 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2A,2B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진단 시점이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나눴습니다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를 나눈 것은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진행이 조금 달라서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</a:t>
            </a:r>
            <a:r>
              <a:rPr lang="ko-KR" altLang="en-US" baseline="0" dirty="0" smtClean="0"/>
              <a:t> 즉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가 명확히 구분되지는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</a:t>
            </a:r>
            <a:r>
              <a:rPr lang="en-US" altLang="ko-KR" baseline="0" dirty="0" smtClean="0"/>
              <a:t>stage 4A</a:t>
            </a:r>
            <a:r>
              <a:rPr lang="ko-KR" altLang="en-US" baseline="0" dirty="0" smtClean="0"/>
              <a:t>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에 먼저 도달했습니다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걸린시간을</a:t>
            </a:r>
            <a:r>
              <a:rPr lang="ko-KR" altLang="en-US" baseline="0" dirty="0" smtClean="0"/>
              <a:t> 생존기간으로 나눠서 </a:t>
            </a:r>
            <a:r>
              <a:rPr lang="en-US" altLang="ko-KR" baseline="0" dirty="0" smtClean="0"/>
              <a:t>standardization</a:t>
            </a:r>
            <a:r>
              <a:rPr lang="ko-KR" altLang="en-US" baseline="0" dirty="0" smtClean="0"/>
              <a:t>하였습니다</a:t>
            </a:r>
            <a:r>
              <a:rPr lang="en-US" altLang="ko-KR" baseline="0" dirty="0" smtClean="0"/>
              <a:t>. Standardized time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35%, 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61%, 4A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77%,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상단의 그래프는 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비교한 것인데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의 기능 중 하나인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 환자를 구분하는데 좋은 기능을 한다는 것을 보여줬습니다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사용했기 때문에 전반적으로 대상자가 더 어리고 생존기간이 길고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다르면 결과가 다르게 나올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이 연구에서는 인지장애여부는 평가에 포함시키지 않았다는 단점이 있는데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고려하기에는 어렵습니다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중간중간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있을 수 있어 이 부분에 대한 보완이 필요할 것 같습니다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살펴볼 </a:t>
            </a:r>
            <a:r>
              <a:rPr lang="en-US" altLang="ko-KR" dirty="0" smtClean="0"/>
              <a:t>staging system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 </a:t>
            </a:r>
            <a:r>
              <a:rPr lang="ko-KR" altLang="en-US" dirty="0" smtClean="0"/>
              <a:t>줄여서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의 진행에 따른 환자의 삶의 질의 변화와 경제적 부담을 반영할 수 있어야 한다는 생각을 바탕으로 하여 개발되었습니다</a:t>
            </a:r>
            <a:r>
              <a:rPr lang="en-US" altLang="ko-KR" dirty="0" smtClean="0"/>
              <a:t>.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하위점수를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가지영역으로 나눠서 각 영역의 자율성 상실로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다른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degeneration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carbonate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7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738623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SNUH </a:t>
            </a:r>
            <a:r>
              <a:rPr lang="ko-KR" altLang="en-US" sz="6600" dirty="0" smtClean="0"/>
              <a:t>근신경계질환 심포지엄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4400" dirty="0" smtClean="0"/>
              <a:t>ALS staging system: King’s, </a:t>
            </a:r>
            <a:r>
              <a:rPr lang="en-US" altLang="ko-KR" sz="4400" dirty="0" err="1" smtClean="0"/>
              <a:t>MiToS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and Beyond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노원을지대학교 병원 </a:t>
            </a:r>
            <a:r>
              <a:rPr lang="ko-KR" altLang="en-US" dirty="0"/>
              <a:t>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1425"/>
            <a:ext cx="9178724" cy="32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83" y="2934354"/>
            <a:ext cx="4038373" cy="392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81" y="2934354"/>
            <a:ext cx="4514127" cy="3876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81" y="1016001"/>
            <a:ext cx="4240325" cy="16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clinical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25164"/>
            <a:ext cx="12192000" cy="37328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 err="1" smtClean="0"/>
              <a:t>경청해주셔서</a:t>
            </a:r>
            <a:r>
              <a:rPr lang="ko-KR" altLang="en-US" sz="5400" dirty="0" smtClean="0"/>
              <a:t> 고맙습니다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87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995422" y="2301414"/>
            <a:ext cx="10221686" cy="2481943"/>
            <a:chOff x="-35874" y="507337"/>
            <a:chExt cx="10221686" cy="2481943"/>
          </a:xfrm>
        </p:grpSpPr>
        <p:grpSp>
          <p:nvGrpSpPr>
            <p:cNvPr id="2" name="그룹 1"/>
            <p:cNvGrpSpPr/>
            <p:nvPr/>
          </p:nvGrpSpPr>
          <p:grpSpPr>
            <a:xfrm>
              <a:off x="-35874" y="507337"/>
              <a:ext cx="10221686" cy="2481943"/>
              <a:chOff x="0" y="0"/>
              <a:chExt cx="11582134" cy="35765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1582134" cy="357657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9864" y="3271734"/>
                <a:ext cx="4982270" cy="304843"/>
              </a:xfrm>
              <a:prstGeom prst="rect">
                <a:avLst/>
              </a:prstGeom>
            </p:spPr>
          </p:pic>
        </p:grpSp>
        <p:cxnSp>
          <p:nvCxnSpPr>
            <p:cNvPr id="15" name="직선 연결선 14"/>
            <p:cNvCxnSpPr/>
            <p:nvPr/>
          </p:nvCxnSpPr>
          <p:spPr>
            <a:xfrm>
              <a:off x="5637904" y="2167823"/>
              <a:ext cx="3830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244364" y="234144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255939" y="251506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3377"/>
            <a:ext cx="12192000" cy="602462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4653023"/>
            <a:ext cx="7072132" cy="2204977"/>
            <a:chOff x="0" y="4400207"/>
            <a:chExt cx="7554380" cy="2457793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162" y="6648421"/>
              <a:ext cx="4963218" cy="2095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00207"/>
              <a:ext cx="2591162" cy="245779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062" y="2318526"/>
            <a:ext cx="3953735" cy="45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Amyotrophic Lateral Sclerosis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</a:t>
            </a:r>
          </a:p>
          <a:p>
            <a:r>
              <a:rPr lang="en-US" altLang="ko-KR" dirty="0" smtClean="0"/>
              <a:t>Poor (</a:t>
            </a:r>
            <a:r>
              <a:rPr lang="en-US" altLang="ko-KR" dirty="0"/>
              <a:t>median survival 3-5 </a:t>
            </a:r>
            <a:r>
              <a:rPr lang="en-US" altLang="ko-KR" dirty="0" smtClean="0"/>
              <a:t>years) and 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0" y="2789497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69" y="2789497"/>
            <a:ext cx="5008421" cy="40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Based on the number of affected regions of the body.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1: first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2A: diagnosis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2B: second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3: third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4A: need for gastrostomy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Stage 4B: need for noninvasive ventilation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32" y="4514127"/>
            <a:ext cx="5626668" cy="23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1505" y="1206500"/>
            <a:ext cx="4217042" cy="379179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57872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1206500"/>
            <a:ext cx="4919241" cy="37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2" y="5228998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Based on a clinical scale.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0: symptoms only, loss of independence (-)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1-4: loss of independence in a number of 4 domains from ALS Functional Rating Scale-Revised (ALSFRS-R)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1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24" y="-1"/>
            <a:ext cx="9686700" cy="68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8726118" cy="1449691"/>
            <a:chOff x="0" y="0"/>
            <a:chExt cx="8726118" cy="1449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726118" cy="6763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6369"/>
              <a:ext cx="8726118" cy="77332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4" y="1976264"/>
            <a:ext cx="8764224" cy="754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3257108"/>
            <a:ext cx="8764223" cy="1510976"/>
            <a:chOff x="0" y="3257108"/>
            <a:chExt cx="8764223" cy="15109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257108"/>
              <a:ext cx="8745170" cy="61921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876319"/>
              <a:ext cx="8764223" cy="89176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-23817" y="5104435"/>
            <a:ext cx="8788040" cy="1753565"/>
            <a:chOff x="-23817" y="5309584"/>
            <a:chExt cx="8716591" cy="1548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9053" y="5309584"/>
              <a:ext cx="8707065" cy="67636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3817" y="5952999"/>
              <a:ext cx="8716591" cy="90500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5289630" y="0"/>
            <a:ext cx="3455540" cy="67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9630" y="69125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03882" y="3257060"/>
            <a:ext cx="3455540" cy="634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03882" y="3910157"/>
            <a:ext cx="3455540" cy="85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99727" y="5833096"/>
            <a:ext cx="5169299" cy="1024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89630" y="5119431"/>
            <a:ext cx="3479396" cy="71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854633" y="50658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54633" y="5648430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54633" y="3706649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8792882" y="3553451"/>
            <a:ext cx="330089" cy="713412"/>
            <a:chOff x="8745170" y="326713"/>
            <a:chExt cx="330089" cy="713412"/>
          </a:xfrm>
        </p:grpSpPr>
        <p:cxnSp>
          <p:nvCxnSpPr>
            <p:cNvPr id="35" name="직선 연결선 34"/>
            <p:cNvCxnSpPr>
              <a:stCxn id="16" idx="3"/>
            </p:cNvCxnSpPr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8792882" y="5476263"/>
            <a:ext cx="330089" cy="713412"/>
            <a:chOff x="8745170" y="326713"/>
            <a:chExt cx="330089" cy="71341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781947" y="349618"/>
            <a:ext cx="330089" cy="713412"/>
            <a:chOff x="8745170" y="326713"/>
            <a:chExt cx="330089" cy="713412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5299234" y="200152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4648</TotalTime>
  <Words>4726</Words>
  <Application>Microsoft Office PowerPoint</Application>
  <PresentationFormat>와이드스크린</PresentationFormat>
  <Paragraphs>180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돋움</vt:lpstr>
      <vt:lpstr>맑은 고딕</vt:lpstr>
      <vt:lpstr>Arial</vt:lpstr>
      <vt:lpstr>Times New Roman</vt:lpstr>
      <vt:lpstr>유일한 테마</vt:lpstr>
      <vt:lpstr>SNUH 근신경계질환 심포지엄 ALS staging system: King’s, MiToS and Beyond</vt:lpstr>
      <vt:lpstr>PowerPoint 프레젠테이션</vt:lpstr>
      <vt:lpstr>Role of staging system</vt:lpstr>
      <vt:lpstr>Amyotrophic Lateral Sclerosis</vt:lpstr>
      <vt:lpstr>King’s system</vt:lpstr>
      <vt:lpstr>King’s system</vt:lpstr>
      <vt:lpstr>Milano-Torino system (MiToS)</vt:lpstr>
      <vt:lpstr>PowerPoint 프레젠테이션</vt:lpstr>
      <vt:lpstr>PowerPoint 프레젠테이션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Variable clinical course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519</cp:revision>
  <dcterms:created xsi:type="dcterms:W3CDTF">2021-07-05T03:41:38Z</dcterms:created>
  <dcterms:modified xsi:type="dcterms:W3CDTF">2021-08-29T00:17:32Z</dcterms:modified>
</cp:coreProperties>
</file>