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1" r:id="rId3"/>
    <p:sldId id="260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BBB6A-BE53-4BF0-B17E-892FAA57C2D4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A4D1B-A90B-4163-BF9D-AF53B78AD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537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 Spinal cord stimulation traditionally applies a monophasic square-wave pulse (at a frequency in the 30–100 Hz range) that results in 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paraesthesia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painful region.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 Cortical stimulation involves the stimulation of the pre-central motor cortex below the motor threshold using either invasive epidural or transcranial non-invasive techniques (such as repetitive transcranial magnetic stimulation (TMS) and transcranial direct current stimulation).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 Deep brain stimulation uses high-frequency chronic intracranial stimulation of the internal capsule, various nuclei in the sensory thalamus, periaqueductal and periventricular grey, motor cortex, septum, nucleus 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accumbens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posterior hypothalamus and anterior cingulate cortex as potential brain targets for pain control.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 Intrathecal treatments provide a targeted drug delivery option in patients with severe and otherwise refractory chronic pain. The pumps can be refilled through an opening at the skin surface.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407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 flip="none" rotWithShape="1">
          <a:gsLst>
            <a:gs pos="7000">
              <a:schemeClr val="bg1"/>
            </a:gs>
            <a:gs pos="24000">
              <a:schemeClr val="accent3">
                <a:lumMod val="58000"/>
                <a:alpha val="97000"/>
              </a:schemeClr>
            </a:gs>
            <a:gs pos="77000">
              <a:schemeClr val="accent3">
                <a:alpha val="98000"/>
                <a:lumMod val="65000"/>
              </a:schemeClr>
            </a:gs>
            <a:gs pos="97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23599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522376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6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29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2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16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206500"/>
            <a:ext cx="12192000" cy="5651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02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95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61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19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40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10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94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98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chemeClr val="bg1"/>
            </a:gs>
            <a:gs pos="23000">
              <a:schemeClr val="accent3">
                <a:alpha val="76000"/>
                <a:lumMod val="58000"/>
              </a:schemeClr>
            </a:gs>
            <a:gs pos="77000">
              <a:schemeClr val="accent3">
                <a:alpha val="98000"/>
                <a:lumMod val="65000"/>
              </a:schemeClr>
            </a:gs>
            <a:gs pos="97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F987C-FD17-4394-9A4F-BE2D66BE4DDF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067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5846" y="623599"/>
            <a:ext cx="11834446" cy="309554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개원의 </a:t>
            </a:r>
            <a:r>
              <a:rPr lang="ko-KR" altLang="en-US" dirty="0" err="1" smtClean="0"/>
              <a:t>연수강좌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N</a:t>
            </a:r>
            <a:r>
              <a:rPr lang="en-US" altLang="ko-KR" dirty="0" smtClean="0"/>
              <a:t>europathic pain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노원을지대학교 병원</a:t>
            </a:r>
            <a:endParaRPr lang="en-US" altLang="ko-KR" dirty="0" smtClean="0"/>
          </a:p>
          <a:p>
            <a:r>
              <a:rPr lang="ko-KR" altLang="en-US" dirty="0" smtClean="0"/>
              <a:t>신경과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유일한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66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Epidemiology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051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Painful neuropathies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Diabetic </a:t>
            </a:r>
            <a:r>
              <a:rPr lang="en-US" altLang="ko-KR" dirty="0"/>
              <a:t>polyneuropathy</a:t>
            </a:r>
          </a:p>
          <a:p>
            <a:r>
              <a:rPr lang="en-US" altLang="ko-KR" dirty="0" smtClean="0"/>
              <a:t>Monoclonal </a:t>
            </a:r>
            <a:r>
              <a:rPr lang="en-US" altLang="ko-KR" dirty="0" err="1"/>
              <a:t>gammopathy</a:t>
            </a:r>
            <a:r>
              <a:rPr lang="en-US" altLang="ko-KR" dirty="0"/>
              <a:t>–associated polyneuropathy</a:t>
            </a:r>
          </a:p>
          <a:p>
            <a:r>
              <a:rPr lang="en-US" altLang="ko-KR" dirty="0" smtClean="0"/>
              <a:t>Chemotherapy-induced </a:t>
            </a:r>
            <a:r>
              <a:rPr lang="en-US" altLang="ko-KR" dirty="0"/>
              <a:t>polyneuropathy (associated with </a:t>
            </a:r>
            <a:r>
              <a:rPr lang="en-US" altLang="ko-KR" dirty="0" err="1"/>
              <a:t>taxanes</a:t>
            </a:r>
            <a:r>
              <a:rPr lang="en-US" altLang="ko-KR" dirty="0"/>
              <a:t>, </a:t>
            </a:r>
            <a:r>
              <a:rPr lang="en-US" altLang="ko-KR" dirty="0" err="1"/>
              <a:t>oxaliplatin</a:t>
            </a:r>
            <a:r>
              <a:rPr lang="en-US" altLang="ko-KR" dirty="0"/>
              <a:t>, </a:t>
            </a:r>
            <a:r>
              <a:rPr lang="en-US" altLang="ko-KR" dirty="0" smtClean="0"/>
              <a:t>vincristine, thalidomide</a:t>
            </a:r>
            <a:r>
              <a:rPr lang="en-US" altLang="ko-KR" dirty="0"/>
              <a:t>, </a:t>
            </a:r>
            <a:r>
              <a:rPr lang="en-US" altLang="ko-KR" dirty="0" err="1"/>
              <a:t>bortezomib</a:t>
            </a:r>
            <a:r>
              <a:rPr lang="en-US" altLang="ko-KR" dirty="0"/>
              <a:t>)</a:t>
            </a:r>
          </a:p>
          <a:p>
            <a:r>
              <a:rPr lang="en-US" altLang="ko-KR" dirty="0" smtClean="0"/>
              <a:t>Idiopathic </a:t>
            </a:r>
            <a:r>
              <a:rPr lang="en-US" altLang="ko-KR" dirty="0"/>
              <a:t>small fiber polyneuropathy</a:t>
            </a:r>
          </a:p>
          <a:p>
            <a:r>
              <a:rPr lang="en-US" altLang="ko-KR" dirty="0" smtClean="0"/>
              <a:t>Neuropathy </a:t>
            </a:r>
            <a:r>
              <a:rPr lang="en-US" altLang="ko-KR" dirty="0"/>
              <a:t>associated with metabolic syndrome</a:t>
            </a:r>
          </a:p>
          <a:p>
            <a:r>
              <a:rPr lang="en-US" altLang="ko-KR" dirty="0" smtClean="0"/>
              <a:t>Human </a:t>
            </a:r>
            <a:r>
              <a:rPr lang="en-US" altLang="ko-KR" dirty="0"/>
              <a:t>immunodeficiency virus (HIV)–associated polyneuropathy</a:t>
            </a:r>
          </a:p>
          <a:p>
            <a:r>
              <a:rPr lang="en-US" altLang="ko-KR" dirty="0" smtClean="0"/>
              <a:t>Hereditary </a:t>
            </a:r>
            <a:r>
              <a:rPr lang="en-US" altLang="ko-KR" dirty="0"/>
              <a:t>sensory and autonomic neuropathies</a:t>
            </a:r>
          </a:p>
          <a:p>
            <a:r>
              <a:rPr lang="en-US" altLang="ko-KR" dirty="0" err="1" smtClean="0"/>
              <a:t>Sjögren</a:t>
            </a:r>
            <a:r>
              <a:rPr lang="en-US" altLang="ko-KR" dirty="0" smtClean="0"/>
              <a:t> </a:t>
            </a:r>
            <a:r>
              <a:rPr lang="en-US" altLang="ko-KR" dirty="0"/>
              <a:t>syndrome–associated polyneuropathy</a:t>
            </a:r>
          </a:p>
          <a:p>
            <a:r>
              <a:rPr lang="en-US" altLang="ko-KR" dirty="0" smtClean="0"/>
              <a:t>Pyridoxine </a:t>
            </a:r>
            <a:r>
              <a:rPr lang="en-US" altLang="ko-KR" dirty="0"/>
              <a:t>(vitamin B6) toxicity</a:t>
            </a:r>
          </a:p>
          <a:p>
            <a:r>
              <a:rPr lang="en-US" altLang="ko-KR" dirty="0" smtClean="0"/>
              <a:t>Celiac </a:t>
            </a:r>
            <a:r>
              <a:rPr lang="en-US" altLang="ko-KR" dirty="0"/>
              <a:t>neuropathy</a:t>
            </a:r>
          </a:p>
          <a:p>
            <a:r>
              <a:rPr lang="en-US" altLang="ko-KR" dirty="0" smtClean="0"/>
              <a:t>Alcohol </a:t>
            </a:r>
            <a:r>
              <a:rPr lang="en-US" altLang="ko-KR" dirty="0"/>
              <a:t>and other toxic neuropathies</a:t>
            </a:r>
          </a:p>
          <a:p>
            <a:r>
              <a:rPr lang="en-US" altLang="ko-KR" dirty="0" smtClean="0"/>
              <a:t>Light </a:t>
            </a:r>
            <a:r>
              <a:rPr lang="en-US" altLang="ko-KR" dirty="0"/>
              <a:t>chain and hereditary </a:t>
            </a:r>
            <a:r>
              <a:rPr lang="en-US" altLang="ko-KR" dirty="0" err="1"/>
              <a:t>amyloidotic</a:t>
            </a:r>
            <a:r>
              <a:rPr lang="en-US" altLang="ko-KR" dirty="0"/>
              <a:t> neuropathies</a:t>
            </a:r>
          </a:p>
          <a:p>
            <a:r>
              <a:rPr lang="en-US" altLang="ko-KR" dirty="0" smtClean="0"/>
              <a:t>Nutritional </a:t>
            </a:r>
            <a:r>
              <a:rPr lang="en-US" altLang="ko-KR" dirty="0"/>
              <a:t>deficiency neuropathies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029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725"/>
            <a:ext cx="8310400" cy="64057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57189" y="6488668"/>
            <a:ext cx="273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Luana</a:t>
            </a:r>
            <a:r>
              <a:rPr lang="en-US" altLang="ko-KR" dirty="0"/>
              <a:t> </a:t>
            </a:r>
            <a:r>
              <a:rPr lang="en-US" altLang="ko-KR" dirty="0" err="1" smtClean="0"/>
              <a:t>Colloca</a:t>
            </a:r>
            <a:r>
              <a:rPr lang="en-US" altLang="ko-KR" dirty="0" smtClean="0"/>
              <a:t> et al., 2017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455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5557"/>
            <a:ext cx="9364382" cy="44583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57189" y="6488668"/>
            <a:ext cx="273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Luana</a:t>
            </a:r>
            <a:r>
              <a:rPr lang="en-US" altLang="ko-KR" dirty="0"/>
              <a:t> </a:t>
            </a:r>
            <a:r>
              <a:rPr lang="en-US" altLang="ko-KR" dirty="0" err="1" smtClean="0"/>
              <a:t>Colloca</a:t>
            </a:r>
            <a:r>
              <a:rPr lang="en-US" altLang="ko-KR" dirty="0" smtClean="0"/>
              <a:t> et al., 2017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027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8001"/>
            <a:ext cx="7197458" cy="6283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57189" y="6488668"/>
            <a:ext cx="273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Luana</a:t>
            </a:r>
            <a:r>
              <a:rPr lang="en-US" altLang="ko-KR" dirty="0"/>
              <a:t> </a:t>
            </a:r>
            <a:r>
              <a:rPr lang="en-US" altLang="ko-KR" dirty="0" err="1" smtClean="0"/>
              <a:t>Colloca</a:t>
            </a:r>
            <a:r>
              <a:rPr lang="en-US" altLang="ko-KR" dirty="0" smtClean="0"/>
              <a:t> et al., 2017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3152" y="508001"/>
            <a:ext cx="4528848" cy="522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3382"/>
      </p:ext>
    </p:extLst>
  </p:cSld>
  <p:clrMapOvr>
    <a:masterClrMapping/>
  </p:clrMapOvr>
</p:sld>
</file>

<file path=ppt/theme/theme1.xml><?xml version="1.0" encoding="utf-8"?>
<a:theme xmlns:a="http://schemas.openxmlformats.org/drawingml/2006/main" name="유일한 테마">
  <a:themeElements>
    <a:clrScheme name="발표용">
      <a:dk1>
        <a:sysClr val="windowText" lastClr="000000"/>
      </a:dk1>
      <a:lt1>
        <a:sysClr val="window" lastClr="FFFFFF"/>
      </a:lt1>
      <a:dk2>
        <a:srgbClr val="003060"/>
      </a:dk2>
      <a:lt2>
        <a:srgbClr val="949494"/>
      </a:lt2>
      <a:accent1>
        <a:srgbClr val="0076BF"/>
      </a:accent1>
      <a:accent2>
        <a:srgbClr val="00B259"/>
      </a:accent2>
      <a:accent3>
        <a:srgbClr val="0C419A"/>
      </a:accent3>
      <a:accent4>
        <a:srgbClr val="80C341"/>
      </a:accent4>
      <a:accent5>
        <a:srgbClr val="FE834B"/>
      </a:accent5>
      <a:accent6>
        <a:srgbClr val="FFB300"/>
      </a:accent6>
      <a:hlink>
        <a:srgbClr val="2C479E"/>
      </a:hlink>
      <a:folHlink>
        <a:srgbClr val="7F7F7F"/>
      </a:folHlink>
    </a:clrScheme>
    <a:fontScheme name="발표용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유일한 테마" id="{56415493-6A54-4700-AF82-0DE49BC9423B}" vid="{21E8F1EF-5085-49CB-8BDA-92C983548ED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유일한 테마</Template>
  <TotalTime>542</TotalTime>
  <Words>251</Words>
  <Application>Microsoft Office PowerPoint</Application>
  <PresentationFormat>와이드스크린</PresentationFormat>
  <Paragraphs>23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돋움</vt:lpstr>
      <vt:lpstr>맑은 고딕</vt:lpstr>
      <vt:lpstr>Arial</vt:lpstr>
      <vt:lpstr>Times New Roman</vt:lpstr>
      <vt:lpstr>유일한 테마</vt:lpstr>
      <vt:lpstr>개원의 연수강좌 Neuropathic pain </vt:lpstr>
      <vt:lpstr>Epidemiology </vt:lpstr>
      <vt:lpstr>Painful neuropathies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SNUH 심포지엄 ALS staging</dc:title>
  <dc:creator>10</dc:creator>
  <cp:lastModifiedBy>EMCN</cp:lastModifiedBy>
  <cp:revision>57</cp:revision>
  <dcterms:created xsi:type="dcterms:W3CDTF">2021-07-05T03:41:38Z</dcterms:created>
  <dcterms:modified xsi:type="dcterms:W3CDTF">2021-10-19T01:23:49Z</dcterms:modified>
</cp:coreProperties>
</file>