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75" r:id="rId3"/>
    <p:sldId id="277" r:id="rId4"/>
    <p:sldId id="257" r:id="rId5"/>
    <p:sldId id="258" r:id="rId6"/>
    <p:sldId id="263" r:id="rId7"/>
    <p:sldId id="259" r:id="rId8"/>
    <p:sldId id="262" r:id="rId9"/>
    <p:sldId id="264" r:id="rId10"/>
    <p:sldId id="265" r:id="rId11"/>
    <p:sldId id="266" r:id="rId12"/>
    <p:sldId id="267" r:id="rId13"/>
    <p:sldId id="268" r:id="rId14"/>
    <p:sldId id="260" r:id="rId15"/>
    <p:sldId id="269" r:id="rId16"/>
    <p:sldId id="270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2482" autoAdjust="0"/>
  </p:normalViewPr>
  <p:slideViewPr>
    <p:cSldViewPr snapToGrid="0">
      <p:cViewPr varScale="1">
        <p:scale>
          <a:sx n="83" d="100"/>
          <a:sy n="83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976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전체적인 의료비용이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가 증가함에 따라서 </a:t>
            </a:r>
            <a:r>
              <a:rPr lang="ko-KR" altLang="en-US" dirty="0" err="1" smtClean="0"/>
              <a:t>증가하는결과도</a:t>
            </a:r>
            <a:r>
              <a:rPr lang="ko-KR" altLang="en-US" dirty="0" smtClean="0"/>
              <a:t> 보였습니다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오른쪽 그림 </a:t>
            </a:r>
            <a:r>
              <a:rPr lang="en-US" altLang="ko-KR" dirty="0" smtClean="0"/>
              <a:t>transition probability</a:t>
            </a:r>
            <a:r>
              <a:rPr lang="ko-KR" altLang="en-US" dirty="0" smtClean="0"/>
              <a:t>를 보여주는 그림인데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를 토대로 한 결과이고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LiTALS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stuy</a:t>
            </a:r>
            <a:r>
              <a:rPr lang="ko-KR" altLang="en-US" dirty="0" smtClean="0"/>
              <a:t>를 토대로 한 결과입니다</a:t>
            </a:r>
            <a:r>
              <a:rPr lang="en-US" altLang="ko-KR" dirty="0" smtClean="0"/>
              <a:t>. Stage</a:t>
            </a:r>
            <a:r>
              <a:rPr lang="en-US" altLang="ko-KR" baseline="0" dirty="0" smtClean="0"/>
              <a:t> skip</a:t>
            </a:r>
            <a:r>
              <a:rPr lang="ko-KR" altLang="en-US" baseline="0" dirty="0" smtClean="0"/>
              <a:t>하는 경우도 있지만 상대적으로 드물고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역행하는 경우는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건정도가</a:t>
            </a:r>
            <a:r>
              <a:rPr lang="ko-KR" altLang="en-US" baseline="0" dirty="0" smtClean="0"/>
              <a:t> 있었습니다</a:t>
            </a:r>
            <a:r>
              <a:rPr lang="en-US" altLang="ko-KR" baseline="0" dirty="0" smtClean="0"/>
              <a:t>. 1-&gt;0, 3-&gt;2 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4-&gt;3 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주로 </a:t>
            </a:r>
            <a:r>
              <a:rPr lang="en-US" altLang="ko-KR" baseline="0" dirty="0" smtClean="0"/>
              <a:t>breathing domain</a:t>
            </a:r>
            <a:r>
              <a:rPr lang="ko-KR" altLang="en-US" baseline="0" dirty="0" smtClean="0"/>
              <a:t>에서 점수가 증가하여 그렇게 된 경우가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eating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</a:t>
            </a:r>
            <a:r>
              <a:rPr lang="en-US" altLang="ko-KR" baseline="0" dirty="0" smtClean="0"/>
              <a:t>, movement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사망확률은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 증가하는 경향을 보였습니다</a:t>
            </a:r>
            <a:r>
              <a:rPr lang="en-US" altLang="ko-KR" baseline="0" dirty="0" smtClean="0"/>
              <a:t>. Tracheostomy</a:t>
            </a:r>
            <a:r>
              <a:rPr lang="ko-KR" altLang="en-US" baseline="0" dirty="0" smtClean="0"/>
              <a:t>를 연구 도중에 받거나 이전에 받은 환자 </a:t>
            </a:r>
            <a:r>
              <a:rPr lang="en-US" altLang="ko-KR" baseline="0" dirty="0" smtClean="0"/>
              <a:t>17</a:t>
            </a:r>
            <a:r>
              <a:rPr lang="ko-KR" altLang="en-US" baseline="0" dirty="0" smtClean="0"/>
              <a:t>명 중 사망한 환자는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명이었습니다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아래쪽의 </a:t>
            </a:r>
            <a:r>
              <a:rPr lang="en-US" altLang="ko-KR" baseline="0" dirty="0" err="1" smtClean="0"/>
              <a:t>LiTALS</a:t>
            </a:r>
            <a:r>
              <a:rPr lang="ko-KR" altLang="en-US" baseline="0" dirty="0" smtClean="0"/>
              <a:t>연구에서는 </a:t>
            </a:r>
            <a:r>
              <a:rPr lang="en-US" altLang="ko-KR" baseline="0" dirty="0" smtClean="0"/>
              <a:t>skip</a:t>
            </a:r>
            <a:r>
              <a:rPr lang="ko-KR" altLang="en-US" baseline="0" dirty="0" smtClean="0"/>
              <a:t>하는 경우가 </a:t>
            </a:r>
            <a:r>
              <a:rPr lang="en-US" altLang="ko-KR" baseline="0" dirty="0" smtClean="0"/>
              <a:t>stage0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에서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역행하는 경우는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에서만 있었습니다</a:t>
            </a:r>
            <a:r>
              <a:rPr lang="en-US" altLang="ko-KR" baseline="0" dirty="0" smtClean="0"/>
              <a:t>. Stage 2</a:t>
            </a:r>
            <a:r>
              <a:rPr lang="ko-KR" altLang="en-US" baseline="0" dirty="0" smtClean="0"/>
              <a:t>에서 역행하는 경우와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로 진행하는 확률은 비슷했습니다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장점은 기존에 이미 널리 사용되는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사용한다는 점으로 추가 평가가 </a:t>
            </a:r>
            <a:r>
              <a:rPr lang="ko-KR" altLang="en-US" baseline="0" dirty="0" err="1" smtClean="0"/>
              <a:t>필요없어</a:t>
            </a:r>
            <a:r>
              <a:rPr lang="ko-KR" altLang="en-US" baseline="0" dirty="0" smtClean="0"/>
              <a:t> 용이하게 임상시험에서 </a:t>
            </a:r>
            <a:r>
              <a:rPr lang="en-US" altLang="ko-KR" baseline="0" dirty="0" smtClean="0"/>
              <a:t>endpoint</a:t>
            </a:r>
            <a:r>
              <a:rPr lang="ko-KR" altLang="en-US" baseline="0" dirty="0" smtClean="0"/>
              <a:t>로도 널리 사용될 수 있겠습니다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연구의 한계점으로는 </a:t>
            </a:r>
            <a:r>
              <a:rPr lang="en-US" altLang="ko-KR" baseline="0" dirty="0" smtClean="0"/>
              <a:t>baseline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얼마간 머물러 있었는지를 모르고 </a:t>
            </a:r>
            <a:r>
              <a:rPr lang="en-US" altLang="ko-KR" baseline="0" dirty="0" smtClean="0"/>
              <a:t>sample</a:t>
            </a:r>
            <a:r>
              <a:rPr lang="ko-KR" altLang="en-US" baseline="0" dirty="0" smtClean="0"/>
              <a:t>수가 적다는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진행하는것의</a:t>
            </a:r>
            <a:r>
              <a:rPr lang="ko-KR" altLang="en-US" baseline="0" dirty="0" smtClean="0"/>
              <a:t> 임상적 의미는 </a:t>
            </a:r>
            <a:r>
              <a:rPr lang="ko-KR" altLang="en-US" baseline="0" dirty="0" err="1" smtClean="0"/>
              <a:t>알수없는</a:t>
            </a:r>
            <a:r>
              <a:rPr lang="ko-KR" altLang="en-US" baseline="0" dirty="0" smtClean="0"/>
              <a:t> 한계가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몇몇 환자는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역행하여 환자마다 질병의 </a:t>
            </a:r>
            <a:r>
              <a:rPr lang="ko-KR" altLang="en-US" baseline="0" dirty="0" err="1" smtClean="0"/>
              <a:t>진행속도에</a:t>
            </a:r>
            <a:r>
              <a:rPr lang="ko-KR" altLang="en-US" baseline="0" dirty="0" smtClean="0"/>
              <a:t> 차이가 있다는 것을 보여주어 사망률까지 포함된 더 큰 규모의 데이터를 가지고 분석을 해봐야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bulbar, limb</a:t>
            </a:r>
            <a:r>
              <a:rPr lang="ko-KR" altLang="en-US" baseline="0" dirty="0" smtClean="0"/>
              <a:t>에 동시에 첫 발생한 환자가 충분하지 않고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가 제외되어 </a:t>
            </a:r>
            <a:r>
              <a:rPr lang="ko-KR" altLang="en-US" baseline="0" dirty="0" err="1" smtClean="0"/>
              <a:t>인지장애에</a:t>
            </a:r>
            <a:r>
              <a:rPr lang="ko-KR" altLang="en-US" baseline="0" dirty="0" smtClean="0"/>
              <a:t> 대한 부분은 반영되지 않았습니다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75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Incident, population-based ALS cohort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2009</a:t>
            </a:r>
            <a:r>
              <a:rPr lang="ko-KR" altLang="en-US" dirty="0" smtClean="0"/>
              <a:t>년부터 </a:t>
            </a:r>
            <a:r>
              <a:rPr lang="en-US" altLang="ko-KR" dirty="0" smtClean="0"/>
              <a:t>prospective </a:t>
            </a:r>
            <a:r>
              <a:rPr lang="en-US" altLang="ko-KR" dirty="0" err="1" smtClean="0"/>
              <a:t>registy</a:t>
            </a:r>
            <a:r>
              <a:rPr lang="ko-KR" altLang="en-US" dirty="0" smtClean="0"/>
              <a:t>를 가지고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가지고 연구한 결과입니다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이탈리아의 </a:t>
            </a:r>
            <a:r>
              <a:rPr lang="en-US" altLang="ko-KR" dirty="0" err="1" smtClean="0"/>
              <a:t>emilia</a:t>
            </a:r>
            <a:r>
              <a:rPr lang="en-US" altLang="ko-KR" dirty="0" smtClean="0"/>
              <a:t> Romagna</a:t>
            </a:r>
            <a:r>
              <a:rPr lang="ko-KR" altLang="en-US" dirty="0" smtClean="0"/>
              <a:t>지역에서 </a:t>
            </a:r>
            <a:r>
              <a:rPr lang="en-US" altLang="ko-KR" dirty="0" smtClean="0"/>
              <a:t>545 case</a:t>
            </a:r>
            <a:r>
              <a:rPr lang="ko-KR" altLang="en-US" dirty="0" smtClean="0"/>
              <a:t>를 가지고 연구한 결과 </a:t>
            </a:r>
            <a:r>
              <a:rPr lang="en-US" altLang="ko-KR" dirty="0" smtClean="0"/>
              <a:t>King </a:t>
            </a:r>
            <a:r>
              <a:rPr lang="ko-KR" altLang="en-US" dirty="0" smtClean="0"/>
              <a:t>시스템에서는 같은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내의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이 차이가 더 적은 </a:t>
            </a:r>
            <a:r>
              <a:rPr lang="ko-KR" altLang="en-US" dirty="0" err="1" smtClean="0"/>
              <a:t>균질한</a:t>
            </a:r>
            <a:r>
              <a:rPr lang="ko-KR" altLang="en-US" dirty="0" smtClean="0"/>
              <a:t> 분포를 보였고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간에는 </a:t>
            </a:r>
            <a:r>
              <a:rPr lang="en-US" altLang="ko-KR" dirty="0" smtClean="0"/>
              <a:t>survival</a:t>
            </a:r>
            <a:r>
              <a:rPr lang="ko-KR" altLang="en-US" dirty="0" smtClean="0"/>
              <a:t>의 차이가 더 커서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간의 차이가 더 뚜렷했습니다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따라서 이 연구에서는 </a:t>
            </a:r>
            <a:r>
              <a:rPr lang="en-US" altLang="ko-KR" baseline="0" dirty="0" smtClean="0"/>
              <a:t>King </a:t>
            </a:r>
            <a:r>
              <a:rPr lang="ko-KR" altLang="en-US" baseline="0" dirty="0" smtClean="0"/>
              <a:t>시스템이 예후를 예측하고 임상시험의 효과를 측정하는데 더 적합하다고 결론을 내렸습니다</a:t>
            </a:r>
            <a:r>
              <a:rPr lang="en-US" altLang="ko-KR" baseline="0" dirty="0" smtClean="0"/>
              <a:t>. ALSFRS-R, </a:t>
            </a:r>
            <a:r>
              <a:rPr lang="ko-KR" altLang="en-US" baseline="0" dirty="0" smtClean="0"/>
              <a:t>호흡기능검사결과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몸무게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와 같은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필요한지여부</a:t>
            </a:r>
            <a:r>
              <a:rPr lang="en-US" altLang="ko-KR" baseline="0" dirty="0" smtClean="0"/>
              <a:t>, UMN/LMN involve, </a:t>
            </a:r>
            <a:r>
              <a:rPr lang="ko-KR" altLang="en-US" baseline="0" dirty="0" err="1" smtClean="0"/>
              <a:t>사망일자를</a:t>
            </a:r>
            <a:r>
              <a:rPr lang="ko-KR" altLang="en-US" baseline="0" dirty="0" smtClean="0"/>
              <a:t> 조사함</a:t>
            </a:r>
            <a:r>
              <a:rPr lang="en-US" altLang="ko-KR" baseline="0" dirty="0" smtClean="0"/>
              <a:t>. Stage 2A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2B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로 합쳤고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에서 항목에 </a:t>
            </a:r>
            <a:r>
              <a:rPr lang="en-US" altLang="ko-KR" baseline="0" dirty="0" smtClean="0"/>
              <a:t>3</a:t>
            </a:r>
            <a:r>
              <a:rPr lang="ko-KR" altLang="en-US" baseline="0" dirty="0" err="1" smtClean="0"/>
              <a:t>점이하가</a:t>
            </a:r>
            <a:r>
              <a:rPr lang="ko-KR" altLang="en-US" baseline="0" dirty="0" smtClean="0"/>
              <a:t> 되면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상으로 </a:t>
            </a:r>
            <a:r>
              <a:rPr lang="en-US" altLang="ko-KR" baseline="0" dirty="0" smtClean="0"/>
              <a:t>involvement</a:t>
            </a:r>
            <a:r>
              <a:rPr lang="ko-KR" altLang="en-US" baseline="0" dirty="0" smtClean="0"/>
              <a:t>가 있다고 간주하고 점수를 매김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총점이 </a:t>
            </a:r>
            <a:r>
              <a:rPr lang="en-US" altLang="ko-KR" baseline="0" dirty="0" smtClean="0"/>
              <a:t>44</a:t>
            </a:r>
            <a:r>
              <a:rPr lang="ko-KR" altLang="en-US" baseline="0" dirty="0" smtClean="0"/>
              <a:t>점으로 같은 경우에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점수를 체크해서</a:t>
            </a:r>
            <a:r>
              <a:rPr lang="en-US" altLang="ko-KR" baseline="0" dirty="0" smtClean="0"/>
              <a:t> 1,3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1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item 6,8,9,10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점이면 </a:t>
            </a:r>
            <a:r>
              <a:rPr lang="en-US" altLang="ko-KR" baseline="0" dirty="0" smtClean="0"/>
              <a:t>stage 2b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Categorical data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chisquare</a:t>
            </a:r>
            <a:r>
              <a:rPr lang="en-US" altLang="ko-KR" baseline="0" dirty="0" smtClean="0"/>
              <a:t> test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연속변수는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equality of medians test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Kruskal</a:t>
            </a:r>
            <a:r>
              <a:rPr lang="en-US" altLang="ko-KR" baseline="0" dirty="0" smtClean="0"/>
              <a:t>-Wallis test</a:t>
            </a:r>
            <a:r>
              <a:rPr lang="ko-KR" altLang="en-US" baseline="0" dirty="0" smtClean="0"/>
              <a:t>로 비교함</a:t>
            </a:r>
            <a:r>
              <a:rPr lang="en-US" altLang="ko-KR" baseline="0" dirty="0" smtClean="0"/>
              <a:t>. Median time</a:t>
            </a:r>
            <a:r>
              <a:rPr lang="ko-KR" altLang="en-US" baseline="0" dirty="0" smtClean="0"/>
              <a:t>은 표준화 시켰는데 사망한환자의 </a:t>
            </a:r>
            <a:r>
              <a:rPr lang="en-US" altLang="ko-KR" baseline="0" dirty="0" smtClean="0"/>
              <a:t>onset time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 기간을 전체 질병기간으로 나눠서 함</a:t>
            </a:r>
            <a:r>
              <a:rPr lang="en-US" altLang="ko-KR" baseline="0" dirty="0" smtClean="0"/>
              <a:t>. Equality of median test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부터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을 비교하였음</a:t>
            </a:r>
            <a:r>
              <a:rPr lang="en-US" altLang="ko-KR" baseline="0" dirty="0" smtClean="0"/>
              <a:t>. Log-rank test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Kaplan-Meier survival curve</a:t>
            </a:r>
            <a:r>
              <a:rPr lang="ko-KR" altLang="en-US" baseline="0" dirty="0" smtClean="0"/>
              <a:t>를 이용해서 각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비교함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err="1" smtClean="0"/>
              <a:t>예후예측</a:t>
            </a:r>
            <a:r>
              <a:rPr lang="ko-KR" altLang="en-US" baseline="0" dirty="0" smtClean="0"/>
              <a:t> 체계의 평가는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내의 환자들의 </a:t>
            </a:r>
            <a:r>
              <a:rPr lang="ko-KR" altLang="en-US" baseline="0" dirty="0" err="1" smtClean="0"/>
              <a:t>생존기간에</a:t>
            </a:r>
            <a:r>
              <a:rPr lang="ko-KR" altLang="en-US" baseline="0" dirty="0" smtClean="0"/>
              <a:t> 차이가 적은 </a:t>
            </a:r>
            <a:r>
              <a:rPr lang="en-US" altLang="ko-KR" baseline="0" dirty="0" smtClean="0"/>
              <a:t>homogeneity</a:t>
            </a:r>
            <a:r>
              <a:rPr lang="ko-KR" altLang="en-US" baseline="0" dirty="0" smtClean="0"/>
              <a:t>를 보여야 하고 서로 다른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환자들의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차이가 클수록 좋은 </a:t>
            </a:r>
            <a:r>
              <a:rPr lang="en-US" altLang="ko-KR" baseline="0" dirty="0" smtClean="0"/>
              <a:t>discriminatory ability, </a:t>
            </a:r>
            <a:r>
              <a:rPr lang="ko-KR" altLang="en-US" baseline="0" dirty="0" smtClean="0"/>
              <a:t>조기의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의 환자가 후기의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환자보다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이 더 </a:t>
            </a:r>
            <a:r>
              <a:rPr lang="ko-KR" altLang="en-US" baseline="0" dirty="0" err="1" smtClean="0"/>
              <a:t>긴지를</a:t>
            </a:r>
            <a:r>
              <a:rPr lang="ko-KR" altLang="en-US" baseline="0" dirty="0" smtClean="0"/>
              <a:t> 보여주는 </a:t>
            </a:r>
            <a:r>
              <a:rPr lang="en-US" altLang="ko-KR" baseline="0" dirty="0" smtClean="0"/>
              <a:t>monotonicity of gradients</a:t>
            </a:r>
            <a:r>
              <a:rPr lang="ko-KR" altLang="en-US" baseline="0" dirty="0" smtClean="0"/>
              <a:t>로 평가함</a:t>
            </a:r>
            <a:r>
              <a:rPr lang="en-US" altLang="ko-KR" baseline="0" dirty="0" smtClean="0"/>
              <a:t>.  </a:t>
            </a:r>
          </a:p>
          <a:p>
            <a:r>
              <a:rPr lang="en-US" altLang="ko-KR" baseline="0" dirty="0" smtClean="0"/>
              <a:t>2009.1~2013.12</a:t>
            </a:r>
            <a:r>
              <a:rPr lang="ko-KR" altLang="en-US" baseline="0" dirty="0" smtClean="0"/>
              <a:t>까지 이탈리아 </a:t>
            </a:r>
            <a:r>
              <a:rPr lang="en-US" altLang="ko-KR" baseline="0" dirty="0" err="1" smtClean="0"/>
              <a:t>emilia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romagna</a:t>
            </a:r>
            <a:r>
              <a:rPr lang="ko-KR" altLang="en-US" baseline="0" dirty="0" smtClean="0"/>
              <a:t>지역에서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로 진단된 </a:t>
            </a:r>
            <a:r>
              <a:rPr lang="en-US" altLang="ko-KR" baseline="0" dirty="0" smtClean="0"/>
              <a:t>545</a:t>
            </a:r>
            <a:r>
              <a:rPr lang="ko-KR" altLang="en-US" baseline="0" dirty="0" smtClean="0"/>
              <a:t>명의 환자를 대상으로 했고 마지막 </a:t>
            </a:r>
            <a:r>
              <a:rPr lang="ko-KR" altLang="en-US" baseline="0" dirty="0" err="1" smtClean="0"/>
              <a:t>추적시점에</a:t>
            </a:r>
            <a:r>
              <a:rPr lang="ko-KR" altLang="en-US" baseline="0" dirty="0" smtClean="0"/>
              <a:t> 총 </a:t>
            </a:r>
            <a:r>
              <a:rPr lang="en-US" altLang="ko-KR" baseline="0" dirty="0" smtClean="0"/>
              <a:t>272</a:t>
            </a:r>
            <a:r>
              <a:rPr lang="ko-KR" altLang="en-US" baseline="0" dirty="0" smtClean="0"/>
              <a:t>명이 사망하였음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643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아래쪽 </a:t>
            </a:r>
            <a:r>
              <a:rPr lang="en-US" altLang="ko-KR" dirty="0" smtClean="0"/>
              <a:t>figure</a:t>
            </a:r>
            <a:r>
              <a:rPr lang="ko-KR" altLang="en-US" dirty="0" smtClean="0"/>
              <a:t>의 왼쪽이 </a:t>
            </a:r>
            <a:r>
              <a:rPr lang="en-US" altLang="ko-KR" dirty="0" smtClean="0"/>
              <a:t>King’s system, </a:t>
            </a:r>
            <a:r>
              <a:rPr lang="ko-KR" altLang="en-US" dirty="0" smtClean="0"/>
              <a:t>오른쪽이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에 따라서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분류한 결과입니다</a:t>
            </a:r>
            <a:r>
              <a:rPr lang="en-US" altLang="ko-KR" dirty="0" smtClean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왼쪽 그림에서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도달한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을 보면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포함한 경우 </a:t>
            </a:r>
            <a:r>
              <a:rPr lang="en-US" altLang="ko-KR" baseline="0" dirty="0" smtClean="0"/>
              <a:t>stage 2b, 3, 4a, 4b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42, 50, 81, 79%</a:t>
            </a:r>
            <a:r>
              <a:rPr lang="ko-KR" altLang="en-US" baseline="0" dirty="0" smtClean="0"/>
              <a:t>였고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를 제외하면 </a:t>
            </a:r>
            <a:r>
              <a:rPr lang="en-US" altLang="ko-KR" baseline="0" dirty="0" smtClean="0"/>
              <a:t>42%, 58%, 81%, 73%</a:t>
            </a:r>
            <a:r>
              <a:rPr lang="ko-KR" altLang="en-US" baseline="0" dirty="0" smtClean="0"/>
              <a:t>여서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환자를 포함하면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에 더 빨리 도달하는 것으로 나타났습니다</a:t>
            </a:r>
            <a:r>
              <a:rPr lang="en-US" altLang="ko-KR" baseline="0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오른쪽 그림은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평가한 결과인데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이 각각 </a:t>
            </a:r>
            <a:r>
              <a:rPr lang="en-US" altLang="ko-KR" baseline="0" dirty="0" smtClean="0"/>
              <a:t>35%, 67%, 79%, 100%, 104%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제외하면 </a:t>
            </a:r>
            <a:r>
              <a:rPr lang="en-US" altLang="ko-KR" baseline="0" dirty="0" smtClean="0"/>
              <a:t>35%, 65%, 73%, 96%, 108%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42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Table</a:t>
            </a:r>
            <a:r>
              <a:rPr lang="en-US" altLang="ko-KR" baseline="0" dirty="0" smtClean="0"/>
              <a:t> 4</a:t>
            </a:r>
            <a:r>
              <a:rPr lang="ko-KR" altLang="en-US" baseline="0" dirty="0" smtClean="0"/>
              <a:t>는 사망 또는 마지막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시의 상태까지의 기간을 예측하는 것을 기준으로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간의 변별력</a:t>
            </a:r>
            <a:r>
              <a:rPr lang="en-US" altLang="ko-KR" baseline="0" dirty="0" smtClean="0"/>
              <a:t>, stage</a:t>
            </a:r>
            <a:r>
              <a:rPr lang="ko-KR" altLang="en-US" baseline="0" dirty="0" smtClean="0"/>
              <a:t>내의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본 결과인데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이 더 높은 변별력과 </a:t>
            </a:r>
            <a:r>
              <a:rPr lang="ko-KR" altLang="en-US" baseline="0" dirty="0" err="1" smtClean="0"/>
              <a:t>균일성을</a:t>
            </a:r>
            <a:r>
              <a:rPr lang="ko-KR" altLang="en-US" baseline="0" dirty="0" smtClean="0"/>
              <a:t> 보였습니다</a:t>
            </a:r>
            <a:r>
              <a:rPr lang="en-US" altLang="ko-KR" baseline="0" dirty="0" smtClean="0"/>
              <a:t>. </a:t>
            </a:r>
          </a:p>
          <a:p>
            <a:endParaRPr lang="en-US" altLang="ko-KR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종합적으로 보면 </a:t>
            </a:r>
            <a:r>
              <a:rPr lang="en-US" altLang="ko-KR" dirty="0" smtClean="0"/>
              <a:t>King’s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번째 분절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번째 분절에 위약이 발생하는</a:t>
            </a:r>
            <a:r>
              <a:rPr lang="ko-KR" altLang="en-US" baseline="0" dirty="0" smtClean="0"/>
              <a:t> 시점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위루술</a:t>
            </a:r>
            <a:r>
              <a:rPr lang="ko-KR" altLang="en-US" baseline="0" dirty="0" smtClean="0"/>
              <a:t> 또는 호흡보조장치의 사용이 필요한 시점까지를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각각 </a:t>
            </a:r>
            <a:r>
              <a:rPr lang="en-US" altLang="ko-KR" baseline="0" dirty="0" smtClean="0"/>
              <a:t>40,60,80%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균일했습니다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결과는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발표한 저자들과 동일하게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환자를 제외했을 때의 결과이고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42,58,81 and 73%</a:t>
            </a:r>
            <a:r>
              <a:rPr lang="ko-KR" altLang="en-US" baseline="0" dirty="0" smtClean="0"/>
              <a:t>로 비슷한 결과를 보였습니다</a:t>
            </a:r>
            <a:r>
              <a:rPr lang="en-US" altLang="ko-KR" baseline="0" dirty="0" smtClean="0"/>
              <a:t>. Dementia</a:t>
            </a:r>
            <a:r>
              <a:rPr lang="ko-KR" altLang="en-US" baseline="0" dirty="0" smtClean="0"/>
              <a:t>환자를 제외하지 않은 경우에는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번째 분절에 위약이 발생하는 시점이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60%</a:t>
            </a:r>
            <a:r>
              <a:rPr lang="ko-KR" altLang="en-US" baseline="0" dirty="0" smtClean="0"/>
              <a:t>보다는 단축되는 결과를 보였습니다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까지의 </a:t>
            </a:r>
            <a:r>
              <a:rPr lang="en-US" altLang="ko-KR" baseline="0" dirty="0" smtClean="0"/>
              <a:t>standardized median time</a:t>
            </a:r>
            <a:r>
              <a:rPr lang="ko-KR" altLang="en-US" baseline="0" dirty="0" smtClean="0"/>
              <a:t>으로 보면 </a:t>
            </a:r>
            <a:r>
              <a:rPr lang="en-US" altLang="ko-KR" baseline="0" dirty="0" smtClean="0"/>
              <a:t>35,67,79,100,104%</a:t>
            </a:r>
            <a:r>
              <a:rPr lang="ko-KR" altLang="en-US" baseline="0" dirty="0" smtClean="0"/>
              <a:t>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나왔습니다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r>
              <a:rPr lang="ko-KR" altLang="en-US" dirty="0" smtClean="0"/>
              <a:t>전반적으로 보면 </a:t>
            </a:r>
            <a:r>
              <a:rPr lang="en-US" altLang="ko-KR" dirty="0" smtClean="0"/>
              <a:t>King</a:t>
            </a:r>
            <a:r>
              <a:rPr lang="ko-KR" altLang="en-US" dirty="0" smtClean="0"/>
              <a:t>이 전체 </a:t>
            </a:r>
            <a:r>
              <a:rPr lang="en-US" altLang="ko-KR" dirty="0" smtClean="0"/>
              <a:t>disease</a:t>
            </a:r>
            <a:r>
              <a:rPr lang="en-US" altLang="ko-KR" baseline="0" dirty="0" smtClean="0"/>
              <a:t> course</a:t>
            </a:r>
            <a:r>
              <a:rPr lang="ko-KR" altLang="en-US" baseline="0" dirty="0" smtClean="0"/>
              <a:t>에 고르게 분포하고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후기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치우치는 결과를 보였고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 조금 더 길게 나왔습니다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도달하는 것을 기능을 완전히 소실하는 것을 기준으로 하기 때문에 </a:t>
            </a:r>
            <a:r>
              <a:rPr lang="en-US" altLang="ko-KR" baseline="0" dirty="0" smtClean="0"/>
              <a:t>1,2</a:t>
            </a:r>
            <a:r>
              <a:rPr lang="ko-KR" altLang="en-US" baseline="0" dirty="0" smtClean="0"/>
              <a:t>개 기능의 소실에 반해 그 이후의 </a:t>
            </a:r>
            <a:r>
              <a:rPr lang="ko-KR" altLang="en-US" baseline="0" dirty="0" err="1" smtClean="0"/>
              <a:t>기능소실</a:t>
            </a:r>
            <a:r>
              <a:rPr lang="ko-KR" altLang="en-US" baseline="0" dirty="0" smtClean="0"/>
              <a:t> 시점에는 이미 질병이 많이 진행했을 수 있기때문에 후기로 치우칠 가능성이 </a:t>
            </a:r>
            <a:r>
              <a:rPr lang="ko-KR" altLang="en-US" baseline="0" dirty="0" err="1" smtClean="0"/>
              <a:t>있을것으로</a:t>
            </a:r>
            <a:r>
              <a:rPr lang="ko-KR" altLang="en-US" baseline="0" dirty="0" smtClean="0"/>
              <a:t> 보았습니다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에서는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있는 </a:t>
            </a:r>
            <a:r>
              <a:rPr lang="en-US" altLang="ko-KR" baseline="0" dirty="0" smtClean="0"/>
              <a:t>median time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달로 나왔고 이결과는 </a:t>
            </a:r>
            <a:r>
              <a:rPr lang="en-US" altLang="ko-KR" baseline="0" dirty="0" err="1" smtClean="0"/>
              <a:t>balendra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로부터 얻은 데이터를 가지고 분석해서 </a:t>
            </a:r>
            <a:r>
              <a:rPr lang="en-US" altLang="ko-KR" baseline="0" dirty="0" smtClean="0"/>
              <a:t>2015</a:t>
            </a:r>
            <a:r>
              <a:rPr lang="ko-KR" altLang="en-US" baseline="0" dirty="0" smtClean="0"/>
              <a:t>년에 </a:t>
            </a:r>
            <a:r>
              <a:rPr lang="en-US" altLang="ko-KR" baseline="0" dirty="0" smtClean="0"/>
              <a:t>JNNP</a:t>
            </a:r>
            <a:r>
              <a:rPr lang="ko-KR" altLang="en-US" baseline="0" dirty="0" smtClean="0"/>
              <a:t>에 발표한 결과에서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달로 </a:t>
            </a:r>
            <a:r>
              <a:rPr lang="ko-KR" altLang="en-US" baseline="0" dirty="0" err="1" smtClean="0"/>
              <a:t>나온것과</a:t>
            </a:r>
            <a:r>
              <a:rPr lang="ko-KR" altLang="en-US" baseline="0" dirty="0" smtClean="0"/>
              <a:t> 유사했습니다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달에서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달이었지만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까지는 </a:t>
            </a:r>
            <a:r>
              <a:rPr lang="en-US" altLang="ko-KR" baseline="0" dirty="0" smtClean="0"/>
              <a:t>overlap</a:t>
            </a:r>
            <a:r>
              <a:rPr lang="ko-KR" altLang="en-US" baseline="0" dirty="0" smtClean="0"/>
              <a:t>이 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Subgroup analysis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했을때에는</a:t>
            </a:r>
            <a:r>
              <a:rPr lang="ko-KR" altLang="en-US" baseline="0" dirty="0" smtClean="0"/>
              <a:t> 세번째 분절에 위약이 생기는 시점을 보면 두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모두에서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조금더</a:t>
            </a:r>
            <a:r>
              <a:rPr lang="ko-KR" altLang="en-US" baseline="0" dirty="0" smtClean="0"/>
              <a:t> 빨리 도달해서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안좋은 예후를 보인다고 널리 </a:t>
            </a:r>
            <a:r>
              <a:rPr lang="ko-KR" altLang="en-US" baseline="0" dirty="0" err="1" smtClean="0"/>
              <a:t>알려진것과</a:t>
            </a:r>
            <a:r>
              <a:rPr lang="ko-KR" altLang="en-US" baseline="0" dirty="0" smtClean="0"/>
              <a:t> 일치하는 결과를 보였다고 볼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Survival</a:t>
            </a:r>
            <a:r>
              <a:rPr lang="en-US" altLang="ko-KR" baseline="0" dirty="0" smtClean="0"/>
              <a:t> curve</a:t>
            </a:r>
            <a:r>
              <a:rPr lang="ko-KR" altLang="en-US" baseline="0" dirty="0" smtClean="0"/>
              <a:t>를 가지고 보면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증가함에 따라 통계적으로 유의하게 생존기간이 줄어드는 결과를 보였고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stage 2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와 통계적으로 유의한 차이를 보이지 않았고 오히려 더 일찍 사망하는 결과를 보이기도 했습니다</a:t>
            </a:r>
            <a:r>
              <a:rPr lang="en-US" altLang="ko-KR" baseline="0" dirty="0" smtClean="0"/>
              <a:t>. QOLALS study</a:t>
            </a:r>
            <a:r>
              <a:rPr lang="ko-KR" altLang="en-US" baseline="0" dirty="0" smtClean="0"/>
              <a:t>를 가지고 </a:t>
            </a:r>
            <a:r>
              <a:rPr lang="en-US" altLang="ko-KR" baseline="0" dirty="0" smtClean="0"/>
              <a:t>Stage2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년째에 사망으로 진행하는 </a:t>
            </a:r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를 보면 </a:t>
            </a:r>
            <a:r>
              <a:rPr lang="en-US" altLang="ko-KR" baseline="0" dirty="0" smtClean="0"/>
              <a:t>33%</a:t>
            </a:r>
            <a:r>
              <a:rPr lang="ko-KR" altLang="en-US" baseline="0" dirty="0" smtClean="0"/>
              <a:t>로 같았고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분석하면 </a:t>
            </a:r>
            <a:r>
              <a:rPr lang="en-US" altLang="ko-KR" baseline="0" dirty="0" smtClean="0"/>
              <a:t>29%, 25%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가 더 적은 결과를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저자들은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개영역에서 기능을 완전히 소실한 이후에도 죽지않은 </a:t>
            </a:r>
            <a:r>
              <a:rPr lang="en-US" altLang="ko-KR" baseline="0" dirty="0" smtClean="0"/>
              <a:t>long survivor group</a:t>
            </a:r>
            <a:r>
              <a:rPr lang="ko-KR" altLang="en-US" baseline="0" dirty="0" smtClean="0"/>
              <a:t>의 환자들의 영향 때문인 것으로 분석했습니다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15%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받았고 이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57%</a:t>
            </a:r>
            <a:r>
              <a:rPr lang="ko-KR" altLang="en-US" baseline="0" dirty="0" smtClean="0">
                <a:solidFill>
                  <a:srgbClr val="FFFF00"/>
                </a:solidFill>
              </a:rPr>
              <a:t>환자가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f/u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끝날때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사망했습니다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King stage 4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의 환자 </a:t>
            </a:r>
            <a:r>
              <a:rPr lang="en-US" altLang="ko-KR" baseline="0" dirty="0" smtClean="0">
                <a:solidFill>
                  <a:srgbClr val="FFFF00"/>
                </a:solidFill>
              </a:rPr>
              <a:t>90%</a:t>
            </a:r>
            <a:r>
              <a:rPr lang="ko-KR" altLang="en-US" baseline="0" dirty="0" smtClean="0">
                <a:solidFill>
                  <a:srgbClr val="FFFF00"/>
                </a:solidFill>
              </a:rPr>
              <a:t>가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받았습니다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en-US" altLang="ko-KR" baseline="0" dirty="0" err="1" smtClean="0">
                <a:solidFill>
                  <a:srgbClr val="FFFF00"/>
                </a:solidFill>
              </a:rPr>
              <a:t>MiToS</a:t>
            </a:r>
            <a:r>
              <a:rPr lang="ko-KR" altLang="en-US" baseline="0" dirty="0" smtClean="0">
                <a:solidFill>
                  <a:srgbClr val="FFFF00"/>
                </a:solidFill>
              </a:rPr>
              <a:t>는 </a:t>
            </a:r>
            <a:r>
              <a:rPr lang="en-US" altLang="ko-KR" baseline="0" dirty="0" smtClean="0">
                <a:solidFill>
                  <a:srgbClr val="FFFF00"/>
                </a:solidFill>
              </a:rPr>
              <a:t>respiratory function</a:t>
            </a:r>
            <a:r>
              <a:rPr lang="ko-KR" altLang="en-US" baseline="0" dirty="0" smtClean="0">
                <a:solidFill>
                  <a:srgbClr val="FFFF00"/>
                </a:solidFill>
              </a:rPr>
              <a:t>에서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기능상실이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있는 환자들 중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받은 환자의 비율이 </a:t>
            </a:r>
            <a:r>
              <a:rPr lang="en-US" altLang="ko-KR" baseline="0" dirty="0" smtClean="0">
                <a:solidFill>
                  <a:srgbClr val="FFFF00"/>
                </a:solidFill>
              </a:rPr>
              <a:t>stage 0</a:t>
            </a:r>
            <a:r>
              <a:rPr lang="ko-KR" altLang="en-US" baseline="0" dirty="0" smtClean="0">
                <a:solidFill>
                  <a:srgbClr val="FFFF00"/>
                </a:solidFill>
              </a:rPr>
              <a:t>부터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3</a:t>
            </a:r>
            <a:r>
              <a:rPr lang="ko-KR" altLang="en-US" baseline="0" dirty="0" smtClean="0">
                <a:solidFill>
                  <a:srgbClr val="FFFF00"/>
                </a:solidFill>
              </a:rPr>
              <a:t>까지가 비슷했습니다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  <a:r>
              <a:rPr lang="ko-KR" altLang="en-US" baseline="0" dirty="0" smtClean="0">
                <a:solidFill>
                  <a:srgbClr val="FFFF00"/>
                </a:solidFill>
              </a:rPr>
              <a:t>이러한 환자들의 경우 </a:t>
            </a:r>
            <a:r>
              <a:rPr lang="en-US" altLang="ko-KR" baseline="0" dirty="0" smtClean="0">
                <a:solidFill>
                  <a:srgbClr val="FFFF00"/>
                </a:solidFill>
              </a:rPr>
              <a:t>tracheostomy</a:t>
            </a:r>
            <a:r>
              <a:rPr lang="ko-KR" altLang="en-US" baseline="0" dirty="0" smtClean="0">
                <a:solidFill>
                  <a:srgbClr val="FFFF00"/>
                </a:solidFill>
              </a:rPr>
              <a:t>를 받지 않았다면 사망했을 환자들이므로 방법론적으로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봤을때</a:t>
            </a:r>
            <a:r>
              <a:rPr lang="ko-KR" altLang="en-US" baseline="0" dirty="0" smtClean="0">
                <a:solidFill>
                  <a:srgbClr val="FFFF00"/>
                </a:solidFill>
              </a:rPr>
              <a:t> 실제 이 환자들이 </a:t>
            </a:r>
            <a:r>
              <a:rPr lang="ko-KR" altLang="en-US" baseline="0" dirty="0" err="1" smtClean="0">
                <a:solidFill>
                  <a:srgbClr val="FFFF00"/>
                </a:solidFill>
              </a:rPr>
              <a:t>말기상태에</a:t>
            </a:r>
            <a:r>
              <a:rPr lang="ko-KR" altLang="en-US" baseline="0" dirty="0" smtClean="0">
                <a:solidFill>
                  <a:srgbClr val="FFFF00"/>
                </a:solidFill>
              </a:rPr>
              <a:t> 도달한 것으로 봐야 될지는 불분명합니다</a:t>
            </a:r>
            <a:r>
              <a:rPr lang="en-US" altLang="ko-KR" baseline="0" dirty="0" smtClean="0">
                <a:solidFill>
                  <a:srgbClr val="FFFF00"/>
                </a:solidFill>
              </a:rPr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장점은 이전 </a:t>
            </a:r>
            <a:r>
              <a:rPr lang="en-US" altLang="ko-KR" baseline="0" dirty="0" smtClean="0"/>
              <a:t>staging system</a:t>
            </a:r>
            <a:r>
              <a:rPr lang="ko-KR" altLang="en-US" baseline="0" dirty="0" smtClean="0"/>
              <a:t>연구에서 배제된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중 약 </a:t>
            </a:r>
            <a:r>
              <a:rPr lang="en-US" altLang="ko-KR" baseline="0" dirty="0" smtClean="0"/>
              <a:t>15%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차지하데</a:t>
            </a:r>
            <a:r>
              <a:rPr lang="ko-KR" altLang="en-US" baseline="0" dirty="0" smtClean="0"/>
              <a:t> 이러한 치매환자를 포함하고 있다는 점과 장기간 </a:t>
            </a:r>
            <a:r>
              <a:rPr lang="ko-KR" altLang="en-US" baseline="0" dirty="0" err="1" smtClean="0"/>
              <a:t>추적관찰한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population based study</a:t>
            </a:r>
            <a:r>
              <a:rPr lang="ko-KR" altLang="en-US" baseline="0" dirty="0" smtClean="0"/>
              <a:t>라는 점 입니다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이 연구의 단점은 </a:t>
            </a:r>
            <a:r>
              <a:rPr lang="en-US" altLang="ko-KR" baseline="0" dirty="0" smtClean="0"/>
              <a:t>advanced stage</a:t>
            </a:r>
            <a:r>
              <a:rPr lang="ko-KR" altLang="en-US" baseline="0" dirty="0" smtClean="0"/>
              <a:t>환자들의 경우에는 </a:t>
            </a:r>
            <a:r>
              <a:rPr lang="en-US" altLang="ko-KR" baseline="0" dirty="0" smtClean="0"/>
              <a:t>clinical milestone</a:t>
            </a:r>
            <a:r>
              <a:rPr lang="ko-KR" altLang="en-US" baseline="0" dirty="0" smtClean="0"/>
              <a:t>까지의 시간에 대한 데이터가 불완전하고 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까지의 시간을 전향적으로 수집하지 않고 평균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로 </a:t>
            </a:r>
            <a:r>
              <a:rPr lang="ko-KR" altLang="en-US" baseline="0" dirty="0" err="1" smtClean="0"/>
              <a:t>후향적으로</a:t>
            </a:r>
            <a:r>
              <a:rPr lang="ko-KR" altLang="en-US" baseline="0" dirty="0" smtClean="0"/>
              <a:t> 추정했다는 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연구방문</a:t>
            </a:r>
            <a:r>
              <a:rPr lang="ko-KR" altLang="en-US" baseline="0" dirty="0" smtClean="0"/>
              <a:t> 사이의 </a:t>
            </a:r>
            <a:r>
              <a:rPr lang="en-US" altLang="ko-KR" baseline="0" dirty="0" smtClean="0"/>
              <a:t>interval</a:t>
            </a:r>
            <a:r>
              <a:rPr lang="ko-KR" altLang="en-US" baseline="0" dirty="0" smtClean="0"/>
              <a:t>을 더 짧게 해서 전향적으로 연구한다면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간에 진행하는 시간이 더 짧게 나타날 수 </a:t>
            </a:r>
            <a:r>
              <a:rPr lang="ko-KR" altLang="en-US" baseline="0" dirty="0" err="1" smtClean="0"/>
              <a:t>있을수도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결론적으로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상대적으로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은 환자의 예후와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에서의 </a:t>
            </a:r>
            <a:r>
              <a:rPr lang="en-US" altLang="ko-KR" baseline="0" dirty="0" smtClean="0"/>
              <a:t>outcome </a:t>
            </a:r>
            <a:r>
              <a:rPr lang="ko-KR" altLang="en-US" baseline="0" dirty="0" smtClean="0"/>
              <a:t>측정지표로서는 더 유용할 것으로 보이고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각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별로 완전한 </a:t>
            </a:r>
            <a:r>
              <a:rPr lang="ko-KR" altLang="en-US" baseline="0" dirty="0" err="1" smtClean="0"/>
              <a:t>기능상실에</a:t>
            </a:r>
            <a:r>
              <a:rPr lang="ko-KR" altLang="en-US" baseline="0" dirty="0" smtClean="0"/>
              <a:t> 기반한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이므로 </a:t>
            </a:r>
            <a:r>
              <a:rPr lang="ko-KR" altLang="en-US" baseline="0" dirty="0" err="1" smtClean="0"/>
              <a:t>소모비용</a:t>
            </a:r>
            <a:r>
              <a:rPr lang="ko-KR" altLang="en-US" baseline="0" dirty="0" smtClean="0"/>
              <a:t> 예측이나 자원분배에는 더 유용할 것으로 보입니다</a:t>
            </a:r>
            <a:r>
              <a:rPr lang="en-US" altLang="ko-KR" baseline="0" dirty="0" smtClean="0"/>
              <a:t>. 2</a:t>
            </a:r>
            <a:r>
              <a:rPr lang="ko-KR" altLang="en-US" baseline="0" dirty="0" smtClean="0"/>
              <a:t>개 시스템 모두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환자에 대한 고려가 되지않고 </a:t>
            </a:r>
            <a:r>
              <a:rPr lang="en-US" altLang="ko-KR" baseline="0" dirty="0" smtClean="0"/>
              <a:t>tracheostomy</a:t>
            </a:r>
            <a:r>
              <a:rPr lang="ko-KR" altLang="en-US" baseline="0" dirty="0" smtClean="0"/>
              <a:t>를 받은 환자를 </a:t>
            </a:r>
            <a:r>
              <a:rPr lang="ko-KR" altLang="en-US" baseline="0" dirty="0" err="1" smtClean="0"/>
              <a:t>말기환자로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봐야할지에</a:t>
            </a:r>
            <a:r>
              <a:rPr lang="ko-KR" altLang="en-US" baseline="0" dirty="0" smtClean="0"/>
              <a:t> 대한 고려가 없어 </a:t>
            </a:r>
            <a:r>
              <a:rPr lang="ko-KR" altLang="en-US" baseline="0" dirty="0" err="1" smtClean="0"/>
              <a:t>이부분에</a:t>
            </a:r>
            <a:r>
              <a:rPr lang="ko-KR" altLang="en-US" baseline="0" dirty="0" smtClean="0"/>
              <a:t> 대한 보완 연구가 필요합니다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31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MITOS</a:t>
            </a:r>
            <a:r>
              <a:rPr lang="ko-KR" altLang="en-US" dirty="0" smtClean="0"/>
              <a:t>는 중복 이라기보다는 상호 보완적인 </a:t>
            </a:r>
            <a:r>
              <a:rPr lang="ko-KR" altLang="en-US" baseline="0" dirty="0" smtClean="0"/>
              <a:t>체계인데 전자는 임상적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해부학적 확산을 중요하게 보고</a:t>
            </a:r>
            <a:r>
              <a:rPr lang="en-US" altLang="ko-KR" baseline="0" dirty="0" smtClean="0"/>
              <a:t>, MITOS</a:t>
            </a:r>
            <a:r>
              <a:rPr lang="ko-KR" altLang="en-US" baseline="0" dirty="0" smtClean="0"/>
              <a:t>는 기능적 장애를 중요하게 보는 체계임</a:t>
            </a:r>
            <a:r>
              <a:rPr lang="en-US" altLang="ko-KR" baseline="0" dirty="0" smtClean="0"/>
              <a:t>. Ferraro</a:t>
            </a:r>
            <a:r>
              <a:rPr lang="ko-KR" altLang="en-US" baseline="0" dirty="0" smtClean="0"/>
              <a:t>의 연구에서 </a:t>
            </a:r>
            <a:r>
              <a:rPr lang="en-US" altLang="ko-KR" baseline="0" dirty="0" smtClean="0"/>
              <a:t>King</a:t>
            </a:r>
            <a:r>
              <a:rPr lang="ko-KR" altLang="en-US" baseline="0" dirty="0" smtClean="0"/>
              <a:t>은 질병 전체에 균등하게 분포하고 </a:t>
            </a:r>
            <a:r>
              <a:rPr lang="en-US" altLang="ko-KR" baseline="0" dirty="0" smtClean="0"/>
              <a:t>MITOS</a:t>
            </a:r>
            <a:r>
              <a:rPr lang="ko-KR" altLang="en-US" baseline="0" dirty="0" smtClean="0"/>
              <a:t>는 질병 후기에 치우친다는 보고가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체계는 질환의 경과를 예측하고 치료계획을 수립하며 전반적인 의료자원의 효율적인 활용에도 기여하고 주치의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관련의료인력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간의 이해를 높일 수 있다는 장점이 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를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개월마다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개월동안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smtClean="0"/>
              <a:t>한 </a:t>
            </a:r>
            <a:r>
              <a:rPr lang="en-US" altLang="ko-KR" baseline="0" dirty="0" smtClean="0"/>
              <a:t>phase III </a:t>
            </a:r>
            <a:r>
              <a:rPr lang="en-US" altLang="ko-KR" baseline="0" dirty="0" err="1" smtClean="0"/>
              <a:t>randomised</a:t>
            </a:r>
            <a:r>
              <a:rPr lang="en-US" altLang="ko-KR" baseline="0" dirty="0" smtClean="0"/>
              <a:t> double-blind placebo-controlled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lithium carbonate</a:t>
            </a:r>
            <a:r>
              <a:rPr lang="ko-KR" altLang="en-US" baseline="0" dirty="0" smtClean="0"/>
              <a:t>의 효과를 연구한 </a:t>
            </a:r>
            <a:r>
              <a:rPr lang="en-US" altLang="ko-KR" baseline="0" dirty="0" err="1" smtClean="0"/>
              <a:t>LiCALS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를 가지고 분석했습니다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217</a:t>
            </a:r>
            <a:r>
              <a:rPr lang="ko-KR" altLang="en-US" baseline="0" dirty="0" smtClean="0"/>
              <a:t>명의 환자를 대상으로 했고 </a:t>
            </a:r>
            <a:r>
              <a:rPr lang="en-US" altLang="ko-KR" baseline="0" dirty="0" smtClean="0"/>
              <a:t>95</a:t>
            </a:r>
            <a:r>
              <a:rPr lang="ko-KR" altLang="en-US" baseline="0" dirty="0" smtClean="0"/>
              <a:t>명이 </a:t>
            </a:r>
            <a:r>
              <a:rPr lang="en-US" altLang="ko-KR" baseline="0" dirty="0" smtClean="0"/>
              <a:t>censor date</a:t>
            </a:r>
            <a:r>
              <a:rPr lang="ko-KR" altLang="en-US" baseline="0" dirty="0" smtClean="0"/>
              <a:t>에 사망했습니다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생존기간은 </a:t>
            </a:r>
            <a:r>
              <a:rPr lang="en-US" altLang="ko-KR" baseline="0" dirty="0" smtClean="0"/>
              <a:t>43.6</a:t>
            </a:r>
            <a:r>
              <a:rPr lang="ko-KR" altLang="en-US" baseline="0" dirty="0" smtClean="0"/>
              <a:t>개월이었습니다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4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 system</a:t>
            </a:r>
            <a:r>
              <a:rPr lang="ko-KR" altLang="en-US" dirty="0" smtClean="0"/>
              <a:t>의 분포를 보면 </a:t>
            </a:r>
            <a:r>
              <a:rPr lang="en-US" altLang="ko-KR" dirty="0" smtClean="0"/>
              <a:t>King</a:t>
            </a:r>
            <a:r>
              <a:rPr lang="ko-KR" altLang="en-US" dirty="0" smtClean="0"/>
              <a:t>은 초기와 중기에 좀더 많이 분포하고 </a:t>
            </a:r>
            <a:r>
              <a:rPr lang="en-US" altLang="ko-KR" dirty="0" err="1" smtClean="0"/>
              <a:t>MiToS</a:t>
            </a:r>
            <a:r>
              <a:rPr lang="ko-KR" altLang="en-US" dirty="0" smtClean="0"/>
              <a:t>는 후기에 더</a:t>
            </a:r>
            <a:r>
              <a:rPr lang="ko-KR" altLang="en-US" baseline="0" dirty="0" smtClean="0"/>
              <a:t> 많이 분포하는 경향을 보였습니다</a:t>
            </a:r>
            <a:r>
              <a:rPr lang="en-US" altLang="ko-KR" baseline="0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118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Pairwise</a:t>
            </a:r>
            <a:r>
              <a:rPr lang="en-US" altLang="ko-KR" baseline="0" dirty="0" smtClean="0"/>
              <a:t> comparison</a:t>
            </a:r>
            <a:r>
              <a:rPr lang="ko-KR" altLang="en-US" baseline="0" dirty="0" smtClean="0"/>
              <a:t>으로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King’s system 1,2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0,1</a:t>
            </a:r>
            <a:r>
              <a:rPr lang="ko-KR" altLang="en-US" baseline="0" dirty="0" smtClean="0"/>
              <a:t>에 주로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되었고 </a:t>
            </a:r>
            <a:r>
              <a:rPr lang="en-US" altLang="ko-KR" baseline="0" dirty="0" smtClean="0"/>
              <a:t>King stage 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또는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에 주로</a:t>
            </a:r>
            <a:r>
              <a:rPr lang="en-US" altLang="ko-KR" baseline="0" dirty="0" smtClean="0"/>
              <a:t>, King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1,2</a:t>
            </a:r>
            <a:r>
              <a:rPr lang="ko-KR" altLang="en-US" baseline="0" dirty="0" smtClean="0"/>
              <a:t>에 주로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되고 다음으로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match</a:t>
            </a:r>
            <a:r>
              <a:rPr lang="ko-KR" altLang="en-US" baseline="0" dirty="0" smtClean="0"/>
              <a:t>되는 결과를 보였습니다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Chi-square test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King stage</a:t>
            </a:r>
            <a:r>
              <a:rPr lang="ko-KR" altLang="en-US" baseline="0" dirty="0" smtClean="0"/>
              <a:t>와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stage</a:t>
            </a:r>
            <a:r>
              <a:rPr lang="ko-KR" altLang="en-US" baseline="0" dirty="0" smtClean="0"/>
              <a:t>의 연관성을 보면 </a:t>
            </a:r>
            <a:r>
              <a:rPr lang="en-US" altLang="ko-KR" baseline="0" dirty="0" smtClean="0"/>
              <a:t>King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err="1" smtClean="0"/>
              <a:t>MiToS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에 가장 강한 연관관계를 보였습니다</a:t>
            </a:r>
            <a:r>
              <a:rPr lang="en-US" altLang="ko-KR" baseline="0" dirty="0" smtClean="0"/>
              <a:t>. Correlation coefficient 0.54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Linearly weighted kappa </a:t>
            </a:r>
            <a:r>
              <a:rPr lang="en-US" altLang="ko-KR" baseline="0" dirty="0" err="1" smtClean="0"/>
              <a:t>aggrement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kappa </a:t>
            </a:r>
            <a:r>
              <a:rPr lang="en-US" altLang="ko-KR" baseline="0" dirty="0" err="1" smtClean="0"/>
              <a:t>coefficienct</a:t>
            </a:r>
            <a:r>
              <a:rPr lang="ko-KR" altLang="en-US" baseline="0" dirty="0" smtClean="0"/>
              <a:t>값이 </a:t>
            </a:r>
            <a:r>
              <a:rPr lang="en-US" altLang="ko-KR" baseline="0" dirty="0" smtClean="0"/>
              <a:t>0.21</a:t>
            </a:r>
            <a:r>
              <a:rPr lang="ko-KR" altLang="en-US" baseline="0" dirty="0" smtClean="0"/>
              <a:t>이었고 </a:t>
            </a:r>
            <a:r>
              <a:rPr lang="en-US" altLang="ko-KR" baseline="0" dirty="0" smtClean="0"/>
              <a:t>95% CI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0.18-0.24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은 초기</a:t>
            </a:r>
            <a:r>
              <a:rPr lang="en-US" altLang="ko-KR" dirty="0" smtClean="0"/>
              <a:t>,</a:t>
            </a:r>
            <a:r>
              <a:rPr lang="ko-KR" altLang="en-US" dirty="0" smtClean="0"/>
              <a:t>중기</a:t>
            </a:r>
            <a:r>
              <a:rPr lang="ko-KR" altLang="en-US" baseline="0" dirty="0" smtClean="0"/>
              <a:t> 질환 감별에 좋고 </a:t>
            </a: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후기질환</a:t>
            </a:r>
            <a:r>
              <a:rPr lang="ko-KR" altLang="en-US" baseline="0" dirty="0" smtClean="0"/>
              <a:t> 감별에 </a:t>
            </a:r>
            <a:r>
              <a:rPr lang="ko-KR" altLang="en-US" baseline="0" dirty="0" err="1" smtClean="0"/>
              <a:t>좋은결과로</a:t>
            </a:r>
            <a:r>
              <a:rPr lang="ko-KR" altLang="en-US" baseline="0" dirty="0" smtClean="0"/>
              <a:t> 나왔습니다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77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ALSFRS-R</a:t>
            </a:r>
            <a:r>
              <a:rPr lang="ko-KR" altLang="en-US" dirty="0" smtClean="0"/>
              <a:t>의</a:t>
            </a:r>
            <a:r>
              <a:rPr lang="ko-KR" altLang="en-US" baseline="0" dirty="0" smtClean="0"/>
              <a:t> 문항적합도와 </a:t>
            </a:r>
            <a:r>
              <a:rPr lang="en-US" altLang="ko-KR" baseline="0" dirty="0" smtClean="0"/>
              <a:t>dimensionality</a:t>
            </a:r>
            <a:r>
              <a:rPr lang="ko-KR" altLang="en-US" baseline="0" dirty="0" smtClean="0"/>
              <a:t>를 평가하기 위해 분석한 연구가 있었습니다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Parallel</a:t>
            </a:r>
            <a:r>
              <a:rPr lang="en-US" altLang="ko-KR" baseline="0" dirty="0" smtClean="0"/>
              <a:t> analysis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exploratory factor analysis</a:t>
            </a:r>
            <a:r>
              <a:rPr lang="ko-KR" altLang="en-US" baseline="0" dirty="0" smtClean="0"/>
              <a:t>를 한 결과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factor 3</a:t>
            </a:r>
            <a:r>
              <a:rPr lang="ko-KR" altLang="en-US" baseline="0" dirty="0" smtClean="0"/>
              <a:t>개로 나눌 수 있다는 점을 발견했고 왼쪽 하단에 있는 표와 같이 </a:t>
            </a:r>
            <a:r>
              <a:rPr lang="en-US" altLang="ko-KR" baseline="0" dirty="0" smtClean="0"/>
              <a:t>factor 1,2,3</a:t>
            </a:r>
            <a:r>
              <a:rPr lang="ko-KR" altLang="en-US" baseline="0" dirty="0" smtClean="0"/>
              <a:t>으로 나눠서 </a:t>
            </a:r>
            <a:r>
              <a:rPr lang="en-US" altLang="ko-KR" baseline="0" dirty="0" smtClean="0"/>
              <a:t>domain 1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bulbar function, 2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find and gross motor function, 3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respiratory function domain</a:t>
            </a:r>
            <a:r>
              <a:rPr lang="ko-KR" altLang="en-US" baseline="0" dirty="0" smtClean="0"/>
              <a:t>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이렇게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으로 나누면 모형이 좋은 적합도를 보였고 </a:t>
            </a:r>
            <a:r>
              <a:rPr lang="en-US" altLang="ko-KR" baseline="0" dirty="0" smtClean="0"/>
              <a:t>PCA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했을때에도</a:t>
            </a:r>
            <a:r>
              <a:rPr lang="ko-KR" altLang="en-US" baseline="0" dirty="0" smtClean="0"/>
              <a:t> 잘 나눠지는 것으로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dimension</a:t>
            </a:r>
            <a:r>
              <a:rPr lang="ko-KR" altLang="en-US" baseline="0" dirty="0" smtClean="0"/>
              <a:t>이 아닌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</a:t>
            </a:r>
            <a:r>
              <a:rPr lang="en-US" altLang="ko-KR" baseline="0" dirty="0" err="1" smtClean="0"/>
              <a:t>multidimension</a:t>
            </a:r>
            <a:r>
              <a:rPr lang="ko-KR" altLang="en-US" baseline="0" dirty="0" smtClean="0"/>
              <a:t>을 갖는 점수로 생각할 수 있고 총점으로 환자의 상태를 평가하기는 어렵다는 결론을 내리게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이 연구결과로 보면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각항목마다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점까지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개의 점수로 나눠서 평가하는데 오른쪽 </a:t>
            </a:r>
            <a:r>
              <a:rPr lang="en-US" altLang="ko-KR" baseline="0" dirty="0" smtClean="0"/>
              <a:t>plot</a:t>
            </a:r>
            <a:r>
              <a:rPr lang="ko-KR" altLang="en-US" baseline="0" dirty="0" smtClean="0"/>
              <a:t>은 환자의 기능에서 문항</a:t>
            </a:r>
            <a:r>
              <a:rPr lang="en-US" altLang="ko-KR" baseline="0" dirty="0" smtClean="0"/>
              <a:t>(12</a:t>
            </a:r>
            <a:r>
              <a:rPr lang="ko-KR" altLang="en-US" baseline="0" dirty="0" smtClean="0"/>
              <a:t>개의 세부 항목의 난이도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뺀 것을 </a:t>
            </a:r>
            <a:r>
              <a:rPr lang="en-US" altLang="ko-KR" baseline="0" dirty="0" smtClean="0"/>
              <a:t>x</a:t>
            </a:r>
            <a:r>
              <a:rPr lang="ko-KR" altLang="en-US" baseline="0" dirty="0" smtClean="0"/>
              <a:t>축으로 하고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세부항목의</a:t>
            </a:r>
            <a:r>
              <a:rPr lang="ko-KR" altLang="en-US" baseline="0" dirty="0" smtClean="0"/>
              <a:t> 점수를 </a:t>
            </a:r>
            <a:r>
              <a:rPr lang="en-US" altLang="ko-KR" baseline="0" dirty="0" smtClean="0"/>
              <a:t>y</a:t>
            </a:r>
            <a:r>
              <a:rPr lang="ko-KR" altLang="en-US" baseline="0" dirty="0" smtClean="0"/>
              <a:t>축으로 해서 </a:t>
            </a:r>
            <a:r>
              <a:rPr lang="ko-KR" altLang="en-US" baseline="0" dirty="0" err="1" smtClean="0"/>
              <a:t>그린것인데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점부터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점까지 순차적으로 나오지않고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점과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점을 나누는 기준점이 </a:t>
            </a:r>
            <a:r>
              <a:rPr lang="en-US" altLang="ko-KR" baseline="0" dirty="0" smtClean="0"/>
              <a:t>2-3</a:t>
            </a:r>
            <a:r>
              <a:rPr lang="ko-KR" altLang="en-US" baseline="0" dirty="0" smtClean="0"/>
              <a:t>점을 나누는 기준점보다 오른쪽에 위치하는 것을 볼 수 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세부항목 점수 기준을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개로 좁혀서 평가를 하면 </a:t>
            </a:r>
            <a:r>
              <a:rPr lang="en-US" altLang="ko-KR" baseline="0" dirty="0" smtClean="0"/>
              <a:t>2-1-0</a:t>
            </a:r>
            <a:r>
              <a:rPr lang="ko-KR" altLang="en-US" baseline="0" dirty="0" smtClean="0"/>
              <a:t>을 나누는 기준이 차례대로 위치하는 것을 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현재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의 세부항목을 나누는 점수 기준이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에서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 </a:t>
            </a:r>
            <a:r>
              <a:rPr lang="en-US" altLang="ko-KR" baseline="0" dirty="0" smtClean="0"/>
              <a:t>5</a:t>
            </a:r>
            <a:r>
              <a:rPr lang="ko-KR" altLang="en-US" baseline="0" dirty="0" smtClean="0"/>
              <a:t>단계가 아닌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단계로 좁혀져야 하는지에 대해서도 고려가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세부 항목 중 </a:t>
            </a:r>
            <a:r>
              <a:rPr lang="en-US" altLang="ko-KR" baseline="0" dirty="0" smtClean="0"/>
              <a:t>9</a:t>
            </a:r>
            <a:r>
              <a:rPr lang="ko-KR" altLang="en-US" baseline="0" dirty="0" smtClean="0"/>
              <a:t>번 계단오르기와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번 호흡부전항목이 라쉬모형으로 예측하는 것보다 </a:t>
            </a:r>
            <a:r>
              <a:rPr lang="en-US" altLang="ko-KR" baseline="0" dirty="0" smtClean="0"/>
              <a:t>variability</a:t>
            </a:r>
            <a:r>
              <a:rPr lang="ko-KR" altLang="en-US" baseline="0" dirty="0" smtClean="0"/>
              <a:t>가 크게 나오는데 계단오르기의 경우 환경의 영향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예를 들면 익숙한 곳에서 하는것과 계단 폭이 크거나 오르기 어려운 계단과 같은 경우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 있고 환자의 태도에 영향을 받게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번은 호흡곤란이 없지만 기계환기장치를 사용하고 있는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4</a:t>
            </a:r>
            <a:r>
              <a:rPr lang="ko-KR" altLang="en-US" baseline="0" dirty="0" smtClean="0"/>
              <a:t>점 중 어떤 점수로 판단해야 하는지에 따라 차이가 매우 큽니다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7</a:t>
            </a:r>
            <a:r>
              <a:rPr lang="ko-KR" altLang="en-US" baseline="0" dirty="0" smtClean="0"/>
              <a:t>번 항목 </a:t>
            </a:r>
            <a:r>
              <a:rPr lang="en-US" altLang="ko-KR" baseline="0" dirty="0" smtClean="0"/>
              <a:t>turning in bed, adjusting bed clothes</a:t>
            </a:r>
            <a:r>
              <a:rPr lang="ko-KR" altLang="en-US" baseline="0" dirty="0" smtClean="0"/>
              <a:t>의 경우 전혀 못하는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점과 시작은 할 수 있지만 혼자서 못하는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점의 경우 명확하게 나눠지는 게 아니어서 </a:t>
            </a:r>
            <a:r>
              <a:rPr lang="ko-KR" altLang="en-US" baseline="0" dirty="0" err="1" smtClean="0"/>
              <a:t>평가자마다</a:t>
            </a:r>
            <a:r>
              <a:rPr lang="ko-KR" altLang="en-US" baseline="0" dirty="0" smtClean="0"/>
              <a:t> 판단하는 점수가 다를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이렇게 </a:t>
            </a:r>
            <a:r>
              <a:rPr lang="ko-KR" altLang="en-US" baseline="0" dirty="0" err="1" smtClean="0"/>
              <a:t>평가자마다</a:t>
            </a:r>
            <a:r>
              <a:rPr lang="ko-KR" altLang="en-US" baseline="0" dirty="0" smtClean="0"/>
              <a:t> 판단이 </a:t>
            </a:r>
            <a:r>
              <a:rPr lang="ko-KR" altLang="en-US" baseline="0" dirty="0" err="1" smtClean="0"/>
              <a:t>다를수</a:t>
            </a:r>
            <a:r>
              <a:rPr lang="ko-KR" altLang="en-US" baseline="0" dirty="0" smtClean="0"/>
              <a:t> 있는 애매한 항목을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개로 합쳐서 평가하는 것도 고려해봐야 할 </a:t>
            </a:r>
            <a:r>
              <a:rPr lang="ko-KR" altLang="en-US" baseline="0" dirty="0" err="1" smtClean="0"/>
              <a:t>것같습니다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초기보다 </a:t>
            </a:r>
            <a:r>
              <a:rPr lang="ko-KR" altLang="en-US" baseline="0" dirty="0" err="1" smtClean="0"/>
              <a:t>말기상태가</a:t>
            </a:r>
            <a:r>
              <a:rPr lang="ko-KR" altLang="en-US" baseline="0" dirty="0" smtClean="0"/>
              <a:t> 되면 상태가 악화되는 정도가 더 커야지 점수변경으로 이어져서 초기보다 후기의 </a:t>
            </a:r>
            <a:r>
              <a:rPr lang="en-US" altLang="ko-KR" baseline="0" dirty="0" smtClean="0"/>
              <a:t>progression</a:t>
            </a:r>
            <a:r>
              <a:rPr lang="ko-KR" altLang="en-US" baseline="0" dirty="0" smtClean="0"/>
              <a:t>을 민감하게 반영하지 못하는 단점도 있어 이에 대한 보완도 필요해 보입니다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048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3367</a:t>
            </a:r>
            <a:r>
              <a:rPr lang="ko-KR" altLang="en-US" dirty="0" smtClean="0"/>
              <a:t>명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환자의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를 분석한 결과 감소 곡선의 기울기와 방향이 </a:t>
            </a:r>
            <a:r>
              <a:rPr lang="en-US" altLang="ko-KR" dirty="0" err="1" smtClean="0"/>
              <a:t>subscore</a:t>
            </a:r>
            <a:r>
              <a:rPr lang="ko-KR" altLang="en-US" dirty="0" smtClean="0"/>
              <a:t>마다 다르고 </a:t>
            </a:r>
            <a:r>
              <a:rPr lang="en-US" altLang="ko-KR" dirty="0" smtClean="0"/>
              <a:t>onset site</a:t>
            </a:r>
            <a:r>
              <a:rPr lang="ko-KR" altLang="en-US" dirty="0" smtClean="0"/>
              <a:t>에 따라서도 다릅니다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호흡기능과</a:t>
            </a:r>
            <a:r>
              <a:rPr lang="ko-KR" altLang="en-US" dirty="0" smtClean="0"/>
              <a:t> 관련된 점수가 가장 완만하게 감소하는 것으로 나타났습니다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따라서 </a:t>
            </a:r>
            <a:r>
              <a:rPr lang="en-US" altLang="ko-KR" dirty="0" smtClean="0"/>
              <a:t>ALSFRS</a:t>
            </a:r>
            <a:r>
              <a:rPr lang="ko-KR" altLang="en-US" dirty="0" err="1" smtClean="0"/>
              <a:t>를가지고</a:t>
            </a:r>
            <a:r>
              <a:rPr lang="ko-KR" altLang="en-US" dirty="0" smtClean="0"/>
              <a:t> 임상적으로 악화되는지를 판단하는데 제한이 됩니다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Bulbar onset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20%, limb onset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60%</a:t>
            </a:r>
            <a:r>
              <a:rPr lang="ko-KR" altLang="en-US" dirty="0" smtClean="0"/>
              <a:t>정도였고 </a:t>
            </a:r>
            <a:r>
              <a:rPr lang="en-US" altLang="ko-KR" dirty="0" smtClean="0"/>
              <a:t>onset</a:t>
            </a:r>
            <a:r>
              <a:rPr lang="ko-KR" altLang="en-US" dirty="0" smtClean="0"/>
              <a:t>부터 첫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측정까지 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16.9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ALSFRS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median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39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subscore</a:t>
            </a:r>
            <a:r>
              <a:rPr lang="ko-KR" altLang="en-US" baseline="0" dirty="0" smtClean="0"/>
              <a:t>별로는 </a:t>
            </a:r>
            <a:r>
              <a:rPr lang="en-US" altLang="ko-KR" baseline="0" dirty="0" smtClean="0"/>
              <a:t>bulbar 11, fine motor 9, gross motor 8, respiratory 12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기간 </a:t>
            </a:r>
            <a:r>
              <a:rPr lang="en-US" altLang="ko-KR" baseline="0" dirty="0" smtClean="0"/>
              <a:t>median</a:t>
            </a:r>
            <a:r>
              <a:rPr lang="ko-KR" altLang="en-US" baseline="0" dirty="0" smtClean="0"/>
              <a:t>값은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개월이었습니다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사망률은 </a:t>
            </a:r>
            <a:r>
              <a:rPr lang="en-US" altLang="ko-KR" baseline="0" dirty="0" smtClean="0"/>
              <a:t>21%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r>
              <a:rPr lang="en-US" altLang="ko-KR" dirty="0" smtClean="0"/>
              <a:t>10723</a:t>
            </a:r>
            <a:r>
              <a:rPr lang="ko-KR" altLang="en-US" dirty="0" smtClean="0"/>
              <a:t>명 중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번이상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를 기록한 </a:t>
            </a:r>
            <a:r>
              <a:rPr lang="en-US" altLang="ko-KR" dirty="0" smtClean="0"/>
              <a:t>3367</a:t>
            </a:r>
            <a:r>
              <a:rPr lang="ko-KR" altLang="en-US" dirty="0" smtClean="0"/>
              <a:t>명을 대상으로 했고 기록된 점수의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7</a:t>
            </a:r>
            <a:r>
              <a:rPr lang="ko-KR" altLang="en-US" dirty="0" smtClean="0"/>
              <a:t>회였습니다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33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Preslope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rapid, moderate, slow</a:t>
            </a:r>
            <a:r>
              <a:rPr lang="ko-KR" altLang="en-US" dirty="0" smtClean="0"/>
              <a:t>를 나눠서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달에 </a:t>
            </a:r>
            <a:r>
              <a:rPr lang="en-US" altLang="ko-KR" dirty="0" smtClean="0"/>
              <a:t>0.733</a:t>
            </a:r>
            <a:r>
              <a:rPr lang="ko-KR" altLang="en-US" dirty="0" smtClean="0"/>
              <a:t>감소가 </a:t>
            </a:r>
            <a:r>
              <a:rPr lang="en-US" altLang="ko-KR" dirty="0" smtClean="0"/>
              <a:t>rapid,</a:t>
            </a:r>
            <a:r>
              <a:rPr lang="en-US" altLang="ko-KR" baseline="0" dirty="0" smtClean="0"/>
              <a:t> 0.395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0.733</a:t>
            </a:r>
            <a:r>
              <a:rPr lang="ko-KR" altLang="en-US" baseline="0" dirty="0" smtClean="0"/>
              <a:t>사이가 </a:t>
            </a:r>
            <a:r>
              <a:rPr lang="en-US" altLang="ko-KR" baseline="0" dirty="0" smtClean="0"/>
              <a:t>moderate, </a:t>
            </a:r>
            <a:r>
              <a:rPr lang="ko-KR" altLang="en-US" baseline="0" dirty="0" smtClean="0"/>
              <a:t>그 이하로 감소가 </a:t>
            </a:r>
            <a:r>
              <a:rPr lang="en-US" altLang="ko-KR" baseline="0" dirty="0" smtClean="0"/>
              <a:t>slow</a:t>
            </a:r>
            <a:r>
              <a:rPr lang="ko-KR" altLang="en-US" baseline="0" dirty="0" smtClean="0"/>
              <a:t>로 나누고 </a:t>
            </a:r>
            <a:r>
              <a:rPr lang="en-US" altLang="ko-KR" baseline="0" dirty="0" smtClean="0"/>
              <a:t>onset site</a:t>
            </a:r>
            <a:r>
              <a:rPr lang="ko-KR" altLang="en-US" baseline="0" dirty="0" smtClean="0"/>
              <a:t>별로 나눠서 </a:t>
            </a:r>
            <a:r>
              <a:rPr lang="ko-KR" altLang="en-US" baseline="0" dirty="0" err="1" smtClean="0"/>
              <a:t>봤을때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 domain</a:t>
            </a:r>
            <a:r>
              <a:rPr lang="ko-KR" altLang="en-US" baseline="0" dirty="0" smtClean="0"/>
              <a:t>별로 </a:t>
            </a:r>
            <a:r>
              <a:rPr lang="en-US" altLang="ko-KR" baseline="0" dirty="0" smtClean="0"/>
              <a:t>slope</a:t>
            </a:r>
            <a:r>
              <a:rPr lang="ko-KR" altLang="en-US" baseline="0" dirty="0" smtClean="0"/>
              <a:t>가 다르게 </a:t>
            </a:r>
            <a:r>
              <a:rPr lang="ko-KR" altLang="en-US" baseline="0" dirty="0" err="1" smtClean="0"/>
              <a:t>나타나는것을</a:t>
            </a:r>
            <a:r>
              <a:rPr lang="ko-KR" altLang="en-US" baseline="0" dirty="0" smtClean="0"/>
              <a:t> 확인할 수 있습니다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err="1" smtClean="0"/>
              <a:t>그룹내에서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rapid, moderate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bulbar ALSFRS </a:t>
            </a:r>
            <a:r>
              <a:rPr lang="ko-KR" altLang="en-US" baseline="0" dirty="0" smtClean="0"/>
              <a:t>점수가 </a:t>
            </a:r>
            <a:r>
              <a:rPr lang="en-US" altLang="ko-KR" baseline="0" dirty="0" smtClean="0"/>
              <a:t>symptom onset 3~4</a:t>
            </a:r>
            <a:r>
              <a:rPr lang="ko-KR" altLang="en-US" baseline="0" dirty="0" smtClean="0"/>
              <a:t>년째 부터 역행해서 증가하는 결과를 보였고 </a:t>
            </a:r>
            <a:r>
              <a:rPr lang="en-US" altLang="ko-KR" baseline="0" dirty="0" smtClean="0"/>
              <a:t>rapid group</a:t>
            </a:r>
            <a:r>
              <a:rPr lang="ko-KR" altLang="en-US" baseline="0" dirty="0" smtClean="0"/>
              <a:t>내에서 </a:t>
            </a:r>
            <a:r>
              <a:rPr lang="en-US" altLang="ko-KR" baseline="0" dirty="0" smtClean="0"/>
              <a:t>bulbar/arm/leg onset</a:t>
            </a:r>
            <a:r>
              <a:rPr lang="ko-KR" altLang="en-US" baseline="0" dirty="0" smtClean="0"/>
              <a:t>그룹에서 </a:t>
            </a:r>
            <a:r>
              <a:rPr lang="en-US" altLang="ko-KR" baseline="0" dirty="0" smtClean="0"/>
              <a:t>fine/gross motor domain</a:t>
            </a:r>
            <a:r>
              <a:rPr lang="ko-KR" altLang="en-US" baseline="0" dirty="0" smtClean="0"/>
              <a:t>이 역행해서 증가하는 결과를 였습니다</a:t>
            </a:r>
            <a:r>
              <a:rPr lang="en-US" altLang="ko-KR" baseline="0" dirty="0" smtClean="0"/>
              <a:t>. 9</a:t>
            </a:r>
            <a:r>
              <a:rPr lang="ko-KR" altLang="en-US" baseline="0" dirty="0" err="1" smtClean="0"/>
              <a:t>점이하로</a:t>
            </a:r>
            <a:r>
              <a:rPr lang="ko-KR" altLang="en-US" baseline="0" dirty="0" smtClean="0"/>
              <a:t> 증가하는 것을 </a:t>
            </a:r>
            <a:r>
              <a:rPr lang="en-US" altLang="ko-KR" baseline="0" dirty="0" smtClean="0"/>
              <a:t>moderate</a:t>
            </a:r>
            <a:r>
              <a:rPr lang="ko-KR" altLang="en-US" baseline="0" dirty="0" smtClean="0"/>
              <a:t>로 진행한 것으로 간주했는데 </a:t>
            </a:r>
            <a:r>
              <a:rPr lang="en-US" altLang="ko-KR" baseline="0" dirty="0" err="1" smtClean="0"/>
              <a:t>preslope</a:t>
            </a:r>
            <a:r>
              <a:rPr lang="ko-KR" altLang="en-US" baseline="0" dirty="0" smtClean="0"/>
              <a:t>가 완만했던 경우 </a:t>
            </a:r>
            <a:r>
              <a:rPr lang="en-US" altLang="ko-KR" baseline="0" dirty="0" smtClean="0"/>
              <a:t>9</a:t>
            </a:r>
            <a:r>
              <a:rPr lang="ko-KR" altLang="en-US" baseline="0" dirty="0" err="1" smtClean="0"/>
              <a:t>점이하로</a:t>
            </a:r>
            <a:r>
              <a:rPr lang="ko-KR" altLang="en-US" baseline="0" dirty="0" smtClean="0"/>
              <a:t> 내려가는 시점이 더 늦었습니다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81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첫 </a:t>
            </a:r>
            <a:r>
              <a:rPr lang="en-US" altLang="ko-KR" dirty="0" smtClean="0"/>
              <a:t>Staging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Gonnella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UTI</a:t>
            </a:r>
            <a:r>
              <a:rPr lang="ko-KR" altLang="en-US" dirty="0" smtClean="0"/>
              <a:t>환자를 대상으로 연구해서 발표되었습니다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주진단의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중증도에</a:t>
            </a:r>
            <a:r>
              <a:rPr lang="ko-KR" altLang="en-US" dirty="0" smtClean="0"/>
              <a:t> 따라 </a:t>
            </a:r>
            <a:r>
              <a:rPr lang="ko-KR" altLang="en-US" dirty="0" err="1" smtClean="0"/>
              <a:t>분류해서비슷한</a:t>
            </a:r>
            <a:r>
              <a:rPr lang="ko-KR" altLang="en-US" dirty="0" smtClean="0"/>
              <a:t> 치료가 필요하고 비슷한 예후가 </a:t>
            </a:r>
            <a:r>
              <a:rPr lang="ko-KR" altLang="en-US" dirty="0" err="1" smtClean="0"/>
              <a:t>예쌍뙤는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환짜뜰을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CLUSTER</a:t>
            </a:r>
            <a:r>
              <a:rPr lang="ko-KR" altLang="en-US" dirty="0" smtClean="0"/>
              <a:t>해서 분류했습니다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1984</a:t>
            </a:r>
            <a:r>
              <a:rPr lang="ko-KR" altLang="en-US" dirty="0" smtClean="0"/>
              <a:t>년에 발표된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에 대해 발표한 논문인데 여기서는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을 환자들의 </a:t>
            </a:r>
            <a:r>
              <a:rPr lang="ko-KR" altLang="en-US" baseline="0" dirty="0" err="1" smtClean="0"/>
              <a:t>중증도를</a:t>
            </a:r>
            <a:r>
              <a:rPr lang="ko-KR" altLang="en-US" baseline="0" dirty="0" smtClean="0"/>
              <a:t> 나눠서 환자의 </a:t>
            </a:r>
            <a:r>
              <a:rPr lang="ko-KR" altLang="en-US" baseline="0" dirty="0" err="1" smtClean="0"/>
              <a:t>재원기간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간호비용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등을 예측하고 불필요한 비용을 최소화 하고 병원의 이익을 높이는데 유용하다고 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초기에 </a:t>
            </a:r>
            <a:r>
              <a:rPr lang="en-US" altLang="ko-KR" baseline="0" dirty="0" smtClean="0"/>
              <a:t>illness severity index</a:t>
            </a:r>
            <a:r>
              <a:rPr lang="ko-KR" altLang="en-US" baseline="0" dirty="0" smtClean="0"/>
              <a:t>를 정하기 위해 환자의 전체 의무기록을 다 </a:t>
            </a:r>
            <a:r>
              <a:rPr lang="en-US" altLang="ko-KR" baseline="0" dirty="0" smtClean="0"/>
              <a:t>review</a:t>
            </a:r>
            <a:r>
              <a:rPr lang="ko-KR" altLang="en-US" baseline="0" dirty="0" smtClean="0"/>
              <a:t>해서 질병 </a:t>
            </a:r>
            <a:r>
              <a:rPr lang="en-US" altLang="ko-KR" baseline="0" dirty="0" smtClean="0"/>
              <a:t>stage, complication</a:t>
            </a:r>
            <a:r>
              <a:rPr lang="ko-KR" altLang="en-US" baseline="0" dirty="0" smtClean="0"/>
              <a:t>의 중증도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연관된 상태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치료에 대한 반응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비수술적 치료 등으로 점수를 매겼습니다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이런 경우 </a:t>
            </a:r>
            <a:r>
              <a:rPr lang="en-US" altLang="ko-KR" baseline="0" dirty="0" smtClean="0"/>
              <a:t>review</a:t>
            </a:r>
            <a:r>
              <a:rPr lang="ko-KR" altLang="en-US" baseline="0" dirty="0" smtClean="0"/>
              <a:t>하는 사람의 주관적인 측면에 좌우되어 </a:t>
            </a:r>
            <a:r>
              <a:rPr lang="ko-KR" altLang="en-US" baseline="0" dirty="0" err="1" smtClean="0"/>
              <a:t>평가자에</a:t>
            </a:r>
            <a:r>
              <a:rPr lang="ko-KR" altLang="en-US" baseline="0" dirty="0" smtClean="0"/>
              <a:t> 따라 일관성이 없을 수 있고 의무기록을 일일이 수동으로 평가해야 하는 단점이 있었습니다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주관적인 측면을 보완하기 위해 사전에 정해진 지표에 따라서 평가하는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만들었습니다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이후에는 입원한 환자에만 국한되어 평가를 하고 </a:t>
            </a:r>
            <a:r>
              <a:rPr lang="en-US" altLang="ko-KR" baseline="0" dirty="0" smtClean="0"/>
              <a:t>progression</a:t>
            </a:r>
            <a:r>
              <a:rPr lang="ko-KR" altLang="en-US" baseline="0" dirty="0" smtClean="0"/>
              <a:t>에 무관하게 </a:t>
            </a:r>
            <a:r>
              <a:rPr lang="ko-KR" altLang="en-US" baseline="0" dirty="0" err="1" smtClean="0"/>
              <a:t>평가시점에</a:t>
            </a:r>
            <a:r>
              <a:rPr lang="ko-KR" altLang="en-US" baseline="0" dirty="0" smtClean="0"/>
              <a:t> 같은 점수를 받은 환자는 모두 같은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묶였는데  이러한 점을 더 보완해서 질병 </a:t>
            </a:r>
            <a:r>
              <a:rPr lang="ko-KR" altLang="en-US" baseline="0" dirty="0" err="1" smtClean="0"/>
              <a:t>중증도의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변화속도를</a:t>
            </a:r>
            <a:r>
              <a:rPr lang="ko-KR" altLang="en-US" baseline="0" dirty="0" smtClean="0"/>
              <a:t> 반영하기 위해 </a:t>
            </a:r>
            <a:r>
              <a:rPr lang="en-US" altLang="ko-KR" baseline="0" dirty="0" smtClean="0"/>
              <a:t>event, pathophysiological observation</a:t>
            </a:r>
            <a:r>
              <a:rPr lang="ko-KR" altLang="en-US" baseline="0" dirty="0" smtClean="0"/>
              <a:t>을 평가하여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에 반영하였습니다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신체부위마다 </a:t>
            </a:r>
            <a:r>
              <a:rPr lang="en-US" altLang="ko-KR" baseline="0" dirty="0" smtClean="0"/>
              <a:t>involve</a:t>
            </a:r>
            <a:r>
              <a:rPr lang="ko-KR" altLang="en-US" baseline="0" dirty="0" smtClean="0"/>
              <a:t>가 더 심하게 됐거나 </a:t>
            </a:r>
            <a:r>
              <a:rPr lang="ko-KR" altLang="en-US" baseline="0" dirty="0" err="1" smtClean="0"/>
              <a:t>장애정도가</a:t>
            </a:r>
            <a:r>
              <a:rPr lang="ko-KR" altLang="en-US" baseline="0" dirty="0" smtClean="0"/>
              <a:t> 더 심하면 더 중증인 것으로 간주가 되게 보완이 되는 방향으로 </a:t>
            </a:r>
            <a:r>
              <a:rPr lang="ko-KR" altLang="en-US" baseline="0" dirty="0" err="1" smtClean="0"/>
              <a:t>바꼈습니다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평가의 객관성을 위해서 미리 정해둔 기준에 따라 평가하는 방식으로 </a:t>
            </a:r>
            <a:r>
              <a:rPr lang="ko-KR" altLang="en-US" baseline="0" dirty="0" err="1" smtClean="0"/>
              <a:t>바꼈습니다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초기에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미국 </a:t>
            </a:r>
            <a:r>
              <a:rPr lang="en-US" altLang="ko-KR" baseline="0" dirty="0" smtClean="0"/>
              <a:t>national cancer institute</a:t>
            </a:r>
            <a:r>
              <a:rPr lang="ko-KR" altLang="en-US" baseline="0" dirty="0" smtClean="0"/>
              <a:t>에서 발전된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concept</a:t>
            </a:r>
            <a:r>
              <a:rPr lang="ko-KR" altLang="en-US" baseline="0" dirty="0" smtClean="0"/>
              <a:t>를 빌려왔습니다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질병이 진행함에 따라서 </a:t>
            </a:r>
            <a:r>
              <a:rPr lang="en-US" altLang="ko-KR" baseline="0" dirty="0" smtClean="0"/>
              <a:t>complication</a:t>
            </a:r>
            <a:r>
              <a:rPr lang="ko-KR" altLang="en-US" baseline="0" dirty="0" smtClean="0"/>
              <a:t>이 더 많이 생기고 전신적으로 더 많이 </a:t>
            </a:r>
            <a:r>
              <a:rPr lang="en-US" altLang="ko-KR" baseline="0" dirty="0" smtClean="0"/>
              <a:t>involve</a:t>
            </a:r>
            <a:r>
              <a:rPr lang="ko-KR" altLang="en-US" baseline="0" dirty="0" smtClean="0"/>
              <a:t>가 되며 예후도 더 안좋게 되는데 </a:t>
            </a:r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이러한 점을 반영해서 발전해왔고 임상에서 시행하는 검사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진찰 결과에 의존하게 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Staging</a:t>
            </a:r>
            <a:r>
              <a:rPr lang="ko-KR" altLang="en-US" baseline="0" dirty="0" smtClean="0"/>
              <a:t>은 한 질환 내에서 </a:t>
            </a:r>
            <a:r>
              <a:rPr lang="en-US" altLang="ko-KR" baseline="0" dirty="0" smtClean="0"/>
              <a:t>severity</a:t>
            </a:r>
            <a:r>
              <a:rPr lang="ko-KR" altLang="en-US" baseline="0" dirty="0" smtClean="0"/>
              <a:t>가 점진적으로 증가해야 하고 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내에서 소모되는 자원의 양이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비교적 </a:t>
            </a:r>
            <a:r>
              <a:rPr lang="ko-KR" altLang="en-US" baseline="0" dirty="0" err="1" smtClean="0"/>
              <a:t>균일해야</a:t>
            </a:r>
            <a:r>
              <a:rPr lang="ko-KR" altLang="en-US" baseline="0" dirty="0" smtClean="0"/>
              <a:t> 하며 </a:t>
            </a:r>
            <a:r>
              <a:rPr lang="en-US" altLang="ko-KR" baseline="0" dirty="0" smtClean="0"/>
              <a:t>progression</a:t>
            </a:r>
            <a:r>
              <a:rPr lang="ko-KR" altLang="en-US" baseline="0" dirty="0" smtClean="0"/>
              <a:t>양상을 잘 반영해야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임상에서 사용되는 많은 양의 지표를 바로 이용해서 평가하는데 용이해야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미리 정의된 객관적인 기준을 사용해서 </a:t>
            </a:r>
            <a:r>
              <a:rPr lang="en-US" altLang="ko-KR" baseline="0" dirty="0" smtClean="0"/>
              <a:t>reliable</a:t>
            </a:r>
            <a:r>
              <a:rPr lang="ko-KR" altLang="en-US" baseline="0" dirty="0" smtClean="0"/>
              <a:t>해야하고 재현가능해야 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아래 사진은 예일대 의과대학에서 생명윤리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의약에 대해 가르친 외과의사인 </a:t>
            </a:r>
            <a:r>
              <a:rPr lang="en-US" altLang="ko-KR" baseline="0" dirty="0" smtClean="0"/>
              <a:t>Sherwin </a:t>
            </a:r>
            <a:r>
              <a:rPr lang="en-US" altLang="ko-KR" baseline="0" dirty="0" err="1" smtClean="0"/>
              <a:t>Nuland</a:t>
            </a:r>
            <a:r>
              <a:rPr lang="ko-KR" altLang="en-US" baseline="0" dirty="0" smtClean="0"/>
              <a:t>라고 하는 분인데 </a:t>
            </a:r>
            <a:r>
              <a:rPr lang="en-US" altLang="ko-KR" baseline="0" dirty="0" smtClean="0"/>
              <a:t>1988</a:t>
            </a:r>
            <a:r>
              <a:rPr lang="ko-KR" altLang="en-US" baseline="0" dirty="0" smtClean="0"/>
              <a:t>년에 발표한 저서에 </a:t>
            </a:r>
            <a:r>
              <a:rPr lang="en-US" altLang="ko-KR" baseline="0" dirty="0" err="1" smtClean="0"/>
              <a:t>clinial</a:t>
            </a:r>
            <a:r>
              <a:rPr lang="en-US" altLang="ko-KR" baseline="0" dirty="0" smtClean="0"/>
              <a:t> outcome assessment</a:t>
            </a:r>
            <a:r>
              <a:rPr lang="ko-KR" altLang="en-US" baseline="0" dirty="0" smtClean="0"/>
              <a:t>를 평가하는데 있어 </a:t>
            </a:r>
            <a:r>
              <a:rPr lang="en-US" altLang="ko-KR" baseline="0" dirty="0" smtClean="0"/>
              <a:t>biological health</a:t>
            </a:r>
            <a:r>
              <a:rPr lang="ko-KR" altLang="en-US" baseline="0" dirty="0" smtClean="0"/>
              <a:t>를 강조하였습니다</a:t>
            </a:r>
            <a:r>
              <a:rPr lang="en-US" altLang="ko-KR" baseline="0" dirty="0" smtClean="0"/>
              <a:t>. Biological health</a:t>
            </a:r>
            <a:r>
              <a:rPr lang="ko-KR" altLang="en-US" baseline="0" dirty="0" smtClean="0"/>
              <a:t>를 특정 환자의 질환을 이해하는데 원인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발생한 부분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병이 존재하는 부분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치료유무에</a:t>
            </a:r>
            <a:r>
              <a:rPr lang="ko-KR" altLang="en-US" baseline="0" dirty="0" smtClean="0"/>
              <a:t> 따른 병의 경과에 대해 이해하고 있어야 환자를 진단하고 치료를 진행하고 예후를 판단할 수 있다고 했습니다</a:t>
            </a:r>
            <a:r>
              <a:rPr lang="en-US" altLang="ko-KR" baseline="0" dirty="0" smtClean="0"/>
              <a:t>.  Multiple dimension</a:t>
            </a:r>
            <a:r>
              <a:rPr lang="ko-KR" altLang="en-US" baseline="0" dirty="0" smtClean="0"/>
              <a:t>으로 이뤄진 </a:t>
            </a:r>
            <a:r>
              <a:rPr lang="en-US" altLang="ko-KR" baseline="0" dirty="0" smtClean="0"/>
              <a:t>Biological health</a:t>
            </a:r>
            <a:r>
              <a:rPr lang="ko-KR" altLang="en-US" baseline="0" dirty="0" smtClean="0"/>
              <a:t>를 평가하기 위해서는 </a:t>
            </a:r>
            <a:r>
              <a:rPr lang="en-US" altLang="ko-KR" baseline="0" dirty="0" smtClean="0"/>
              <a:t>disease staging</a:t>
            </a:r>
            <a:r>
              <a:rPr lang="ko-KR" altLang="en-US" baseline="0" dirty="0" smtClean="0"/>
              <a:t>을 통한 접근이 필요합니다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Clinical staging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clinical trial, care indicator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evaluation</a:t>
            </a:r>
            <a:r>
              <a:rPr lang="ko-KR" altLang="en-US" baseline="0" dirty="0" smtClean="0"/>
              <a:t>용</a:t>
            </a:r>
            <a:r>
              <a:rPr lang="en-US" altLang="ko-KR" baseline="0" dirty="0" smtClean="0"/>
              <a:t>, outcome measure</a:t>
            </a:r>
            <a:r>
              <a:rPr lang="ko-KR" altLang="en-US" baseline="0" dirty="0" smtClean="0"/>
              <a:t>로서 </a:t>
            </a:r>
            <a:r>
              <a:rPr lang="en-US" altLang="ko-KR" baseline="0" dirty="0" smtClean="0"/>
              <a:t>severity</a:t>
            </a:r>
            <a:r>
              <a:rPr lang="ko-KR" altLang="en-US" baseline="0" dirty="0" smtClean="0"/>
              <a:t>의 변화를 </a:t>
            </a:r>
            <a:r>
              <a:rPr lang="ko-KR" altLang="en-US" baseline="0" dirty="0" err="1" smtClean="0"/>
              <a:t>평가할때</a:t>
            </a:r>
            <a:r>
              <a:rPr lang="en-US" altLang="ko-KR" baseline="0" dirty="0" smtClean="0"/>
              <a:t>, practice pattern</a:t>
            </a:r>
            <a:r>
              <a:rPr lang="ko-KR" altLang="en-US" baseline="0" dirty="0" smtClean="0"/>
              <a:t>과 임상경험을 </a:t>
            </a:r>
            <a:r>
              <a:rPr lang="en-US" altLang="ko-KR" baseline="0" dirty="0" smtClean="0"/>
              <a:t>profiling</a:t>
            </a:r>
            <a:r>
              <a:rPr lang="ko-KR" altLang="en-US" baseline="0" dirty="0" smtClean="0"/>
              <a:t>하는데</a:t>
            </a:r>
            <a:r>
              <a:rPr lang="en-US" altLang="ko-KR" baseline="0" dirty="0" smtClean="0"/>
              <a:t>, guideline</a:t>
            </a:r>
            <a:r>
              <a:rPr lang="ko-KR" altLang="en-US" baseline="0" dirty="0" smtClean="0"/>
              <a:t>을 발전시키는데</a:t>
            </a:r>
            <a:r>
              <a:rPr lang="en-US" altLang="ko-KR" baseline="0" dirty="0" smtClean="0"/>
              <a:t>, clinical credential</a:t>
            </a:r>
            <a:r>
              <a:rPr lang="ko-KR" altLang="en-US" baseline="0" dirty="0" smtClean="0"/>
              <a:t>을 평가하는데 사용됩니다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 참여자를 세분화해서 치료효과를 평가하는데 이용하고 </a:t>
            </a:r>
            <a:r>
              <a:rPr lang="ko-KR" altLang="en-US" baseline="0" dirty="0" err="1" smtClean="0"/>
              <a:t>특정상태의</a:t>
            </a:r>
            <a:r>
              <a:rPr lang="ko-KR" altLang="en-US" baseline="0" dirty="0" smtClean="0"/>
              <a:t> 환자를 대상으로 한 연구도 가능하게 합니다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에 따른 상대적인 치료효과를 판단할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세분화해서 </a:t>
            </a:r>
            <a:r>
              <a:rPr lang="ko-KR" altLang="en-US" baseline="0" dirty="0" err="1" smtClean="0"/>
              <a:t>병원진료의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질적평가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재원기간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재입원율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입원필요성등을 미리 평가할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질환에 따라서 </a:t>
            </a:r>
            <a:r>
              <a:rPr lang="en-US" altLang="ko-KR" baseline="0" dirty="0" smtClean="0"/>
              <a:t>appendicitis</a:t>
            </a:r>
            <a:r>
              <a:rPr lang="ko-KR" altLang="en-US" baseline="0" dirty="0" smtClean="0"/>
              <a:t>와 같이 </a:t>
            </a:r>
            <a:r>
              <a:rPr lang="en-US" altLang="ko-KR" baseline="0" dirty="0" smtClean="0"/>
              <a:t>early stage</a:t>
            </a:r>
            <a:r>
              <a:rPr lang="ko-KR" altLang="en-US" baseline="0" dirty="0" smtClean="0"/>
              <a:t>에 입원이 필요한 경우도 있고 </a:t>
            </a:r>
            <a:r>
              <a:rPr lang="en-US" altLang="ko-KR" baseline="0" dirty="0" smtClean="0"/>
              <a:t>essential hypertension</a:t>
            </a:r>
            <a:r>
              <a:rPr lang="ko-KR" altLang="en-US" baseline="0" dirty="0" smtClean="0"/>
              <a:t>과 같이 </a:t>
            </a:r>
            <a:r>
              <a:rPr lang="en-US" altLang="ko-KR" baseline="0" dirty="0" smtClean="0"/>
              <a:t>early stage</a:t>
            </a:r>
            <a:r>
              <a:rPr lang="ko-KR" altLang="en-US" baseline="0" dirty="0" smtClean="0"/>
              <a:t>에 입원이 필요하지 않은 경우도 있는데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system</a:t>
            </a:r>
            <a:r>
              <a:rPr lang="ko-KR" altLang="en-US" baseline="0" dirty="0" smtClean="0"/>
              <a:t>을 통해 이런 입원필요성의 평가가 가능합니다</a:t>
            </a:r>
            <a:r>
              <a:rPr lang="en-US" altLang="ko-KR" baseline="0" dirty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934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입원했던 당뇨환자의 입원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퇴원시점의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추적하여 </a:t>
            </a:r>
            <a:r>
              <a:rPr lang="en-US" altLang="ko-KR" dirty="0" smtClean="0"/>
              <a:t>clinical trajectory</a:t>
            </a:r>
            <a:r>
              <a:rPr lang="ko-KR" altLang="en-US" dirty="0" smtClean="0"/>
              <a:t>를 봤던 것인데 </a:t>
            </a:r>
            <a:r>
              <a:rPr lang="ko-KR" altLang="en-US" dirty="0" err="1" smtClean="0"/>
              <a:t>이런식으로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clinical</a:t>
            </a:r>
            <a:r>
              <a:rPr lang="en-US" altLang="ko-KR" baseline="0" dirty="0" smtClean="0"/>
              <a:t> outcome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보는데에도</a:t>
            </a:r>
            <a:r>
              <a:rPr lang="ko-KR" altLang="en-US" baseline="0" dirty="0" smtClean="0"/>
              <a:t> 이용이 됩니다</a:t>
            </a:r>
            <a:r>
              <a:rPr lang="en-US" altLang="ko-KR" baseline="0" dirty="0" smtClean="0"/>
              <a:t>. Clinical trajectory</a:t>
            </a:r>
            <a:r>
              <a:rPr lang="ko-KR" altLang="en-US" baseline="0" dirty="0" smtClean="0"/>
              <a:t>를 이용해서 예상되는 </a:t>
            </a:r>
            <a:r>
              <a:rPr lang="ko-KR" altLang="en-US" baseline="0" dirty="0" err="1" smtClean="0"/>
              <a:t>퇴원시점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치료를 통해 </a:t>
            </a:r>
            <a:r>
              <a:rPr lang="en-US" altLang="ko-KR" baseline="0" dirty="0" smtClean="0"/>
              <a:t>lower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역행이 가능한지 또는 </a:t>
            </a:r>
            <a:r>
              <a:rPr lang="en-US" altLang="ko-KR" baseline="0" dirty="0" smtClean="0"/>
              <a:t>late stage</a:t>
            </a:r>
            <a:r>
              <a:rPr lang="ko-KR" altLang="en-US" baseline="0" dirty="0" smtClean="0"/>
              <a:t>로의 진행을 늦출 수 있는지를 알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별로 어떤 </a:t>
            </a:r>
            <a:r>
              <a:rPr lang="en-US" altLang="ko-KR" baseline="0" dirty="0" smtClean="0"/>
              <a:t>procedure</a:t>
            </a:r>
            <a:r>
              <a:rPr lang="ko-KR" altLang="en-US" baseline="0" dirty="0" smtClean="0"/>
              <a:t>가 필요한지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어느정도의</a:t>
            </a:r>
            <a:r>
              <a:rPr lang="ko-KR" altLang="en-US" baseline="0" dirty="0" smtClean="0"/>
              <a:t> 비용이 소모되고 어떤 간호</a:t>
            </a:r>
            <a:r>
              <a:rPr lang="en-US" altLang="ko-KR" baseline="0" dirty="0" smtClean="0"/>
              <a:t> service</a:t>
            </a:r>
            <a:r>
              <a:rPr lang="ko-KR" altLang="en-US" baseline="0" dirty="0" smtClean="0"/>
              <a:t>나 치료가 필요한 지에 대해서도 알 수 있습니다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r>
              <a:rPr lang="ko-KR" altLang="en-US" dirty="0" smtClean="0"/>
              <a:t>임상시험을 </a:t>
            </a:r>
            <a:r>
              <a:rPr lang="ko-KR" altLang="en-US" dirty="0" err="1" smtClean="0"/>
              <a:t>할때에도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별</a:t>
            </a:r>
            <a:r>
              <a:rPr lang="ko-KR" altLang="en-US" baseline="0" dirty="0" smtClean="0"/>
              <a:t>로 치료효과의 유무를 보고 치료효과에 차이가 있는지를 보거나 또는 </a:t>
            </a:r>
            <a:r>
              <a:rPr lang="en-US" altLang="ko-KR" baseline="0" dirty="0" smtClean="0"/>
              <a:t>early or late stage</a:t>
            </a:r>
            <a:r>
              <a:rPr lang="ko-KR" altLang="en-US" baseline="0" dirty="0" smtClean="0"/>
              <a:t>의 환자를 대상으로 한 임상시험을 </a:t>
            </a:r>
            <a:r>
              <a:rPr lang="ko-KR" altLang="en-US" baseline="0" dirty="0" err="1" smtClean="0"/>
              <a:t>하는데에</a:t>
            </a:r>
            <a:r>
              <a:rPr lang="ko-KR" altLang="en-US" baseline="0" dirty="0" smtClean="0"/>
              <a:t> 이용될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오른쪽의 그래프처럼 </a:t>
            </a:r>
            <a:r>
              <a:rPr lang="ko-KR" altLang="en-US" baseline="0" dirty="0" err="1" smtClean="0"/>
              <a:t>당뇨치료를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하고나서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입원초기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퇴원시점의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차이가 있는지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변화가 생기는데 어느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정도의 시간이 </a:t>
            </a:r>
            <a:r>
              <a:rPr lang="ko-KR" altLang="en-US" baseline="0" dirty="0" err="1" smtClean="0"/>
              <a:t>소요되었는지를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판단하는데에도</a:t>
            </a:r>
            <a:r>
              <a:rPr lang="ko-KR" altLang="en-US" baseline="0" dirty="0" smtClean="0"/>
              <a:t> 쓰입니다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특정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에서 어떤 </a:t>
            </a:r>
            <a:r>
              <a:rPr lang="en-US" altLang="ko-KR" baseline="0" dirty="0" smtClean="0"/>
              <a:t>clinical practice</a:t>
            </a:r>
            <a:r>
              <a:rPr lang="ko-KR" altLang="en-US" baseline="0" dirty="0" smtClean="0"/>
              <a:t>가 많이 </a:t>
            </a:r>
            <a:r>
              <a:rPr lang="ko-KR" altLang="en-US" baseline="0" dirty="0" err="1" smtClean="0"/>
              <a:t>이뤄지는지와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치료시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별로 차이가 있는지를 보게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마다 표준적인 치료방침을 만들어 </a:t>
            </a:r>
            <a:r>
              <a:rPr lang="en-US" altLang="ko-KR" baseline="0" dirty="0" smtClean="0"/>
              <a:t>guideline</a:t>
            </a:r>
            <a:r>
              <a:rPr lang="ko-KR" altLang="en-US" baseline="0" dirty="0" smtClean="0"/>
              <a:t>을 </a:t>
            </a:r>
            <a:r>
              <a:rPr lang="ko-KR" altLang="en-US" baseline="0" dirty="0" err="1" smtClean="0"/>
              <a:t>개선하는데에도</a:t>
            </a:r>
            <a:r>
              <a:rPr lang="ko-KR" altLang="en-US" baseline="0" dirty="0" smtClean="0"/>
              <a:t> 쓰이고 특정 질환에 전문적인 역량을 보유했는지 평가하기위한 자격증 평가에도 이용되게 됩니다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5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은 간단하고 질환의 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반영하는 </a:t>
            </a:r>
            <a:r>
              <a:rPr lang="en-US" altLang="ko-KR" dirty="0" smtClean="0"/>
              <a:t>clinical milestone</a:t>
            </a:r>
            <a:r>
              <a:rPr lang="ko-KR" altLang="en-US" dirty="0" smtClean="0"/>
              <a:t>으로 정의됩니다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기능을 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기존의 다른 연구에서 </a:t>
            </a:r>
            <a:r>
              <a:rPr lang="en-US" altLang="ko-KR" dirty="0" smtClean="0"/>
              <a:t>clinical factor</a:t>
            </a:r>
            <a:r>
              <a:rPr lang="ko-KR" altLang="en-US" dirty="0" smtClean="0"/>
              <a:t>를 이용하여 </a:t>
            </a:r>
            <a:r>
              <a:rPr lang="en-US" altLang="ko-KR" dirty="0" smtClean="0"/>
              <a:t>phenotypic</a:t>
            </a:r>
            <a:r>
              <a:rPr lang="en-US" altLang="ko-KR" baseline="0" dirty="0" smtClean="0"/>
              <a:t> classification</a:t>
            </a:r>
            <a:r>
              <a:rPr lang="ko-KR" altLang="en-US" baseline="0" dirty="0" smtClean="0"/>
              <a:t>을 하고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prediction</a:t>
            </a:r>
            <a:r>
              <a:rPr lang="ko-KR" altLang="en-US" baseline="0" dirty="0" smtClean="0"/>
              <a:t>하는 </a:t>
            </a:r>
            <a:r>
              <a:rPr lang="en-US" altLang="ko-KR" baseline="0" dirty="0" smtClean="0"/>
              <a:t>model</a:t>
            </a:r>
            <a:r>
              <a:rPr lang="ko-KR" altLang="en-US" baseline="0" dirty="0" smtClean="0"/>
              <a:t>이 있었으나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이 없어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위한 기준이 없는 한계가 있었습니다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환자의 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자원배분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설계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연구의 분류를 위해서는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ALS</a:t>
            </a:r>
            <a:r>
              <a:rPr lang="ko-KR" altLang="en-US" dirty="0" smtClean="0"/>
              <a:t>환자의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분류 및 임상시험 설계를 위한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에 대한 필요성이 대두되고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이러한 필요성으로 </a:t>
            </a:r>
            <a:r>
              <a:rPr lang="en-US" altLang="ko-KR" dirty="0" smtClean="0"/>
              <a:t>King’s staging</a:t>
            </a:r>
            <a:r>
              <a:rPr lang="en-US" altLang="ko-KR" baseline="0" dirty="0" smtClean="0"/>
              <a:t> system, Milano-Torino staging system</a:t>
            </a:r>
            <a:r>
              <a:rPr lang="ko-KR" altLang="en-US" baseline="0" dirty="0" smtClean="0"/>
              <a:t>이 발표가 되어 사용되고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1993~2007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1471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중 인지기능이상이 없는 </a:t>
            </a:r>
            <a:r>
              <a:rPr lang="en-US" altLang="ko-KR" baseline="0" dirty="0" smtClean="0"/>
              <a:t>1459</a:t>
            </a:r>
            <a:r>
              <a:rPr lang="ko-KR" altLang="en-US" baseline="0" dirty="0" smtClean="0"/>
              <a:t>명 대상</a:t>
            </a:r>
            <a:r>
              <a:rPr lang="en-US" altLang="ko-KR" baseline="0" dirty="0" smtClean="0"/>
              <a:t>.</a:t>
            </a:r>
            <a:r>
              <a:rPr lang="en-US" altLang="ko-KR" dirty="0" smtClean="0"/>
              <a:t> Bulbar onset 371(25%), limb onset 1088(75%), </a:t>
            </a:r>
            <a:r>
              <a:rPr lang="ko-KR" altLang="en-US" dirty="0" smtClean="0"/>
              <a:t>남자 </a:t>
            </a:r>
            <a:r>
              <a:rPr lang="en-US" altLang="ko-KR" dirty="0" smtClean="0"/>
              <a:t>892(61%), </a:t>
            </a:r>
            <a:r>
              <a:rPr lang="ko-KR" altLang="en-US" dirty="0" smtClean="0"/>
              <a:t>여자 </a:t>
            </a:r>
            <a:r>
              <a:rPr lang="en-US" altLang="ko-KR" dirty="0" smtClean="0"/>
              <a:t>577 (39%), onset</a:t>
            </a:r>
            <a:r>
              <a:rPr lang="ko-KR" altLang="en-US" dirty="0" smtClean="0"/>
              <a:t>시점 평균나이 </a:t>
            </a:r>
            <a:r>
              <a:rPr lang="en-US" altLang="ko-KR" dirty="0" smtClean="0"/>
              <a:t>57</a:t>
            </a:r>
            <a:r>
              <a:rPr lang="ko-KR" altLang="en-US" dirty="0" smtClean="0"/>
              <a:t>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생존기간의 </a:t>
            </a:r>
            <a:r>
              <a:rPr lang="en-US" altLang="ko-KR" dirty="0" smtClean="0"/>
              <a:t>median</a:t>
            </a:r>
            <a:r>
              <a:rPr lang="ko-KR" altLang="en-US" dirty="0" smtClean="0"/>
              <a:t>값은 </a:t>
            </a:r>
            <a:r>
              <a:rPr lang="en-US" altLang="ko-KR" dirty="0" smtClean="0"/>
              <a:t>42.3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limb onset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48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, bulbar</a:t>
            </a:r>
            <a:r>
              <a:rPr lang="en-US" altLang="ko-KR" baseline="0" dirty="0" smtClean="0"/>
              <a:t> onset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30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f/u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끝날때</a:t>
            </a:r>
            <a:r>
              <a:rPr lang="ko-KR" altLang="en-US" baseline="0" dirty="0" smtClean="0"/>
              <a:t> 사망한 환자가 </a:t>
            </a:r>
            <a:r>
              <a:rPr lang="en-US" altLang="ko-KR" baseline="0" dirty="0" smtClean="0"/>
              <a:t>1067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. (bulbar 295, limb 772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 </a:t>
            </a:r>
            <a:r>
              <a:rPr lang="ko-KR" altLang="en-US" baseline="0" dirty="0" smtClean="0"/>
              <a:t>나머지 중 </a:t>
            </a:r>
            <a:r>
              <a:rPr lang="en-US" altLang="ko-KR" baseline="0" dirty="0" smtClean="0"/>
              <a:t>f/u loss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238</a:t>
            </a:r>
            <a:r>
              <a:rPr lang="ko-KR" altLang="en-US" baseline="0" dirty="0" smtClean="0"/>
              <a:t>명은 사망하지 않아 </a:t>
            </a:r>
            <a:r>
              <a:rPr lang="en-US" altLang="ko-KR" baseline="0" dirty="0" smtClean="0"/>
              <a:t>disease duration</a:t>
            </a:r>
            <a:r>
              <a:rPr lang="ko-KR" altLang="en-US" baseline="0" dirty="0" smtClean="0"/>
              <a:t>에 의한 비율을 구한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없음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사망한 환자의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나이 중앙값은 </a:t>
            </a:r>
            <a:r>
              <a:rPr lang="en-US" altLang="ko-KR" baseline="0" dirty="0" smtClean="0"/>
              <a:t>60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54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죽은 환자는 진단까지 지연된 기간의 중앙값이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생존한 환자는 </a:t>
            </a:r>
            <a:r>
              <a:rPr lang="en-US" altLang="ko-KR" baseline="0" dirty="0" smtClean="0"/>
              <a:t>16</a:t>
            </a:r>
            <a:r>
              <a:rPr lang="ko-KR" altLang="en-US" baseline="0" dirty="0" smtClean="0"/>
              <a:t>개월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Revised</a:t>
            </a:r>
            <a:r>
              <a:rPr lang="en-US" altLang="ko-KR" baseline="0" dirty="0" smtClean="0"/>
              <a:t> El Escorial-Airlie House criteria</a:t>
            </a:r>
            <a:r>
              <a:rPr lang="ko-KR" altLang="en-US" baseline="0" dirty="0" smtClean="0"/>
              <a:t>기준으로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기준에 맞는 환자</a:t>
            </a:r>
            <a:r>
              <a:rPr lang="en-US" altLang="ko-KR" baseline="0" dirty="0" smtClean="0"/>
              <a:t>, pure lower motor neuron syndrome, pure upper motor neuron syndrome</a:t>
            </a:r>
            <a:r>
              <a:rPr lang="ko-KR" altLang="en-US" baseline="0" dirty="0" smtClean="0"/>
              <a:t>환자를 포함하였고 </a:t>
            </a:r>
            <a:r>
              <a:rPr lang="en-US" altLang="ko-KR" baseline="0" dirty="0" smtClean="0"/>
              <a:t>onset</a:t>
            </a:r>
            <a:r>
              <a:rPr lang="ko-KR" altLang="en-US" baseline="0" dirty="0" smtClean="0"/>
              <a:t>시점에 </a:t>
            </a:r>
            <a:r>
              <a:rPr lang="en-US" altLang="ko-KR" baseline="0" dirty="0" smtClean="0"/>
              <a:t>dementia</a:t>
            </a:r>
            <a:r>
              <a:rPr lang="ko-KR" altLang="en-US" baseline="0" dirty="0" smtClean="0"/>
              <a:t>가 있는 환자는 제외하였습니다</a:t>
            </a:r>
            <a:r>
              <a:rPr lang="en-US" altLang="ko-KR" baseline="0" dirty="0" smtClean="0"/>
              <a:t>. (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2</a:t>
            </a:r>
            <a:r>
              <a:rPr lang="ko-KR" altLang="en-US" baseline="0" dirty="0" err="1" smtClean="0"/>
              <a:t>주이상</a:t>
            </a:r>
            <a:r>
              <a:rPr lang="ko-KR" altLang="en-US" baseline="0" dirty="0" smtClean="0"/>
              <a:t> 사용한 환자도 기록했습니다</a:t>
            </a:r>
            <a:r>
              <a:rPr lang="en-US" altLang="ko-KR" baseline="0" dirty="0" smtClean="0"/>
              <a:t>.)</a:t>
            </a:r>
            <a:endParaRPr lang="en-US" altLang="ko-KR" dirty="0" smtClean="0"/>
          </a:p>
          <a:p>
            <a:r>
              <a:rPr lang="en-US" altLang="ko-KR" dirty="0" smtClean="0"/>
              <a:t> 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bulbar,</a:t>
            </a:r>
            <a:r>
              <a:rPr lang="en-US" altLang="ko-KR" baseline="0" dirty="0" smtClean="0"/>
              <a:t> upper limb, lower limb, diaphragm</a:t>
            </a:r>
            <a:r>
              <a:rPr lang="ko-KR" altLang="en-US" baseline="0" dirty="0" smtClean="0"/>
              <a:t>의 기능이상으로 인한</a:t>
            </a:r>
            <a:r>
              <a:rPr lang="ko-KR" altLang="en-US" dirty="0" smtClean="0"/>
              <a:t> </a:t>
            </a:r>
            <a:r>
              <a:rPr lang="en-US" altLang="ko-KR" dirty="0" smtClean="0"/>
              <a:t>weakness,</a:t>
            </a:r>
            <a:r>
              <a:rPr lang="en-US" altLang="ko-KR" baseline="0" dirty="0" smtClean="0"/>
              <a:t> wasting, spasticity, dysarthria, dysphagia</a:t>
            </a:r>
            <a:r>
              <a:rPr lang="ko-KR" altLang="en-US" baseline="0" dirty="0" smtClean="0"/>
              <a:t>와 같은 증상이 발생하는 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진단된 시점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번째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번째 </a:t>
            </a:r>
            <a:r>
              <a:rPr lang="en-US" altLang="ko-KR" baseline="0" dirty="0" smtClean="0"/>
              <a:t>region</a:t>
            </a:r>
            <a:r>
              <a:rPr lang="ko-KR" altLang="en-US" baseline="0" dirty="0" smtClean="0"/>
              <a:t>이 기능장애를 보이는 시점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non </a:t>
            </a:r>
            <a:r>
              <a:rPr lang="en-US" altLang="ko-KR" baseline="0" dirty="0" err="1" smtClean="0"/>
              <a:t>invasivae</a:t>
            </a:r>
            <a:r>
              <a:rPr lang="en-US" altLang="ko-KR" baseline="0" dirty="0" smtClean="0"/>
              <a:t> ventilation</a:t>
            </a:r>
            <a:r>
              <a:rPr lang="ko-KR" altLang="en-US" baseline="0" dirty="0" smtClean="0"/>
              <a:t>이 필요한 시점으로 정했습니다</a:t>
            </a:r>
            <a:r>
              <a:rPr lang="en-US" altLang="ko-KR" baseline="0" dirty="0" smtClean="0"/>
              <a:t>. Milestone timing</a:t>
            </a:r>
            <a:r>
              <a:rPr lang="ko-KR" altLang="en-US" baseline="0" dirty="0" smtClean="0"/>
              <a:t>은 각 </a:t>
            </a:r>
            <a:r>
              <a:rPr lang="en-US" altLang="ko-KR" baseline="0" dirty="0" smtClean="0"/>
              <a:t>mile stone</a:t>
            </a:r>
            <a:r>
              <a:rPr lang="ko-KR" altLang="en-US" baseline="0" dirty="0" smtClean="0"/>
              <a:t>까지의 </a:t>
            </a:r>
            <a:r>
              <a:rPr lang="ko-KR" altLang="en-US" baseline="0" dirty="0" err="1" smtClean="0"/>
              <a:t>경과시간을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사망할때까지의</a:t>
            </a:r>
            <a:r>
              <a:rPr lang="ko-KR" altLang="en-US" baseline="0" dirty="0" smtClean="0"/>
              <a:t> 전체기간으로 나눈 비율로 표준화 하였고 진단은 </a:t>
            </a:r>
            <a:r>
              <a:rPr lang="en-US" altLang="ko-KR" baseline="0" dirty="0" smtClean="0"/>
              <a:t>35%</a:t>
            </a:r>
            <a:r>
              <a:rPr lang="ko-KR" altLang="en-US" baseline="0" dirty="0" smtClean="0"/>
              <a:t>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두번째 분절이 영향을 받은 시점은 </a:t>
            </a:r>
            <a:r>
              <a:rPr lang="en-US" altLang="ko-KR" baseline="0" dirty="0" smtClean="0"/>
              <a:t>38%, 3</a:t>
            </a:r>
            <a:r>
              <a:rPr lang="ko-KR" altLang="en-US" baseline="0" dirty="0" smtClean="0"/>
              <a:t>번째는 </a:t>
            </a:r>
            <a:r>
              <a:rPr lang="en-US" altLang="ko-KR" baseline="0" dirty="0" smtClean="0"/>
              <a:t>61%, gastrostomy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77%, NIV</a:t>
            </a:r>
            <a:r>
              <a:rPr lang="ko-KR" altLang="en-US" baseline="0" dirty="0" smtClean="0"/>
              <a:t>가 필요한 시점은 </a:t>
            </a:r>
            <a:r>
              <a:rPr lang="en-US" altLang="ko-KR" baseline="0" dirty="0" smtClean="0"/>
              <a:t>80%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Stage 1</a:t>
            </a:r>
            <a:r>
              <a:rPr lang="ko-KR" altLang="en-US" dirty="0" smtClean="0"/>
              <a:t>은 첫번째 부위가 침범되어 </a:t>
            </a:r>
            <a:r>
              <a:rPr lang="en-US" altLang="ko-KR" dirty="0" smtClean="0"/>
              <a:t>weakness, muscle wasting, spasticity,</a:t>
            </a:r>
            <a:r>
              <a:rPr lang="en-US" altLang="ko-KR" baseline="0" dirty="0" smtClean="0"/>
              <a:t> dysarthria, dysphagia</a:t>
            </a:r>
            <a:r>
              <a:rPr lang="ko-KR" altLang="en-US" baseline="0" dirty="0" smtClean="0"/>
              <a:t>와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증상이 시작한 상태</a:t>
            </a:r>
            <a:r>
              <a:rPr lang="en-US" altLang="ko-KR" dirty="0" smtClean="0"/>
              <a:t>, 2A</a:t>
            </a:r>
            <a:r>
              <a:rPr lang="ko-KR" altLang="en-US" dirty="0" smtClean="0"/>
              <a:t>는 진단</a:t>
            </a:r>
            <a:r>
              <a:rPr lang="en-US" altLang="ko-KR" dirty="0" smtClean="0"/>
              <a:t>, 2B</a:t>
            </a:r>
            <a:r>
              <a:rPr lang="ko-KR" altLang="en-US" dirty="0" smtClean="0"/>
              <a:t>는 두번째 부위의 침범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는 세번째</a:t>
            </a:r>
            <a:r>
              <a:rPr lang="ko-KR" altLang="en-US" baseline="0" dirty="0" smtClean="0"/>
              <a:t> 부위의 침범</a:t>
            </a:r>
            <a:r>
              <a:rPr lang="en-US" altLang="ko-KR" baseline="0" dirty="0" smtClean="0"/>
              <a:t>, 4A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경관영양이</a:t>
            </a:r>
            <a:r>
              <a:rPr lang="ko-KR" altLang="en-US" baseline="0" dirty="0" smtClean="0"/>
              <a:t> 필요한 상태</a:t>
            </a:r>
            <a:r>
              <a:rPr lang="en-US" altLang="ko-KR" baseline="0" dirty="0" smtClean="0"/>
              <a:t>, 4B</a:t>
            </a:r>
            <a:r>
              <a:rPr lang="ko-KR" altLang="en-US" baseline="0" dirty="0" smtClean="0"/>
              <a:t>는 비침습적 인공호흡기가 필요한 상태</a:t>
            </a:r>
            <a:r>
              <a:rPr lang="en-US" altLang="ko-KR" baseline="0" dirty="0" smtClean="0"/>
              <a:t>, 5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사망으로 나뉩니다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환자가 호소하는 증상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의사의 진찰을 통한 결과를 모두 반영하여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평가하고 </a:t>
            </a:r>
            <a:r>
              <a:rPr lang="en-US" altLang="ko-KR" baseline="0" dirty="0" smtClean="0"/>
              <a:t>upper motor neuron, lower motor neuron sign</a:t>
            </a:r>
            <a:r>
              <a:rPr lang="ko-KR" altLang="en-US" baseline="0" dirty="0" smtClean="0"/>
              <a:t>여부에 대한 판단이 </a:t>
            </a:r>
            <a:r>
              <a:rPr lang="ko-KR" altLang="en-US" baseline="0" dirty="0" err="1" smtClean="0"/>
              <a:t>필요없다는</a:t>
            </a:r>
            <a:r>
              <a:rPr lang="ko-KR" altLang="en-US" baseline="0" dirty="0" smtClean="0"/>
              <a:t> 장점이 있으며 </a:t>
            </a:r>
            <a:r>
              <a:rPr lang="en-US" altLang="ko-KR" baseline="0" dirty="0" smtClean="0"/>
              <a:t>King’s stage</a:t>
            </a:r>
            <a:r>
              <a:rPr lang="ko-KR" altLang="en-US" baseline="0" dirty="0" smtClean="0"/>
              <a:t>를 이용한 </a:t>
            </a:r>
            <a:r>
              <a:rPr lang="ko-KR" altLang="en-US" baseline="0" dirty="0" err="1" smtClean="0"/>
              <a:t>질병진행의</a:t>
            </a:r>
            <a:r>
              <a:rPr lang="ko-KR" altLang="en-US" baseline="0" dirty="0" smtClean="0"/>
              <a:t> 예측에서도 이전의 </a:t>
            </a:r>
            <a:r>
              <a:rPr lang="ko-KR" altLang="en-US" baseline="0" dirty="0" err="1" smtClean="0"/>
              <a:t>임상경과와</a:t>
            </a:r>
            <a:r>
              <a:rPr lang="ko-KR" altLang="en-US" baseline="0" dirty="0" smtClean="0"/>
              <a:t> 유사한 곡선형을 확인하였습니다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다만 기존의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이용한 연구이므로 새로운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활용해서 연구한다면 기존과 연령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표현형의 비율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유전적 배경에 따라서 결과가 달라질 수 있겠고 </a:t>
            </a:r>
            <a:r>
              <a:rPr lang="ko-KR" altLang="en-US" baseline="0" dirty="0" err="1" smtClean="0"/>
              <a:t>호흡증상이</a:t>
            </a:r>
            <a:r>
              <a:rPr lang="ko-KR" altLang="en-US" baseline="0" dirty="0" smtClean="0"/>
              <a:t> 최초로 발생하는 환자들은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이하의 단계를 거치지 않고 바로 </a:t>
            </a:r>
            <a:r>
              <a:rPr lang="en-US" altLang="ko-KR" baseline="0" dirty="0" smtClean="0"/>
              <a:t>stage 4B</a:t>
            </a:r>
            <a:r>
              <a:rPr lang="ko-KR" altLang="en-US" baseline="0" dirty="0" smtClean="0"/>
              <a:t>로 시작하는 경우가 </a:t>
            </a:r>
            <a:r>
              <a:rPr lang="ko-KR" altLang="en-US" baseline="0" dirty="0" err="1" smtClean="0"/>
              <a:t>있을수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가 중증으로 진행하면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약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정도에서 생기지만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에는 그런 부분은 반영이 안된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King system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따라서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에서는 의료기관의 진단</a:t>
            </a:r>
            <a:r>
              <a:rPr lang="en-US" altLang="ko-KR" baseline="0" dirty="0" smtClean="0"/>
              <a:t>, stage 2,3</a:t>
            </a:r>
            <a:r>
              <a:rPr lang="ko-KR" altLang="en-US" baseline="0" dirty="0" smtClean="0"/>
              <a:t>에서는 </a:t>
            </a:r>
            <a:r>
              <a:rPr lang="ko-KR" altLang="en-US" baseline="0" dirty="0" err="1" smtClean="0"/>
              <a:t>다학제팀에</a:t>
            </a:r>
            <a:r>
              <a:rPr lang="ko-KR" altLang="en-US" baseline="0" dirty="0" smtClean="0"/>
              <a:t> 의한 의료서비스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부터는 </a:t>
            </a:r>
            <a:r>
              <a:rPr lang="ko-KR" altLang="en-US" baseline="0" dirty="0" err="1" smtClean="0"/>
              <a:t>경관영양과</a:t>
            </a:r>
            <a:r>
              <a:rPr lang="ko-KR" altLang="en-US" baseline="0" dirty="0" smtClean="0"/>
              <a:t> 인공호흡기와 같은 </a:t>
            </a:r>
            <a:r>
              <a:rPr lang="ko-KR" altLang="en-US" baseline="0" dirty="0" err="1" smtClean="0"/>
              <a:t>중재치료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말기의 완화 의료와 돌봄에 대한 접근으로 </a:t>
            </a:r>
            <a:r>
              <a:rPr lang="ko-KR" altLang="en-US" baseline="0" dirty="0" err="1" smtClean="0"/>
              <a:t>나눌수</a:t>
            </a:r>
            <a:r>
              <a:rPr lang="ko-KR" altLang="en-US" baseline="0" dirty="0" smtClean="0"/>
              <a:t> 있고 이를 통해 더 체계적인 사회적 접근이 가능하다는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임상시험지표로서도 활용하고 있습니다</a:t>
            </a:r>
            <a:r>
              <a:rPr lang="en-US" altLang="ko-KR" baseline="0" dirty="0" smtClean="0"/>
              <a:t>. 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에</a:t>
            </a:r>
            <a:r>
              <a:rPr lang="ko-KR" altLang="en-US" baseline="0" dirty="0" smtClean="0"/>
              <a:t> 따라 상대적으로 예측 가능한 시점에 도달하는 모습을 보였지만 </a:t>
            </a:r>
            <a:r>
              <a:rPr lang="ko-KR" altLang="en-US" baseline="0" dirty="0" err="1" smtClean="0"/>
              <a:t>진단시점과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번째 분절에서 장애를 보이는 시점이 </a:t>
            </a:r>
            <a:r>
              <a:rPr lang="ko-KR" altLang="en-US" baseline="0" dirty="0" err="1" smtClean="0"/>
              <a:t>명확히는</a:t>
            </a:r>
            <a:r>
              <a:rPr lang="ko-KR" altLang="en-US" baseline="0" dirty="0" smtClean="0"/>
              <a:t> 구분되지 않았습니다</a:t>
            </a:r>
            <a:r>
              <a:rPr lang="en-US" altLang="ko-KR" baseline="0" dirty="0" smtClean="0"/>
              <a:t>. Bulbar onset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이전에 </a:t>
            </a:r>
            <a:r>
              <a:rPr lang="en-US" altLang="ko-KR" baseline="0" dirty="0" smtClean="0"/>
              <a:t>gastrostomy</a:t>
            </a:r>
            <a:r>
              <a:rPr lang="ko-KR" altLang="en-US" baseline="0" dirty="0" smtClean="0"/>
              <a:t>를 요하는 상태에 먼저 도달했고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의 경우에는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요하는 상태에 먼저 도달했습니다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dirty="0" smtClean="0"/>
              <a:t>결과에 표나 그림으로 제시되지는 않았지만 진단까지의 시점을 전체 질병기간으로 나눈 표준화기간으로 </a:t>
            </a:r>
            <a:r>
              <a:rPr lang="ko-KR" altLang="en-US" dirty="0" err="1" smtClean="0"/>
              <a:t>비교했을때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limb onset </a:t>
            </a:r>
            <a:r>
              <a:rPr lang="ko-KR" altLang="en-US" dirty="0" smtClean="0"/>
              <a:t>의 경우에는 </a:t>
            </a:r>
            <a:r>
              <a:rPr lang="en-US" altLang="ko-KR" dirty="0" err="1" smtClean="0"/>
              <a:t>riluzole</a:t>
            </a:r>
            <a:r>
              <a:rPr lang="ko-KR" altLang="en-US" dirty="0" smtClean="0"/>
              <a:t>을 투약한 환자가 그렇지않은 환자에 비해 더 작은 </a:t>
            </a:r>
            <a:r>
              <a:rPr lang="en-US" altLang="ko-KR" dirty="0" smtClean="0"/>
              <a:t>0.29</a:t>
            </a:r>
            <a:r>
              <a:rPr lang="en-US" altLang="ko-KR" baseline="0" dirty="0" smtClean="0"/>
              <a:t> vs 0.39</a:t>
            </a:r>
            <a:r>
              <a:rPr lang="ko-KR" altLang="en-US" baseline="0" dirty="0" smtClean="0"/>
              <a:t>로 더 통계적으로 유의하게 더 작은 값을 보였습니다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그러나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의 경우에는 통계적으로 유의한 차이가 없었는데 </a:t>
            </a:r>
            <a:r>
              <a:rPr lang="en-US" altLang="ko-KR" baseline="0" dirty="0" smtClean="0"/>
              <a:t>sample size</a:t>
            </a:r>
            <a:r>
              <a:rPr lang="ko-KR" altLang="en-US" baseline="0" dirty="0" smtClean="0"/>
              <a:t>가 작아 통계적 </a:t>
            </a:r>
            <a:r>
              <a:rPr lang="en-US" altLang="ko-KR" baseline="0" dirty="0" smtClean="0"/>
              <a:t>power</a:t>
            </a:r>
            <a:r>
              <a:rPr lang="ko-KR" altLang="en-US" baseline="0" dirty="0" smtClean="0"/>
              <a:t>도 더 작았습니다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 여부가 진단시점이외의 다른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에는 영향을 미치지 않았습니다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가지고 </a:t>
            </a:r>
            <a:r>
              <a:rPr lang="en-US" altLang="ko-KR" baseline="0" dirty="0" smtClean="0"/>
              <a:t>survival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비교했을때</a:t>
            </a:r>
            <a:r>
              <a:rPr lang="ko-KR" altLang="en-US" baseline="0" dirty="0" smtClean="0"/>
              <a:t> 마지막으로 기록된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으로부터 사망이나 </a:t>
            </a:r>
            <a:r>
              <a:rPr lang="en-US" altLang="ko-KR" baseline="0" dirty="0" smtClean="0"/>
              <a:t>censoring</a:t>
            </a:r>
            <a:r>
              <a:rPr lang="ko-KR" altLang="en-US" baseline="0" dirty="0" smtClean="0"/>
              <a:t>까지의 기간을 보면 파란색이 </a:t>
            </a:r>
            <a:r>
              <a:rPr lang="en-US" altLang="ko-KR" baseline="0" dirty="0" smtClean="0"/>
              <a:t>2A, </a:t>
            </a:r>
            <a:r>
              <a:rPr lang="ko-KR" altLang="en-US" baseline="0" dirty="0" smtClean="0"/>
              <a:t>녹색이 </a:t>
            </a:r>
            <a:r>
              <a:rPr lang="en-US" altLang="ko-KR" baseline="0" dirty="0" smtClean="0"/>
              <a:t>2B, </a:t>
            </a:r>
            <a:r>
              <a:rPr lang="ko-KR" altLang="en-US" baseline="0" dirty="0" smtClean="0"/>
              <a:t>회색이 </a:t>
            </a:r>
            <a:r>
              <a:rPr lang="en-US" altLang="ko-KR" baseline="0" dirty="0" smtClean="0"/>
              <a:t>3, </a:t>
            </a:r>
            <a:r>
              <a:rPr lang="ko-KR" altLang="en-US" baseline="0" dirty="0" smtClean="0"/>
              <a:t>검은색이 </a:t>
            </a:r>
            <a:r>
              <a:rPr lang="en-US" altLang="ko-KR" baseline="0" dirty="0" smtClean="0"/>
              <a:t>4A, </a:t>
            </a:r>
            <a:r>
              <a:rPr lang="ko-KR" altLang="en-US" baseline="0" dirty="0" smtClean="0"/>
              <a:t>보라색이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로 각각의 </a:t>
            </a:r>
            <a:r>
              <a:rPr lang="en-US" altLang="ko-KR" baseline="0" dirty="0" smtClean="0"/>
              <a:t>curve</a:t>
            </a:r>
            <a:r>
              <a:rPr lang="ko-KR" altLang="en-US" baseline="0" dirty="0" smtClean="0"/>
              <a:t>가 뚜렷하게 분리되어 생존기간의 차이를 보였다는 점에서 </a:t>
            </a:r>
            <a:r>
              <a:rPr lang="en-US" altLang="ko-KR" baseline="0" dirty="0" smtClean="0"/>
              <a:t>validity</a:t>
            </a:r>
            <a:r>
              <a:rPr lang="ko-KR" altLang="en-US" baseline="0" dirty="0" smtClean="0"/>
              <a:t>를 보인다고 볼 수 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을 질병의 전체 기간으로 보면 두번째 분절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세번째 분절에 증상이 나타나는 기간</a:t>
            </a:r>
            <a:r>
              <a:rPr lang="en-US" altLang="ko-KR" baseline="0" dirty="0" smtClean="0"/>
              <a:t>, gastrostomy</a:t>
            </a:r>
            <a:r>
              <a:rPr lang="ko-KR" altLang="en-US" baseline="0" dirty="0" smtClean="0"/>
              <a:t>나 </a:t>
            </a:r>
            <a:r>
              <a:rPr lang="en-US" altLang="ko-KR" baseline="0" dirty="0" smtClean="0"/>
              <a:t>respiratory support</a:t>
            </a:r>
            <a:r>
              <a:rPr lang="ko-KR" altLang="en-US" baseline="0" dirty="0" smtClean="0"/>
              <a:t>가 필요한 시점이 각각 </a:t>
            </a:r>
            <a:r>
              <a:rPr lang="en-US" altLang="ko-KR" baseline="0" dirty="0" smtClean="0"/>
              <a:t>40, 60, 80%</a:t>
            </a:r>
            <a:r>
              <a:rPr lang="ko-KR" altLang="en-US" baseline="0" dirty="0" smtClean="0"/>
              <a:t>정도로 나타났습니다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정할때는</a:t>
            </a:r>
            <a:r>
              <a:rPr lang="ko-KR" altLang="en-US" baseline="0" dirty="0" smtClean="0"/>
              <a:t> 가장 높은 단계로 정해야 하는데 </a:t>
            </a:r>
            <a:endParaRPr lang="en-US" altLang="ko-KR" baseline="0" dirty="0" smtClean="0"/>
          </a:p>
          <a:p>
            <a:r>
              <a:rPr lang="ko-KR" altLang="en-US" baseline="0" dirty="0" smtClean="0"/>
              <a:t>예를 들면 첫 증상이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를 요하는 호흡곤란으로 나타난다면 </a:t>
            </a:r>
            <a:r>
              <a:rPr lang="en-US" altLang="ko-KR" baseline="0" dirty="0" smtClean="0"/>
              <a:t>2A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4B</a:t>
            </a:r>
            <a:r>
              <a:rPr lang="ko-KR" altLang="en-US" baseline="0" dirty="0" smtClean="0"/>
              <a:t>가 됩니다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dirty="0" smtClean="0"/>
              <a:t>Stage 2</a:t>
            </a:r>
            <a:r>
              <a:rPr lang="ko-KR" altLang="en-US" dirty="0" smtClean="0"/>
              <a:t>를 나눈 것은 여러 </a:t>
            </a:r>
            <a:r>
              <a:rPr lang="en-US" altLang="ko-KR" dirty="0" smtClean="0"/>
              <a:t>center</a:t>
            </a:r>
            <a:r>
              <a:rPr lang="ko-KR" altLang="en-US" dirty="0" smtClean="0"/>
              <a:t>들이 각각 </a:t>
            </a:r>
            <a:r>
              <a:rPr lang="ko-KR" altLang="en-US" dirty="0" err="1" smtClean="0"/>
              <a:t>진단시점이</a:t>
            </a:r>
            <a:r>
              <a:rPr lang="ko-KR" altLang="en-US" dirty="0" smtClean="0"/>
              <a:t> 다른데 두번째 분절에 증상이 발생한 시점은 비슷하므로 </a:t>
            </a:r>
            <a:r>
              <a:rPr lang="en-US" altLang="ko-KR" dirty="0" smtClean="0"/>
              <a:t>2A,</a:t>
            </a:r>
            <a:r>
              <a:rPr lang="en-US" altLang="ko-KR" baseline="0" dirty="0" smtClean="0"/>
              <a:t> 2B</a:t>
            </a:r>
            <a:r>
              <a:rPr lang="ko-KR" altLang="en-US" baseline="0" dirty="0" smtClean="0"/>
              <a:t>로 나눠서 보는게 의미가 있다고 보고있습니다</a:t>
            </a:r>
            <a:r>
              <a:rPr lang="en-US" altLang="ko-KR" baseline="0" dirty="0" smtClean="0"/>
              <a:t>. Gastrostomy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NIV</a:t>
            </a:r>
            <a:r>
              <a:rPr lang="ko-KR" altLang="en-US" baseline="0" dirty="0" smtClean="0"/>
              <a:t>가 필요한 시점이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limb onset</a:t>
            </a:r>
            <a:r>
              <a:rPr lang="ko-KR" altLang="en-US" baseline="0" dirty="0" smtClean="0"/>
              <a:t>에서 각각 어떤 단계에 먼저 도달하는지가 다르므로 </a:t>
            </a:r>
            <a:r>
              <a:rPr lang="en-US" altLang="ko-KR" baseline="0" dirty="0" smtClean="0"/>
              <a:t>stage 4,5</a:t>
            </a:r>
            <a:r>
              <a:rPr lang="ko-KR" altLang="en-US" baseline="0" dirty="0" smtClean="0"/>
              <a:t>가 아닌 </a:t>
            </a:r>
            <a:r>
              <a:rPr lang="en-US" altLang="ko-KR" baseline="0" dirty="0" smtClean="0"/>
              <a:t>4A, 4B</a:t>
            </a:r>
            <a:r>
              <a:rPr lang="ko-KR" altLang="en-US" baseline="0" dirty="0" smtClean="0"/>
              <a:t>로 나눴다고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이부분은</a:t>
            </a:r>
            <a:r>
              <a:rPr lang="ko-KR" altLang="en-US" baseline="0" dirty="0" smtClean="0"/>
              <a:t> 다른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이라면 </a:t>
            </a:r>
            <a:r>
              <a:rPr lang="en-US" altLang="ko-KR" baseline="0" dirty="0" smtClean="0"/>
              <a:t>4, 5</a:t>
            </a:r>
            <a:r>
              <a:rPr lang="ko-KR" altLang="en-US" baseline="0" dirty="0" smtClean="0"/>
              <a:t>로 나누겠지만 여기서는 그렇지 않은 점이 보통의 </a:t>
            </a:r>
            <a:r>
              <a:rPr lang="en-US" altLang="ko-KR" baseline="0" dirty="0" smtClean="0"/>
              <a:t>stage system</a:t>
            </a:r>
            <a:r>
              <a:rPr lang="ko-KR" altLang="en-US" baseline="0" dirty="0" smtClean="0"/>
              <a:t>과는 다른 점이라고 하겠습니다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와 다르게 </a:t>
            </a:r>
            <a:r>
              <a:rPr lang="en-US" altLang="ko-KR" baseline="0" dirty="0" smtClean="0"/>
              <a:t>upper motor neuron, lower motor neuron involve</a:t>
            </a:r>
            <a:r>
              <a:rPr lang="ko-KR" altLang="en-US" baseline="0" dirty="0" smtClean="0"/>
              <a:t>에 대한 판단이 필요 없고 </a:t>
            </a:r>
            <a:r>
              <a:rPr lang="en-US" altLang="ko-KR" baseline="0" dirty="0" smtClean="0"/>
              <a:t>weakness</a:t>
            </a:r>
            <a:r>
              <a:rPr lang="ko-KR" altLang="en-US" baseline="0" dirty="0" smtClean="0"/>
              <a:t>등으로만 판단하면 되므로 진료를 하는 신경과 의사나 환자들이 판단한 결과도 비슷하게 나온다는 점이 장점입니다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이 연구에서는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를 사용하지 않고 </a:t>
            </a:r>
            <a:r>
              <a:rPr lang="en-US" altLang="ko-KR" baseline="0" dirty="0" smtClean="0"/>
              <a:t>prevalent cohort</a:t>
            </a:r>
            <a:r>
              <a:rPr lang="ko-KR" altLang="en-US" baseline="0" dirty="0" smtClean="0"/>
              <a:t>를 사용해서 전반적으로 대상자가 더 어리고 </a:t>
            </a:r>
            <a:r>
              <a:rPr lang="ko-KR" altLang="en-US" baseline="0" dirty="0" err="1" smtClean="0"/>
              <a:t>오래살고</a:t>
            </a:r>
            <a:r>
              <a:rPr lang="ko-KR" altLang="en-US" baseline="0" dirty="0" smtClean="0"/>
              <a:t> 남자의 비율이 높으며 </a:t>
            </a:r>
            <a:r>
              <a:rPr lang="en-US" altLang="ko-KR" baseline="0" dirty="0" smtClean="0"/>
              <a:t>bulbar onset</a:t>
            </a:r>
            <a:r>
              <a:rPr lang="ko-KR" altLang="en-US" baseline="0" dirty="0" smtClean="0"/>
              <a:t>이 더 적은 경향을 보일 수 있다는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진단시점부터 사망까지의 기간을 가지고 나눈 </a:t>
            </a:r>
            <a:r>
              <a:rPr lang="en-US" altLang="ko-KR" baseline="0" dirty="0" smtClean="0"/>
              <a:t>standardized timing</a:t>
            </a:r>
            <a:r>
              <a:rPr lang="ko-KR" altLang="en-US" baseline="0" dirty="0" smtClean="0"/>
              <a:t>을 사용했는데 </a:t>
            </a:r>
            <a:r>
              <a:rPr lang="ko-KR" altLang="en-US" baseline="0" dirty="0" err="1" smtClean="0"/>
              <a:t>코호트별로</a:t>
            </a:r>
            <a:r>
              <a:rPr lang="ko-KR" altLang="en-US" baseline="0" dirty="0" smtClean="0"/>
              <a:t> 나이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성별의 비율</a:t>
            </a:r>
            <a:r>
              <a:rPr lang="en-US" altLang="ko-KR" baseline="0" dirty="0" smtClean="0"/>
              <a:t>, phenotype</a:t>
            </a:r>
            <a:r>
              <a:rPr lang="ko-KR" altLang="en-US" baseline="0" dirty="0" smtClean="0"/>
              <a:t>이 다른 경우에 결과가 다를 수 있으므로 다른 </a:t>
            </a:r>
            <a:r>
              <a:rPr lang="en-US" altLang="ko-KR" baseline="0" dirty="0" smtClean="0"/>
              <a:t>incident cohort</a:t>
            </a:r>
            <a:r>
              <a:rPr lang="ko-KR" altLang="en-US" baseline="0" dirty="0" smtClean="0"/>
              <a:t>에서의 연구도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 연구에서는 인지장애여부는 평가에 포함시키지않았다는 단점도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그런데 </a:t>
            </a:r>
            <a:r>
              <a:rPr lang="ko-KR" altLang="en-US" baseline="0" dirty="0" err="1" smtClean="0"/>
              <a:t>인지장애의</a:t>
            </a:r>
            <a:r>
              <a:rPr lang="ko-KR" altLang="en-US" baseline="0" dirty="0" smtClean="0"/>
              <a:t> 경우 고정된 시점에 생기지않아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으로 고려하기에 어려운 상태입니다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발생하면 바로 반영가능하게 </a:t>
            </a:r>
            <a:r>
              <a:rPr lang="en-US" altLang="ko-KR" baseline="0" dirty="0" smtClean="0"/>
              <a:t>flexible</a:t>
            </a:r>
            <a:r>
              <a:rPr lang="ko-KR" altLang="en-US" baseline="0" dirty="0" smtClean="0"/>
              <a:t>한 체계가 필요합니다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들면 </a:t>
            </a:r>
            <a:r>
              <a:rPr lang="ko-KR" altLang="en-US" baseline="0" dirty="0" err="1" smtClean="0"/>
              <a:t>인지장애가</a:t>
            </a:r>
            <a:r>
              <a:rPr lang="ko-KR" altLang="en-US" baseline="0" dirty="0" smtClean="0"/>
              <a:t> 있으면 </a:t>
            </a:r>
            <a:r>
              <a:rPr lang="en-US" altLang="ko-KR" baseline="0" dirty="0" smtClean="0"/>
              <a:t>cognitive impairment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앞글자를</a:t>
            </a:r>
            <a:r>
              <a:rPr lang="ko-KR" altLang="en-US" baseline="0" dirty="0" smtClean="0"/>
              <a:t> 따서 </a:t>
            </a:r>
            <a:r>
              <a:rPr lang="en-US" altLang="ko-KR" baseline="0" dirty="0" smtClean="0"/>
              <a:t>stage </a:t>
            </a:r>
            <a:r>
              <a:rPr lang="ko-KR" altLang="en-US" baseline="0" dirty="0" err="1" smtClean="0"/>
              <a:t>숫자앞에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CI</a:t>
            </a:r>
            <a:r>
              <a:rPr lang="ko-KR" altLang="en-US" baseline="0" dirty="0" smtClean="0"/>
              <a:t>를 붙이는 방법이 있겠습니다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이용한 장점으로 전문가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기관의 인력과 자원을 배분하는데 도움이 됩니다</a:t>
            </a:r>
            <a:r>
              <a:rPr lang="en-US" altLang="ko-KR" baseline="0" dirty="0" smtClean="0"/>
              <a:t>. Stage 1</a:t>
            </a:r>
            <a:r>
              <a:rPr lang="ko-KR" altLang="en-US" baseline="0" dirty="0" smtClean="0"/>
              <a:t>은 의료기관의 진단</a:t>
            </a:r>
            <a:r>
              <a:rPr lang="en-US" altLang="ko-KR" baseline="0" dirty="0" smtClean="0"/>
              <a:t>, 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은 </a:t>
            </a:r>
            <a:r>
              <a:rPr lang="ko-KR" altLang="en-US" baseline="0" dirty="0" err="1" smtClean="0"/>
              <a:t>다학제팀의</a:t>
            </a:r>
            <a:r>
              <a:rPr lang="ko-KR" altLang="en-US" baseline="0" dirty="0" smtClean="0"/>
              <a:t> 관리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intervention</a:t>
            </a:r>
            <a:r>
              <a:rPr lang="ko-KR" altLang="en-US" baseline="0" dirty="0" smtClean="0"/>
              <a:t>과 말기의 </a:t>
            </a:r>
            <a:r>
              <a:rPr lang="ko-KR" altLang="en-US" baseline="0" dirty="0" err="1" smtClean="0"/>
              <a:t>완화치료를</a:t>
            </a:r>
            <a:r>
              <a:rPr lang="ko-KR" altLang="en-US" baseline="0" dirty="0" smtClean="0"/>
              <a:t> 하는 식으로 판단하는데 도움이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임상시험의 </a:t>
            </a:r>
            <a:r>
              <a:rPr lang="en-US" altLang="ko-KR" baseline="0" dirty="0" smtClean="0"/>
              <a:t>secondary endpoint</a:t>
            </a:r>
            <a:r>
              <a:rPr lang="ko-KR" altLang="en-US" baseline="0" dirty="0" smtClean="0"/>
              <a:t>로 사용될 수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JNNP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Chio</a:t>
            </a:r>
            <a:r>
              <a:rPr lang="ko-KR" altLang="en-US" dirty="0" smtClean="0"/>
              <a:t>등이 발표한 </a:t>
            </a:r>
            <a:r>
              <a:rPr lang="en-US" altLang="ko-KR" dirty="0" smtClean="0"/>
              <a:t>Milano-Torino staging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진행에 따라 삶의 질과 경제적 부담에 대해서도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차이를 반영할 수 있어야 한다는 생각을 바탕으로 하여 개발되었습니다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진행의 주요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ALSFRS, ALSFRS-R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모두에 포함되고 자율성 상실을 수반하는 주요 지표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가지로 정의함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호흡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가지임</a:t>
            </a:r>
            <a:r>
              <a:rPr lang="en-US" altLang="ko-KR" baseline="0" dirty="0" smtClean="0"/>
              <a:t>. 4</a:t>
            </a:r>
            <a:r>
              <a:rPr lang="ko-KR" altLang="en-US" baseline="0" dirty="0" smtClean="0"/>
              <a:t>가지 영역 중 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자기관리는 </a:t>
            </a:r>
            <a:r>
              <a:rPr lang="en-US" altLang="ko-KR" baseline="0" dirty="0" smtClean="0"/>
              <a:t>ASLFRS-R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), 6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삼키기는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의사소통은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말하기</a:t>
            </a:r>
            <a:r>
              <a:rPr lang="en-US" altLang="ko-KR" baseline="0" dirty="0" smtClean="0"/>
              <a:t>), 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호흡은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호흡곤란</a:t>
            </a:r>
            <a:r>
              <a:rPr lang="en-US" altLang="ko-KR" baseline="0" dirty="0" smtClean="0"/>
              <a:t>), 12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호흡부전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결정함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영역에서 자율성을 상실한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상실하지 않은 경우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해서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영역의 세부항목 점수를 합한 값을 통해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결정함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는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단계로 구분하는데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은 증상이 있으나 자율성 상실이 없는 상태이고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까지는 자율성을 상실한 영역의 개수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개부터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개까지로</a:t>
            </a:r>
            <a:r>
              <a:rPr lang="ko-KR" altLang="en-US" baseline="0" dirty="0" smtClean="0"/>
              <a:t> 매기며 </a:t>
            </a:r>
            <a:r>
              <a:rPr lang="en-US" altLang="ko-KR" baseline="0" dirty="0" smtClean="0"/>
              <a:t>stage 5</a:t>
            </a:r>
            <a:r>
              <a:rPr lang="ko-KR" altLang="en-US" baseline="0" dirty="0" smtClean="0"/>
              <a:t>는 사망으로 정의함</a:t>
            </a:r>
            <a:r>
              <a:rPr lang="en-US" altLang="ko-KR" baseline="0" dirty="0" smtClean="0"/>
              <a:t>. MITOS</a:t>
            </a:r>
            <a:r>
              <a:rPr lang="ko-KR" altLang="en-US" baseline="0" dirty="0" smtClean="0"/>
              <a:t>는 임상에서 널리 사용되고 있는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기반으로 만들어져서 추가적인 평가없이 결정할 수 있는 장점이 있고 전체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따른 환자의 분포와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 전이 확률이 진행하는 질병 상태와 일치하는 모습을 보임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초기연구에</a:t>
            </a:r>
            <a:r>
              <a:rPr lang="ko-KR" altLang="en-US" baseline="0" dirty="0" smtClean="0"/>
              <a:t> 등록되기 전 </a:t>
            </a:r>
            <a:r>
              <a:rPr lang="ko-KR" altLang="en-US" baseline="0" dirty="0" err="1" smtClean="0"/>
              <a:t>기능손상에</a:t>
            </a:r>
            <a:r>
              <a:rPr lang="ko-KR" altLang="en-US" baseline="0" dirty="0" smtClean="0"/>
              <a:t> 필요한 소요기간을 결정할 수 없고 일부 환자에서는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이전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역행하는 경우도 있어 질병의 진행을 잘 반영하지 못하는 한계점을 보이기도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bulbar onset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limb onset ALS</a:t>
            </a:r>
            <a:r>
              <a:rPr lang="ko-KR" altLang="en-US" baseline="0" dirty="0" smtClean="0"/>
              <a:t>에 비해 모집자 수가 부족했다는 점도 </a:t>
            </a:r>
            <a:r>
              <a:rPr lang="ko-KR" altLang="en-US" baseline="0" dirty="0" err="1" smtClean="0"/>
              <a:t>한계점임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ALS-plus syndrome </a:t>
            </a:r>
            <a:r>
              <a:rPr lang="ko-KR" altLang="en-US" baseline="0" dirty="0" smtClean="0"/>
              <a:t>등이 대상자에서 제외되어 인지기능 장애에 대한 반영이 잘 </a:t>
            </a:r>
            <a:r>
              <a:rPr lang="ko-KR" altLang="en-US" baseline="0" dirty="0" err="1" smtClean="0"/>
              <a:t>안되어있음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quality of care (QOC) study data</a:t>
            </a:r>
            <a:r>
              <a:rPr lang="ko-KR" altLang="en-US" baseline="0" dirty="0" smtClean="0"/>
              <a:t>를 사용함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이탈리아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개 </a:t>
            </a:r>
            <a:r>
              <a:rPr lang="en-US" altLang="ko-KR" baseline="0" dirty="0" smtClean="0"/>
              <a:t>ALS </a:t>
            </a:r>
            <a:r>
              <a:rPr lang="en-US" altLang="ko-KR" baseline="0" dirty="0" err="1" smtClean="0"/>
              <a:t>cente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년까지 </a:t>
            </a:r>
            <a:r>
              <a:rPr lang="en-US" altLang="ko-KR" baseline="0" dirty="0" smtClean="0"/>
              <a:t>18</a:t>
            </a:r>
            <a:r>
              <a:rPr lang="ko-KR" altLang="en-US" baseline="0" dirty="0" err="1" smtClean="0"/>
              <a:t>세이상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80</a:t>
            </a:r>
            <a:r>
              <a:rPr lang="ko-KR" altLang="en-US" baseline="0" dirty="0" err="1" smtClean="0"/>
              <a:t>세이하</a:t>
            </a:r>
            <a:r>
              <a:rPr lang="ko-KR" altLang="en-US" baseline="0" dirty="0" smtClean="0"/>
              <a:t> 환자를 </a:t>
            </a:r>
            <a:r>
              <a:rPr lang="en-US" altLang="ko-KR" baseline="0" dirty="0" smtClean="0"/>
              <a:t>prospective</a:t>
            </a:r>
            <a:r>
              <a:rPr lang="ko-KR" altLang="en-US" baseline="0" dirty="0" smtClean="0"/>
              <a:t>하게 모아 연구함</a:t>
            </a:r>
            <a:r>
              <a:rPr lang="en-US" altLang="ko-KR" baseline="0" dirty="0" smtClean="0"/>
              <a:t>. El Escorial criteria</a:t>
            </a:r>
            <a:r>
              <a:rPr lang="ko-KR" altLang="en-US" baseline="0" dirty="0" smtClean="0"/>
              <a:t>로 </a:t>
            </a:r>
            <a:r>
              <a:rPr lang="en-US" altLang="ko-KR" baseline="0" dirty="0" smtClean="0"/>
              <a:t>Definite, probable</a:t>
            </a:r>
            <a:r>
              <a:rPr lang="ko-KR" altLang="en-US" baseline="0" dirty="0" smtClean="0"/>
              <a:t>거나 </a:t>
            </a:r>
            <a:r>
              <a:rPr lang="en-US" altLang="ko-KR" baseline="0" dirty="0" smtClean="0"/>
              <a:t>laboratory supported probable sporadic ALS</a:t>
            </a:r>
            <a:r>
              <a:rPr lang="ko-KR" altLang="en-US" baseline="0" dirty="0" smtClean="0"/>
              <a:t>환자를 대상으로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제외 기준은 진행중인 </a:t>
            </a:r>
            <a:r>
              <a:rPr lang="en-US" altLang="ko-KR" baseline="0" dirty="0" smtClean="0"/>
              <a:t>clinical trial</a:t>
            </a:r>
            <a:r>
              <a:rPr lang="ko-KR" altLang="en-US" baseline="0" dirty="0" smtClean="0"/>
              <a:t>에 참여중인 경우</a:t>
            </a:r>
            <a:r>
              <a:rPr lang="en-US" altLang="ko-KR" baseline="0" dirty="0" smtClean="0"/>
              <a:t>, familial ALS, ALS plus syndrome, ALS Frontotemporal </a:t>
            </a:r>
            <a:r>
              <a:rPr lang="en-US" altLang="ko-KR" baseline="0" dirty="0" err="1" smtClean="0"/>
              <a:t>degeneratio</a:t>
            </a:r>
            <a:r>
              <a:rPr lang="ko-KR" altLang="en-US" baseline="0" dirty="0" smtClean="0"/>
              <a:t>이 있거나 암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허혈성</a:t>
            </a:r>
            <a:r>
              <a:rPr lang="ko-KR" altLang="en-US" baseline="0" dirty="0" smtClean="0"/>
              <a:t> 심장질환</a:t>
            </a:r>
            <a:r>
              <a:rPr lang="en-US" altLang="ko-KR" baseline="0" dirty="0" smtClean="0"/>
              <a:t>, COPD</a:t>
            </a:r>
            <a:r>
              <a:rPr lang="ko-KR" altLang="en-US" baseline="0" dirty="0" smtClean="0"/>
              <a:t>나 신장질환과 같은 심각한 내과적 질환이 있는 환자는 제외하였음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환자는 </a:t>
            </a:r>
            <a:r>
              <a:rPr lang="en-US" altLang="ko-KR" baseline="0" dirty="0" smtClean="0"/>
              <a:t>2001</a:t>
            </a:r>
            <a:r>
              <a:rPr lang="ko-KR" altLang="en-US" baseline="0" dirty="0" smtClean="0"/>
              <a:t>년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월부터 </a:t>
            </a:r>
            <a:r>
              <a:rPr lang="en-US" altLang="ko-KR" baseline="0" dirty="0" smtClean="0"/>
              <a:t>2002</a:t>
            </a:r>
            <a:r>
              <a:rPr lang="ko-KR" altLang="en-US" baseline="0" dirty="0" smtClean="0"/>
              <a:t>년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월까지 모집하여 </a:t>
            </a:r>
            <a:r>
              <a:rPr lang="ko-KR" altLang="en-US" baseline="0" dirty="0" err="1" smtClean="0"/>
              <a:t>등록시점</a:t>
            </a:r>
            <a:r>
              <a:rPr lang="en-US" altLang="ko-KR" baseline="0" dirty="0" smtClean="0"/>
              <a:t>. 4,8,12</a:t>
            </a:r>
            <a:r>
              <a:rPr lang="ko-KR" altLang="en-US" baseline="0" dirty="0" err="1" smtClean="0"/>
              <a:t>개월후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f/u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평가하였고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을 이용해서 기능적인 면을 평가하고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medical outcome study 36-Item Short-Form General Health Survey (SF-36)</a:t>
            </a:r>
            <a:r>
              <a:rPr lang="ko-KR" altLang="en-US" baseline="0" dirty="0" smtClean="0"/>
              <a:t>을 사용하여</a:t>
            </a:r>
            <a:r>
              <a:rPr lang="en-US" altLang="ko-KR" baseline="0" dirty="0" smtClean="0"/>
              <a:t> health-related QOL</a:t>
            </a:r>
            <a:r>
              <a:rPr lang="ko-KR" altLang="en-US" baseline="0" dirty="0" smtClean="0"/>
              <a:t>을 평가하였음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전반적인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schedule for the Evaluation of Individual QOL-Direct Weighting (SEIQOL-DW)</a:t>
            </a:r>
            <a:r>
              <a:rPr lang="ko-KR" altLang="en-US" baseline="0" dirty="0" smtClean="0"/>
              <a:t>를 사용하여 개인별 </a:t>
            </a:r>
            <a:r>
              <a:rPr lang="en-US" altLang="ko-KR" baseline="0" dirty="0" smtClean="0"/>
              <a:t>QOL</a:t>
            </a:r>
            <a:r>
              <a:rPr lang="ko-KR" altLang="en-US" baseline="0" dirty="0" smtClean="0"/>
              <a:t>을 평가함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 </a:t>
            </a:r>
            <a:r>
              <a:rPr lang="ko-KR" altLang="en-US" baseline="0" dirty="0" err="1" smtClean="0"/>
              <a:t>방문시</a:t>
            </a:r>
            <a:r>
              <a:rPr lang="ko-KR" altLang="en-US" baseline="0" dirty="0" smtClean="0"/>
              <a:t> 의료비를 조사했고 참가자들은 매일 의료시설 이용내역을 기록하도록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의료비용은 입원비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간호비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종합 병원이나 개인병원 방문하는데 드는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진단하는데 드는 검사 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약값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재활치료비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심리치료비용</a:t>
            </a:r>
            <a:r>
              <a:rPr lang="en-US" altLang="ko-KR" baseline="0" dirty="0" smtClean="0"/>
              <a:t>, general practitioner </a:t>
            </a:r>
            <a:r>
              <a:rPr lang="ko-KR" altLang="en-US" baseline="0" dirty="0" err="1" smtClean="0"/>
              <a:t>방문비용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거동이나 의사소통에 필요한 비용을 직접 비용으로 해서 조사했고 </a:t>
            </a:r>
            <a:r>
              <a:rPr lang="ko-KR" altLang="en-US" baseline="0" dirty="0" err="1" smtClean="0"/>
              <a:t>간접비용은</a:t>
            </a:r>
            <a:r>
              <a:rPr lang="ko-KR" altLang="en-US" baseline="0" dirty="0" smtClean="0"/>
              <a:t> 조사하지 않음</a:t>
            </a:r>
            <a:r>
              <a:rPr lang="en-US" altLang="ko-KR" baseline="0" dirty="0" smtClean="0"/>
              <a:t>. Stage </a:t>
            </a:r>
            <a:r>
              <a:rPr lang="ko-KR" altLang="en-US" baseline="0" dirty="0" smtClean="0"/>
              <a:t>진행은 </a:t>
            </a:r>
            <a:r>
              <a:rPr lang="en-US" altLang="ko-KR" baseline="0" dirty="0" smtClean="0"/>
              <a:t>QOC study data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second study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interventional clinical trial of lithium carbonate in ALS(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이용함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study: 2008.5~2009.4</a:t>
            </a:r>
            <a:r>
              <a:rPr lang="ko-KR" altLang="en-US" baseline="0" dirty="0" smtClean="0"/>
              <a:t>까지 </a:t>
            </a:r>
            <a:r>
              <a:rPr lang="en-US" altLang="ko-KR" baseline="0" dirty="0" err="1" smtClean="0"/>
              <a:t>lihium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carbonat</a:t>
            </a:r>
            <a:r>
              <a:rPr lang="ko-KR" altLang="en-US" baseline="0" dirty="0" smtClean="0"/>
              <a:t>의 치료효과를 </a:t>
            </a:r>
            <a:r>
              <a:rPr lang="ko-KR" altLang="en-US" baseline="0" dirty="0" err="1" smtClean="0"/>
              <a:t>보기위해</a:t>
            </a:r>
            <a:r>
              <a:rPr lang="ko-KR" altLang="en-US" baseline="0" dirty="0" smtClean="0"/>
              <a:t> 이탈리아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명을 </a:t>
            </a:r>
            <a:r>
              <a:rPr lang="en-US" altLang="ko-KR" baseline="0" dirty="0" smtClean="0"/>
              <a:t>87,84</a:t>
            </a:r>
            <a:r>
              <a:rPr lang="ko-KR" altLang="en-US" baseline="0" dirty="0" smtClean="0"/>
              <a:t>명으로 나눠 </a:t>
            </a:r>
            <a:r>
              <a:rPr lang="en-US" altLang="ko-KR" baseline="0" dirty="0" smtClean="0"/>
              <a:t>therapeutic lithium, </a:t>
            </a:r>
            <a:r>
              <a:rPr lang="en-US" altLang="ko-KR" baseline="0" dirty="0" err="1" smtClean="0"/>
              <a:t>subtherapeutic</a:t>
            </a:r>
            <a:r>
              <a:rPr lang="en-US" altLang="ko-KR" baseline="0" dirty="0" smtClean="0"/>
              <a:t> lithium</a:t>
            </a:r>
            <a:r>
              <a:rPr lang="ko-KR" altLang="en-US" baseline="0" dirty="0" smtClean="0"/>
              <a:t>의 효과를 비교한 연구로 </a:t>
            </a:r>
            <a:r>
              <a:rPr lang="en-US" altLang="ko-KR" baseline="0" dirty="0" smtClean="0"/>
              <a:t>ALS </a:t>
            </a:r>
            <a:r>
              <a:rPr lang="ko-KR" altLang="en-US" baseline="0" dirty="0" err="1" smtClean="0"/>
              <a:t>증상발생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36</a:t>
            </a:r>
            <a:r>
              <a:rPr lang="ko-KR" altLang="en-US" baseline="0" dirty="0" smtClean="0"/>
              <a:t>개월이나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swallowing, respiratory capacity 3</a:t>
            </a:r>
            <a:r>
              <a:rPr lang="ko-KR" altLang="en-US" baseline="0" dirty="0" smtClean="0"/>
              <a:t>이상 </a:t>
            </a:r>
            <a:r>
              <a:rPr lang="en-US" altLang="ko-KR" baseline="0" dirty="0" smtClean="0"/>
              <a:t>cutting food and walking 2</a:t>
            </a:r>
            <a:r>
              <a:rPr lang="ko-KR" altLang="en-US" baseline="0" dirty="0" err="1" smtClean="0"/>
              <a:t>점이상인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mild to moderate</a:t>
            </a:r>
            <a:r>
              <a:rPr lang="ko-KR" altLang="en-US" baseline="0" dirty="0" smtClean="0"/>
              <a:t>환자를 대상으로 하였던 연구임</a:t>
            </a:r>
            <a:r>
              <a:rPr lang="en-US" altLang="ko-KR" baseline="0" dirty="0" smtClean="0"/>
              <a:t>. Randomization</a:t>
            </a:r>
            <a:r>
              <a:rPr lang="ko-KR" altLang="en-US" baseline="0" dirty="0" smtClean="0"/>
              <a:t>시점과 </a:t>
            </a:r>
            <a:r>
              <a:rPr lang="en-US" altLang="ko-KR" baseline="0" dirty="0" smtClean="0"/>
              <a:t>1,3,6,9,12,15</a:t>
            </a:r>
            <a:r>
              <a:rPr lang="ko-KR" altLang="en-US" baseline="0" dirty="0" err="1" smtClean="0"/>
              <a:t>개월째에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을 체크한 연구임</a:t>
            </a:r>
            <a:r>
              <a:rPr lang="en-US" altLang="ko-KR" baseline="0" dirty="0" smtClean="0"/>
              <a:t>. Lithium</a:t>
            </a:r>
            <a:r>
              <a:rPr lang="ko-KR" altLang="en-US" baseline="0" dirty="0" smtClean="0"/>
              <a:t>의 효과 부족과 부작용으로 </a:t>
            </a:r>
            <a:r>
              <a:rPr lang="ko-KR" altLang="en-US" baseline="0" dirty="0" err="1" smtClean="0"/>
              <a:t>조기종료되었음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 smtClean="0"/>
              <a:t>MiTOS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milestone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에 포함된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key </a:t>
            </a:r>
            <a:r>
              <a:rPr lang="en-US" altLang="ko-KR" baseline="0" dirty="0" err="1" smtClean="0"/>
              <a:t>domai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독립기능을</a:t>
            </a:r>
            <a:r>
              <a:rPr lang="ko-KR" altLang="en-US" baseline="0" dirty="0" smtClean="0"/>
              <a:t> 상실하는 것으로 정의합니다</a:t>
            </a:r>
            <a:r>
              <a:rPr lang="en-US" altLang="ko-KR" baseline="0" dirty="0" smtClean="0"/>
              <a:t>. Walking/self-care, swallowing, communicating, breathing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 입니다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MiTOS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domain</a:t>
            </a:r>
            <a:r>
              <a:rPr lang="ko-KR" altLang="en-US" dirty="0" smtClean="0"/>
              <a:t>중 거동에 관한 부분은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중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walking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</a:t>
            </a:r>
            <a:r>
              <a:rPr lang="en-US" altLang="ko-KR" dirty="0" smtClean="0"/>
              <a:t>dressing and hygiene</a:t>
            </a:r>
            <a:r>
              <a:rPr lang="ko-KR" altLang="en-US" dirty="0" smtClean="0"/>
              <a:t>으로 평가하고</a:t>
            </a:r>
            <a:r>
              <a:rPr lang="ko-KR" altLang="en-US" baseline="0" dirty="0" smtClean="0"/>
              <a:t> 삼킴에 관한 부분은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중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swallowing</a:t>
            </a:r>
            <a:r>
              <a:rPr lang="ko-KR" altLang="en-US" baseline="0" dirty="0" smtClean="0"/>
              <a:t>으로 평가합니다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의사소통에 관한 부분은 </a:t>
            </a:r>
            <a:r>
              <a:rPr lang="en-US" altLang="ko-KR" baseline="0" dirty="0" smtClean="0"/>
              <a:t>ALSFRS 1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speech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handwriting</a:t>
            </a:r>
            <a:r>
              <a:rPr lang="ko-KR" altLang="en-US" baseline="0" dirty="0" smtClean="0"/>
              <a:t>으로 평가하고 호흡에 관한 부분은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dyspnea, 12</a:t>
            </a:r>
            <a:r>
              <a:rPr lang="ko-KR" altLang="en-US" baseline="0" dirty="0" smtClean="0"/>
              <a:t>번 </a:t>
            </a:r>
            <a:r>
              <a:rPr lang="en-US" altLang="ko-KR" baseline="0" dirty="0" smtClean="0"/>
              <a:t>respiratory insufficiency</a:t>
            </a:r>
            <a:r>
              <a:rPr lang="ko-KR" altLang="en-US" baseline="0" dirty="0" smtClean="0"/>
              <a:t>로 평가합니다</a:t>
            </a:r>
            <a:r>
              <a:rPr lang="en-US" altLang="ko-KR" baseline="0" dirty="0" smtClean="0"/>
              <a:t>. Domain</a:t>
            </a:r>
            <a:r>
              <a:rPr lang="ko-KR" altLang="en-US" baseline="0" dirty="0" smtClean="0"/>
              <a:t> 중 삼킴을 제외하고는 </a:t>
            </a:r>
            <a:r>
              <a:rPr lang="ko-KR" altLang="en-US" baseline="0" dirty="0" err="1" smtClean="0"/>
              <a:t>점수기준이</a:t>
            </a:r>
            <a:r>
              <a:rPr lang="ko-KR" altLang="en-US" baseline="0" dirty="0" smtClean="0"/>
              <a:t> 되는 </a:t>
            </a:r>
            <a:r>
              <a:rPr lang="en-US" altLang="ko-KR" baseline="0" dirty="0" smtClean="0"/>
              <a:t>ALSFRS item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개씩입니다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각각의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별로 </a:t>
            </a:r>
            <a:r>
              <a:rPr lang="ko-KR" altLang="en-US" baseline="0" dirty="0" err="1" smtClean="0"/>
              <a:t>기능상태를</a:t>
            </a:r>
            <a:r>
              <a:rPr lang="ko-KR" altLang="en-US" baseline="0" dirty="0" smtClean="0"/>
              <a:t> 평가하여 </a:t>
            </a:r>
            <a:r>
              <a:rPr lang="en-US" altLang="ko-KR" baseline="0" dirty="0" smtClean="0"/>
              <a:t>threshold</a:t>
            </a:r>
            <a:r>
              <a:rPr lang="ko-KR" altLang="en-US" baseline="0" dirty="0" smtClean="0"/>
              <a:t>를 넘지않는 양호한 상태는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threshold</a:t>
            </a:r>
            <a:r>
              <a:rPr lang="ko-KR" altLang="en-US" baseline="0" dirty="0" smtClean="0"/>
              <a:t>를 넘는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있는 상태는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보행은 도움을 받고도 </a:t>
            </a:r>
            <a:r>
              <a:rPr lang="ko-KR" altLang="en-US" baseline="0" dirty="0" err="1" smtClean="0"/>
              <a:t>걸을수없는</a:t>
            </a:r>
            <a:r>
              <a:rPr lang="ko-KR" altLang="en-US" baseline="0" dirty="0" smtClean="0"/>
              <a:t> 상태부터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위생은 </a:t>
            </a:r>
            <a:r>
              <a:rPr lang="ko-KR" altLang="en-US" baseline="0" dirty="0" err="1" smtClean="0"/>
              <a:t>지속옆에서</a:t>
            </a:r>
            <a:r>
              <a:rPr lang="ko-KR" altLang="en-US" baseline="0" dirty="0" smtClean="0"/>
              <a:t> 지속적으로 지켜봐야 하는 상태나 전적으로 의존하는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삼킴은</a:t>
            </a:r>
            <a:r>
              <a:rPr lang="ko-KR" altLang="en-US" baseline="0" dirty="0" smtClean="0"/>
              <a:t> 보조적으로 </a:t>
            </a:r>
            <a:r>
              <a:rPr lang="en-US" altLang="ko-KR" baseline="0" dirty="0" smtClean="0"/>
              <a:t>tube feeding</a:t>
            </a:r>
            <a:r>
              <a:rPr lang="ko-KR" altLang="en-US" baseline="0" dirty="0" smtClean="0"/>
              <a:t>이 필요한 </a:t>
            </a:r>
            <a:r>
              <a:rPr lang="ko-KR" altLang="en-US" baseline="0" dirty="0" err="1" smtClean="0"/>
              <a:t>상태일때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말하기는 </a:t>
            </a:r>
            <a:r>
              <a:rPr lang="ko-KR" altLang="en-US" baseline="0" dirty="0" err="1" smtClean="0"/>
              <a:t>육성외에</a:t>
            </a:r>
            <a:r>
              <a:rPr lang="ko-KR" altLang="en-US" baseline="0" dirty="0" smtClean="0"/>
              <a:t> 몸짓과 같은 </a:t>
            </a:r>
            <a:r>
              <a:rPr lang="en-US" altLang="ko-KR" baseline="0" dirty="0" smtClean="0"/>
              <a:t>non-vocal communication</a:t>
            </a:r>
            <a:r>
              <a:rPr lang="ko-KR" altLang="en-US" baseline="0" dirty="0" smtClean="0"/>
              <a:t>이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쓰기는 펜을 </a:t>
            </a:r>
            <a:r>
              <a:rPr lang="ko-KR" altLang="en-US" baseline="0" dirty="0" err="1" smtClean="0"/>
              <a:t>잡을수는</a:t>
            </a:r>
            <a:r>
              <a:rPr lang="ko-KR" altLang="en-US" baseline="0" dirty="0" smtClean="0"/>
              <a:t> 있지만 </a:t>
            </a:r>
            <a:r>
              <a:rPr lang="ko-KR" altLang="en-US" baseline="0" dirty="0" err="1" smtClean="0"/>
              <a:t>쓰는것은</a:t>
            </a:r>
            <a:r>
              <a:rPr lang="ko-KR" altLang="en-US" baseline="0" dirty="0" smtClean="0"/>
              <a:t> 안되면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Dyspnea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쉴때도</a:t>
            </a:r>
            <a:r>
              <a:rPr lang="ko-KR" altLang="en-US" baseline="0" dirty="0" smtClean="0"/>
              <a:t> 호흡곤란이 있고 앉아있거나 </a:t>
            </a:r>
            <a:r>
              <a:rPr lang="ko-KR" altLang="en-US" baseline="0" dirty="0" err="1" smtClean="0"/>
              <a:t>누워있을때</a:t>
            </a:r>
            <a:r>
              <a:rPr lang="ko-KR" altLang="en-US" baseline="0" dirty="0" smtClean="0"/>
              <a:t> 둘 중 하나라도 숨쉬기가 힘들면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밤시간동안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Nasal intermittent positive pressure ventilation </a:t>
            </a:r>
            <a:r>
              <a:rPr lang="ko-KR" altLang="en-US" baseline="0" dirty="0" smtClean="0"/>
              <a:t>줄여서 </a:t>
            </a:r>
            <a:r>
              <a:rPr lang="en-US" altLang="ko-KR" baseline="0" dirty="0" smtClean="0"/>
              <a:t>NIPPV</a:t>
            </a:r>
            <a:r>
              <a:rPr lang="ko-KR" altLang="en-US" baseline="0" dirty="0" smtClean="0"/>
              <a:t>가 계속 필요하면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의사소통의 경우 말하기와 쓰기가 모두 </a:t>
            </a:r>
            <a:r>
              <a:rPr lang="en-US" altLang="ko-KR" baseline="0" dirty="0" smtClean="0"/>
              <a:t>1</a:t>
            </a:r>
            <a:r>
              <a:rPr lang="ko-KR" altLang="en-US" baseline="0" dirty="0" err="1" smtClean="0"/>
              <a:t>점이어야지</a:t>
            </a:r>
            <a:r>
              <a:rPr lang="ko-KR" altLang="en-US" baseline="0" dirty="0" smtClean="0"/>
              <a:t> 의사소통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보게되고</a:t>
            </a:r>
            <a:r>
              <a:rPr lang="ko-KR" altLang="en-US" baseline="0" dirty="0" smtClean="0"/>
              <a:t> 거동과 호흡은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가지 </a:t>
            </a:r>
            <a:r>
              <a:rPr lang="en-US" altLang="ko-KR" baseline="0" dirty="0" smtClean="0"/>
              <a:t>item</a:t>
            </a:r>
            <a:r>
              <a:rPr lang="ko-KR" altLang="en-US" baseline="0" dirty="0" smtClean="0"/>
              <a:t>중 하나라도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점이면 </a:t>
            </a:r>
            <a:r>
              <a:rPr lang="ko-KR" altLang="en-US" baseline="0" dirty="0" err="1" smtClean="0"/>
              <a:t>기능상실이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있는것으로</a:t>
            </a:r>
            <a:r>
              <a:rPr lang="ko-KR" altLang="en-US" baseline="0" dirty="0" smtClean="0"/>
              <a:t> 봅니다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총합적으로</a:t>
            </a:r>
            <a:r>
              <a:rPr lang="ko-KR" altLang="en-US" baseline="0" dirty="0" smtClean="0"/>
              <a:t> 몇 개의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기능을 </a:t>
            </a:r>
            <a:r>
              <a:rPr lang="ko-KR" altLang="en-US" baseline="0" dirty="0" err="1" smtClean="0"/>
              <a:t>상실했는지를</a:t>
            </a:r>
            <a:r>
              <a:rPr lang="ko-KR" altLang="en-US" baseline="0" dirty="0" smtClean="0"/>
              <a:t> 따져서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매기게 되고 사망은 </a:t>
            </a:r>
            <a:r>
              <a:rPr lang="en-US" altLang="ko-KR" baseline="0" dirty="0" smtClean="0"/>
              <a:t>stage 5, </a:t>
            </a:r>
            <a:r>
              <a:rPr lang="ko-KR" altLang="en-US" baseline="0" dirty="0" smtClean="0"/>
              <a:t>기능이 상실된 </a:t>
            </a:r>
            <a:r>
              <a:rPr lang="en-US" altLang="ko-KR" baseline="0" dirty="0" smtClean="0"/>
              <a:t>domain</a:t>
            </a:r>
            <a:r>
              <a:rPr lang="ko-KR" altLang="en-US" baseline="0" dirty="0" smtClean="0"/>
              <a:t>이 없으면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 </a:t>
            </a:r>
          </a:p>
          <a:p>
            <a:r>
              <a:rPr lang="en-US" altLang="ko-KR" baseline="0" dirty="0" smtClean="0"/>
              <a:t>Transition probability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Markov model</a:t>
            </a:r>
            <a:r>
              <a:rPr lang="ko-KR" altLang="en-US" baseline="0" dirty="0" smtClean="0"/>
              <a:t>을 이용해서 계산했습니다</a:t>
            </a:r>
            <a:r>
              <a:rPr lang="en-US" altLang="ko-KR" baseline="0" dirty="0" smtClean="0"/>
              <a:t>. QOC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130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여자 </a:t>
            </a:r>
            <a:r>
              <a:rPr lang="en-US" altLang="ko-KR" baseline="0" dirty="0" smtClean="0"/>
              <a:t>56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남자 </a:t>
            </a:r>
            <a:r>
              <a:rPr lang="en-US" altLang="ko-KR" baseline="0" dirty="0" smtClean="0"/>
              <a:t>74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이고 </a:t>
            </a:r>
            <a:r>
              <a:rPr lang="ko-KR" altLang="en-US" baseline="0" dirty="0" err="1" smtClean="0"/>
              <a:t>평균나이는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세이고 증상발생이후 기간은 평균 </a:t>
            </a:r>
            <a:r>
              <a:rPr lang="en-US" altLang="ko-KR" baseline="0" dirty="0" smtClean="0"/>
              <a:t>2.5</a:t>
            </a:r>
            <a:r>
              <a:rPr lang="ko-KR" altLang="en-US" baseline="0" dirty="0" smtClean="0"/>
              <a:t>년이었습니다</a:t>
            </a:r>
            <a:r>
              <a:rPr lang="en-US" altLang="ko-KR" baseline="0" dirty="0" smtClean="0"/>
              <a:t>. 64%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definite ALS</a:t>
            </a:r>
            <a:r>
              <a:rPr lang="ko-KR" altLang="en-US" baseline="0" dirty="0" smtClean="0"/>
              <a:t>이고 </a:t>
            </a:r>
            <a:r>
              <a:rPr lang="en-US" altLang="ko-KR" baseline="0" dirty="0" smtClean="0"/>
              <a:t>lab supported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22%, probable ALS 14%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24.5</a:t>
            </a:r>
            <a:r>
              <a:rPr lang="ko-KR" altLang="en-US" baseline="0" dirty="0" smtClean="0"/>
              <a:t>점이었습니다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LiTALS</a:t>
            </a:r>
            <a:r>
              <a:rPr lang="en-US" altLang="ko-KR" baseline="0" dirty="0" smtClean="0"/>
              <a:t> study</a:t>
            </a:r>
            <a:r>
              <a:rPr lang="ko-KR" altLang="en-US" baseline="0" dirty="0" smtClean="0"/>
              <a:t>는 전체 </a:t>
            </a:r>
            <a:r>
              <a:rPr lang="en-US" altLang="ko-KR" baseline="0" dirty="0" smtClean="0"/>
              <a:t>171</a:t>
            </a:r>
            <a:r>
              <a:rPr lang="ko-KR" altLang="en-US" baseline="0" dirty="0" smtClean="0"/>
              <a:t>명의 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평균나이 </a:t>
            </a:r>
            <a:r>
              <a:rPr lang="en-US" altLang="ko-KR" baseline="0" dirty="0" smtClean="0"/>
              <a:t>58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증상발생시</a:t>
            </a:r>
            <a:r>
              <a:rPr lang="ko-KR" altLang="en-US" baseline="0" dirty="0" smtClean="0"/>
              <a:t> 평균나이 </a:t>
            </a:r>
            <a:r>
              <a:rPr lang="en-US" altLang="ko-KR" baseline="0" dirty="0" smtClean="0"/>
              <a:t>57</a:t>
            </a:r>
            <a:r>
              <a:rPr lang="ko-KR" altLang="en-US" baseline="0" dirty="0" smtClean="0"/>
              <a:t>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평균 </a:t>
            </a:r>
            <a:r>
              <a:rPr lang="en-US" altLang="ko-KR" baseline="0" dirty="0" smtClean="0"/>
              <a:t>ALSFRS-R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36.9 </a:t>
            </a:r>
            <a:r>
              <a:rPr lang="ko-KR" altLang="en-US" baseline="0" dirty="0" smtClean="0"/>
              <a:t>였습니다</a:t>
            </a:r>
            <a:r>
              <a:rPr lang="en-US" altLang="ko-KR" baseline="0" dirty="0" smtClean="0"/>
              <a:t>. 80%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riluzole</a:t>
            </a:r>
            <a:r>
              <a:rPr lang="ko-KR" altLang="en-US" baseline="0" dirty="0" smtClean="0"/>
              <a:t>투약</a:t>
            </a:r>
            <a:r>
              <a:rPr lang="en-US" altLang="ko-KR" baseline="0" dirty="0" smtClean="0"/>
              <a:t>, 40%</a:t>
            </a:r>
            <a:r>
              <a:rPr lang="ko-KR" altLang="en-US" baseline="0" dirty="0" smtClean="0"/>
              <a:t>가 </a:t>
            </a:r>
            <a:r>
              <a:rPr lang="en-US" altLang="ko-KR" baseline="0" dirty="0" err="1" smtClean="0"/>
              <a:t>creatine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Vit.E</a:t>
            </a:r>
            <a:r>
              <a:rPr lang="ko-KR" altLang="en-US" baseline="0" dirty="0" smtClean="0"/>
              <a:t>사용</a:t>
            </a:r>
            <a:r>
              <a:rPr lang="en-US" altLang="ko-KR" baseline="0" dirty="0" smtClean="0"/>
              <a:t>. Baseline</a:t>
            </a:r>
            <a:r>
              <a:rPr lang="ko-KR" altLang="en-US" baseline="0" dirty="0" smtClean="0"/>
              <a:t>에서 </a:t>
            </a:r>
            <a:r>
              <a:rPr lang="en-US" altLang="ko-KR" baseline="0" dirty="0" smtClean="0"/>
              <a:t>10%</a:t>
            </a:r>
            <a:r>
              <a:rPr lang="ko-KR" altLang="en-US" baseline="0" dirty="0" smtClean="0"/>
              <a:t>미만이 </a:t>
            </a:r>
            <a:r>
              <a:rPr lang="en-US" altLang="ko-KR" baseline="0" dirty="0" smtClean="0"/>
              <a:t>gastrostomy, NIV</a:t>
            </a:r>
            <a:r>
              <a:rPr lang="ko-KR" altLang="en-US" baseline="0" dirty="0" smtClean="0"/>
              <a:t>가 필요한 상태였음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54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왼쪽의 그림은 </a:t>
            </a:r>
            <a:r>
              <a:rPr lang="en-US" altLang="ko-KR" dirty="0" smtClean="0"/>
              <a:t>QOC study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baseline stage</a:t>
            </a:r>
            <a:r>
              <a:rPr lang="ko-KR" altLang="en-US" dirty="0" smtClean="0"/>
              <a:t>별로 </a:t>
            </a:r>
            <a:r>
              <a:rPr lang="en-US" altLang="ko-KR" dirty="0" smtClean="0"/>
              <a:t>12</a:t>
            </a:r>
            <a:r>
              <a:rPr lang="ko-KR" altLang="en-US" dirty="0" err="1" smtClean="0"/>
              <a:t>개월후</a:t>
            </a:r>
            <a:r>
              <a:rPr lang="ko-KR" altLang="en-US" dirty="0" smtClean="0"/>
              <a:t> 어떤 </a:t>
            </a:r>
            <a:r>
              <a:rPr lang="en-US" altLang="ko-KR" dirty="0" smtClean="0"/>
              <a:t>stage</a:t>
            </a:r>
            <a:r>
              <a:rPr lang="ko-KR" altLang="en-US" dirty="0" smtClean="0"/>
              <a:t>로 진행하는지를 본 것인데 처음에 </a:t>
            </a:r>
            <a:r>
              <a:rPr lang="en-US" altLang="ko-KR" dirty="0" smtClean="0"/>
              <a:t>stage 0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55%, stage 1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26.3%</a:t>
            </a:r>
            <a:r>
              <a:rPr lang="ko-KR" altLang="en-US" dirty="0" smtClean="0"/>
              <a:t>이었고 </a:t>
            </a:r>
            <a:r>
              <a:rPr lang="en-US" altLang="ko-KR" dirty="0" smtClean="0"/>
              <a:t>f/u</a:t>
            </a:r>
            <a:r>
              <a:rPr lang="en-US" altLang="ko-KR" baseline="0" dirty="0" smtClean="0"/>
              <a:t> loss</a:t>
            </a:r>
            <a:r>
              <a:rPr lang="ko-KR" altLang="en-US" baseline="0" dirty="0" smtClean="0"/>
              <a:t>된 인원을 제외하고는 전체 중 </a:t>
            </a:r>
            <a:r>
              <a:rPr lang="en-US" altLang="ko-KR" baseline="0" dirty="0" smtClean="0"/>
              <a:t>59%</a:t>
            </a:r>
            <a:r>
              <a:rPr lang="ko-KR" altLang="en-US" baseline="0" dirty="0" smtClean="0"/>
              <a:t>정도가 </a:t>
            </a:r>
            <a:r>
              <a:rPr lang="en-US" altLang="ko-KR" baseline="0" dirty="0" smtClean="0"/>
              <a:t>stage progression</a:t>
            </a:r>
            <a:r>
              <a:rPr lang="ko-KR" altLang="en-US" baseline="0" dirty="0" smtClean="0"/>
              <a:t>을 보였습니다</a:t>
            </a:r>
            <a:r>
              <a:rPr lang="en-US" altLang="ko-KR" baseline="0" dirty="0" smtClean="0"/>
              <a:t>. SF-36</a:t>
            </a:r>
            <a:r>
              <a:rPr lang="ko-KR" altLang="en-US" baseline="0" dirty="0" smtClean="0"/>
              <a:t>점수를 보면 보통의 이탈리아 사람들보다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환자가 전반적으로 더 낮은 결과를 보였고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가 진행할수록 더 떨어지는 결과를 보였습니다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5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SNUH </a:t>
            </a:r>
            <a:r>
              <a:rPr lang="ko-KR" altLang="en-US" dirty="0" smtClean="0"/>
              <a:t>심포지엄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ALS staging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노원을지병원 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2604"/>
            <a:ext cx="6975335" cy="38503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517" y="189180"/>
            <a:ext cx="4728682" cy="649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6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</a:p>
          <a:p>
            <a:pPr lvl="1"/>
            <a:r>
              <a:rPr lang="en-US" altLang="ko-KR" dirty="0" smtClean="0"/>
              <a:t>occurred at predictable times, evenly spaced out </a:t>
            </a:r>
          </a:p>
          <a:p>
            <a:pPr lvl="1"/>
            <a:r>
              <a:rPr lang="en-US" altLang="ko-KR" dirty="0" smtClean="0"/>
              <a:t>Stage↑: survival↓, deaths↑</a:t>
            </a:r>
          </a:p>
          <a:p>
            <a:r>
              <a:rPr lang="en-US" altLang="ko-KR" dirty="0" err="1" smtClean="0"/>
              <a:t>MiToS</a:t>
            </a:r>
            <a:r>
              <a:rPr lang="en-US" altLang="ko-KR" dirty="0"/>
              <a:t> </a:t>
            </a:r>
            <a:r>
              <a:rPr lang="en-US" altLang="ko-KR" dirty="0" smtClean="0"/>
              <a:t>system: skewed towards later phases. </a:t>
            </a:r>
          </a:p>
          <a:p>
            <a:pPr lvl="1"/>
            <a:r>
              <a:rPr lang="en-US" altLang="ko-KR" dirty="0" smtClean="0"/>
              <a:t>Survival curves overlapped, homogenous deaths throughout most stages. 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0214"/>
            <a:ext cx="5325283" cy="187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9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027"/>
            <a:ext cx="11834476" cy="40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9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52669" cy="68579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6573" y="5400472"/>
            <a:ext cx="431542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8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King’s and </a:t>
            </a:r>
            <a:r>
              <a:rPr lang="en-US" altLang="ko-KR" dirty="0" err="1" smtClean="0"/>
              <a:t>MiToS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078186"/>
            <a:ext cx="4405834" cy="17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016001"/>
            <a:ext cx="6041571" cy="58699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570" y="1576856"/>
            <a:ext cx="6150430" cy="52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9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6351" y="1015686"/>
            <a:ext cx="9107715" cy="58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6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Multidimensionality in the ALSFRS-R scale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844951"/>
            <a:ext cx="5122107" cy="16956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97145"/>
            <a:ext cx="5122107" cy="416085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139" y="844951"/>
            <a:ext cx="3996180" cy="60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2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</a:t>
            </a:r>
            <a:r>
              <a:rPr lang="en-US" altLang="ko-KR" dirty="0" err="1" smtClean="0"/>
              <a:t>curvilinearity</a:t>
            </a:r>
            <a:r>
              <a:rPr lang="en-US" altLang="ko-KR" dirty="0" smtClean="0"/>
              <a:t> of ALSFRS-R</a:t>
            </a:r>
            <a:r>
              <a:rPr lang="en-US" altLang="ko-KR" dirty="0"/>
              <a:t> trajectories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 domains in ALSFRS-R</a:t>
            </a:r>
          </a:p>
          <a:p>
            <a:pPr lvl="1"/>
            <a:r>
              <a:rPr lang="en-US" altLang="ko-KR" dirty="0" smtClean="0"/>
              <a:t>Bulbar: speech, swallowing, </a:t>
            </a:r>
            <a:r>
              <a:rPr lang="en-US" altLang="ko-KR" dirty="0" err="1" smtClean="0"/>
              <a:t>sialorrhea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Fine motor: handwriting, cutting foot, dressing/hygiene</a:t>
            </a:r>
          </a:p>
          <a:p>
            <a:pPr lvl="1"/>
            <a:r>
              <a:rPr lang="en-US" altLang="ko-KR" dirty="0" smtClean="0"/>
              <a:t>Gross motor: walking, climbing stairs, turning in bed</a:t>
            </a:r>
          </a:p>
          <a:p>
            <a:pPr lvl="1"/>
            <a:r>
              <a:rPr lang="en-US" altLang="ko-KR" dirty="0" smtClean="0"/>
              <a:t>Respiratory function: dyspnea, orthopnea, respiratory insufficiency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2250"/>
            <a:ext cx="8383363" cy="16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6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"/>
            <a:ext cx="5139159" cy="52444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46040"/>
            <a:ext cx="8881274" cy="151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0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35874" y="507337"/>
            <a:ext cx="10221686" cy="2481943"/>
            <a:chOff x="0" y="0"/>
            <a:chExt cx="11582134" cy="357657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582134" cy="357657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99864" y="3271734"/>
              <a:ext cx="4982270" cy="304843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0" y="3003167"/>
            <a:ext cx="11987207" cy="2775857"/>
            <a:chOff x="0" y="2481943"/>
            <a:chExt cx="11141051" cy="2579914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481943"/>
              <a:ext cx="5063253" cy="257991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3253" y="2481943"/>
              <a:ext cx="6077798" cy="1190791"/>
            </a:xfrm>
            <a:prstGeom prst="rect">
              <a:avLst/>
            </a:prstGeom>
          </p:spPr>
        </p:pic>
      </p:grpSp>
      <p:grpSp>
        <p:nvGrpSpPr>
          <p:cNvPr id="14" name="그룹 13"/>
          <p:cNvGrpSpPr/>
          <p:nvPr/>
        </p:nvGrpSpPr>
        <p:grpSpPr>
          <a:xfrm>
            <a:off x="0" y="5848209"/>
            <a:ext cx="6201640" cy="1009791"/>
            <a:chOff x="0" y="5848209"/>
            <a:chExt cx="6201640" cy="1009791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5848209"/>
              <a:ext cx="6201640" cy="1009791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0" y="5848209"/>
              <a:ext cx="2906486" cy="30766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1643" y="6369433"/>
              <a:ext cx="14859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184071" y="6369433"/>
              <a:ext cx="18124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245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Role of staging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Applied to Clinical trials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Evaluation of changes in severity as an outcome measure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Profiling practice patterns and clinical experience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Guidelines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Evaluating clinical credentials</a:t>
            </a:r>
            <a:endParaRPr lang="ko-KR" altLang="en-US" dirty="0"/>
          </a:p>
        </p:txBody>
      </p:sp>
      <p:pic>
        <p:nvPicPr>
          <p:cNvPr id="4" name="내용 개체 틀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162" y="6648421"/>
            <a:ext cx="4963218" cy="2095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00207"/>
            <a:ext cx="2591162" cy="24577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2199" y="2633043"/>
            <a:ext cx="3679801" cy="422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1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poor prognosis (median survival 3-5 years). </a:t>
            </a:r>
          </a:p>
          <a:p>
            <a:r>
              <a:rPr lang="en-US" altLang="ko-KR" dirty="0" smtClean="0"/>
              <a:t>Variable 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the number of affected regions of the body.</a:t>
            </a:r>
          </a:p>
          <a:p>
            <a:r>
              <a:rPr lang="en-US" altLang="ko-KR" dirty="0" smtClean="0"/>
              <a:t>Stage 1: first region involvement</a:t>
            </a:r>
          </a:p>
          <a:p>
            <a:r>
              <a:rPr lang="en-US" altLang="ko-KR" dirty="0" smtClean="0"/>
              <a:t>Stage 2A: diagnosis </a:t>
            </a:r>
          </a:p>
          <a:p>
            <a:r>
              <a:rPr lang="en-US" altLang="ko-KR" dirty="0" smtClean="0"/>
              <a:t>Stage 2B: second region involvement</a:t>
            </a:r>
          </a:p>
          <a:p>
            <a:r>
              <a:rPr lang="en-US" altLang="ko-KR" dirty="0" smtClean="0"/>
              <a:t>Stage 3: third region involvement</a:t>
            </a:r>
          </a:p>
          <a:p>
            <a:r>
              <a:rPr lang="en-US" altLang="ko-KR" dirty="0" smtClean="0"/>
              <a:t>Stage 4A: need for gastrostomy</a:t>
            </a:r>
          </a:p>
          <a:p>
            <a:r>
              <a:rPr lang="en-US" altLang="ko-KR" dirty="0" smtClean="0"/>
              <a:t>Stage 4B: need for noninvasive ventilation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9519"/>
            <a:ext cx="3645243" cy="15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1769" y="3403512"/>
            <a:ext cx="3400900" cy="3057952"/>
          </a:xfrm>
          <a:prstGeom prst="rect">
            <a:avLst/>
          </a:prstGeo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06500"/>
            <a:ext cx="4191585" cy="3229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32462"/>
            <a:ext cx="744006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</a:t>
            </a:r>
            <a:r>
              <a:rPr lang="en-US" altLang="ko-KR" dirty="0" err="1" smtClean="0"/>
              <a:t>MiToS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a clinical scale.</a:t>
            </a:r>
          </a:p>
          <a:p>
            <a:r>
              <a:rPr lang="en-US" altLang="ko-KR" dirty="0" smtClean="0"/>
              <a:t>Stage 0: symptoms only, loss of independence (-)</a:t>
            </a:r>
          </a:p>
          <a:p>
            <a:r>
              <a:rPr lang="en-US" altLang="ko-KR" dirty="0" smtClean="0"/>
              <a:t>Stage 1-4: loss of independence in a number of domains (swallowing, walking/self-care, communicating, breathing) from ALS Functional Rating Scale-Revised (ALSFRS-R)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9389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MiToS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4 domains, 7 items, 5 stages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532" y="1206500"/>
            <a:ext cx="6962648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1263"/>
            <a:ext cx="5795429" cy="35502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122" y="82119"/>
            <a:ext cx="6142400" cy="666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77859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3503</TotalTime>
  <Words>5056</Words>
  <Application>Microsoft Office PowerPoint</Application>
  <PresentationFormat>와이드스크린</PresentationFormat>
  <Paragraphs>144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돋움</vt:lpstr>
      <vt:lpstr>맑은 고딕</vt:lpstr>
      <vt:lpstr>Arial</vt:lpstr>
      <vt:lpstr>Times New Roman</vt:lpstr>
      <vt:lpstr>유일한 테마</vt:lpstr>
      <vt:lpstr>SNUH 심포지엄 ALS staging</vt:lpstr>
      <vt:lpstr>PowerPoint 프레젠테이션</vt:lpstr>
      <vt:lpstr>Role of staging system</vt:lpstr>
      <vt:lpstr>PowerPoint 프레젠테이션</vt:lpstr>
      <vt:lpstr>King’s system</vt:lpstr>
      <vt:lpstr>King’s system</vt:lpstr>
      <vt:lpstr>Milano-Torino system (MiToS)</vt:lpstr>
      <vt:lpstr>MiToS  4 domains, 7 items, 5 stages</vt:lpstr>
      <vt:lpstr>PowerPoint 프레젠테이션</vt:lpstr>
      <vt:lpstr>PowerPoint 프레젠테이션</vt:lpstr>
      <vt:lpstr>Comparison between two staging</vt:lpstr>
      <vt:lpstr>PowerPoint 프레젠테이션</vt:lpstr>
      <vt:lpstr>PowerPoint 프레젠테이션</vt:lpstr>
      <vt:lpstr>Comparison between two staging</vt:lpstr>
      <vt:lpstr>PowerPoint 프레젠테이션</vt:lpstr>
      <vt:lpstr>PowerPoint 프레젠테이션</vt:lpstr>
      <vt:lpstr>Multidimensionality in the ALSFRS-R scale</vt:lpstr>
      <vt:lpstr>Variable curvilinearity of ALSFRS-R trajectories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s</cp:lastModifiedBy>
  <cp:revision>300</cp:revision>
  <dcterms:created xsi:type="dcterms:W3CDTF">2021-07-05T03:41:38Z</dcterms:created>
  <dcterms:modified xsi:type="dcterms:W3CDTF">2021-08-14T09:43:58Z</dcterms:modified>
</cp:coreProperties>
</file>