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6" r:id="rId3"/>
    <p:sldId id="261" r:id="rId4"/>
    <p:sldId id="263" r:id="rId5"/>
    <p:sldId id="264" r:id="rId6"/>
    <p:sldId id="260" r:id="rId7"/>
    <p:sldId id="265" r:id="rId8"/>
    <p:sldId id="269" r:id="rId9"/>
    <p:sldId id="267" r:id="rId10"/>
    <p:sldId id="270" r:id="rId11"/>
    <p:sldId id="271" r:id="rId12"/>
    <p:sldId id="272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9" autoAdjust="0"/>
    <p:restoredTop sz="94677" autoAdjust="0"/>
  </p:normalViewPr>
  <p:slideViewPr>
    <p:cSldViewPr snapToGrid="0">
      <p:cViewPr varScale="1">
        <p:scale>
          <a:sx n="157" d="100"/>
          <a:sy n="157" d="100"/>
        </p:scale>
        <p:origin x="320" y="24"/>
      </p:cViewPr>
      <p:guideLst/>
    </p:cSldViewPr>
  </p:slideViewPr>
  <p:outlineViewPr>
    <p:cViewPr>
      <p:scale>
        <a:sx n="33" d="100"/>
        <a:sy n="33" d="100"/>
      </p:scale>
      <p:origin x="0" y="-1096"/>
    </p:cViewPr>
  </p:outlineViewPr>
  <p:notesTextViewPr>
    <p:cViewPr>
      <p:scale>
        <a:sx n="1" d="1"/>
        <a:sy n="1" d="1"/>
      </p:scale>
      <p:origin x="0" y="-93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BBB6A-BE53-4BF0-B17E-892FAA57C2D4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A4D1B-A90B-4163-BF9D-AF53B78ADD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537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신경말단이 있는 피부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말초신경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척수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뇌간에 걸쳐 </a:t>
            </a:r>
            <a:r>
              <a:rPr lang="ko-KR" altLang="en-US" dirty="0" err="1" smtClean="0"/>
              <a:t>원인병터에</a:t>
            </a:r>
            <a:r>
              <a:rPr lang="ko-KR" altLang="en-US" dirty="0" smtClean="0"/>
              <a:t> 의해 </a:t>
            </a:r>
            <a:r>
              <a:rPr lang="ko-KR" altLang="en-US" dirty="0" err="1" smtClean="0"/>
              <a:t>발생가능함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78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PY, person-year; CI, confidence interval; </a:t>
            </a:r>
            <a:r>
              <a:rPr lang="en-US" altLang="ko-KR" dirty="0" err="1" smtClean="0"/>
              <a:t>NeP</a:t>
            </a:r>
            <a:r>
              <a:rPr lang="en-US" altLang="ko-KR" dirty="0" smtClean="0"/>
              <a:t>, neuropathic pain; NRC, nerve root compression; MONICA/KORA, MONICA/KORA Augsburg Survey; PPR, pooled prevalence rate.</a:t>
            </a:r>
          </a:p>
          <a:p>
            <a:r>
              <a:rPr lang="en-US" altLang="ko-KR" dirty="0" smtClean="0"/>
              <a:t>a)Values are presented as % (number/total number), % (95% CI), or % (number). b)Multiple results from an article.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888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VAS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길이가 정해진 선 위에 통증의 정도를 환자가 스스로 표시하도록 하는 방법이다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(Appendix 1).3 100 mm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선을 긋고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선 의 시작 부분은 ‘통증이 전혀 없는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상태’이고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100 mm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끝 부분은 ‘상상할 수 있는 가장 심한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통증’으로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가정하여 현재 통증이 얼마나 심한지 선 위에 표시하도록 하여 통증의 정도를 측정한다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선의 시작 부분부터 환자가 표시한 부분까지 길이를 측정하여 길이가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0-4 mm 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이내인 경우는 통증이 없는 상태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5-44 mm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경미한 통증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45-74 mm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중등도 통증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75-100 mm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심한 통증으로 판독</a:t>
            </a:r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발병기전에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따라 치료를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하는것은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발병기전을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밝히는데 실패하여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임상양상에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따라 치료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국내 </a:t>
            </a:r>
            <a:r>
              <a:rPr lang="ko-KR" alt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다기관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신경과 연구자들이 모여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2012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LANSS,17 NPQ,18, DN4,19 ID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통증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,20 NPS23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NPSI24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한글로 번역하고 중복되는 항목은 삭제하여 총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문항으로 구성된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KNPQ</a:t>
            </a:r>
            <a:r>
              <a:rPr lang="ko-KR" alt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개발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148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84% and a specificity of 44% (when using a cut-off point of 46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사용을 위해 허가를 받거나 요금을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내지않아도됨</a:t>
            </a:r>
            <a:r>
              <a:rPr lang="en-US" altLang="ko-K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226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조직이 손상되면 염증반응이 일어나고 </a:t>
            </a:r>
            <a:r>
              <a:rPr lang="ko-KR" altLang="en-US" dirty="0" err="1" smtClean="0"/>
              <a:t>통각자극에</a:t>
            </a:r>
            <a:r>
              <a:rPr lang="ko-KR" altLang="en-US" dirty="0" smtClean="0"/>
              <a:t> 민감도가 높아지는 </a:t>
            </a:r>
            <a:r>
              <a:rPr lang="ko-KR" altLang="en-US" dirty="0" err="1" smtClean="0"/>
              <a:t>통각과민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무해자극을</a:t>
            </a:r>
            <a:r>
              <a:rPr lang="ko-KR" altLang="en-US" dirty="0" smtClean="0"/>
              <a:t> 통증으로 느끼는 </a:t>
            </a:r>
            <a:r>
              <a:rPr lang="ko-KR" altLang="en-US" dirty="0" err="1" smtClean="0"/>
              <a:t>무해자극</a:t>
            </a:r>
            <a:r>
              <a:rPr lang="ko-KR" altLang="en-US" dirty="0" smtClean="0"/>
              <a:t> 통증이 일어납니다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만성적인 염증에 지속적으로 노출되면 통증이 더 강해지고 치료에 잘 반응하지 않는 상태로 변하기 때문에 조기</a:t>
            </a:r>
            <a:r>
              <a:rPr lang="ko-KR" altLang="en-US" baseline="0" dirty="0" smtClean="0"/>
              <a:t> 치료가 중요합니다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신경병성</a:t>
            </a:r>
            <a:r>
              <a:rPr lang="ko-KR" altLang="en-US" baseline="0" dirty="0" smtClean="0"/>
              <a:t> 통증이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생기는 원인은 </a:t>
            </a:r>
            <a:r>
              <a:rPr lang="ko-KR" altLang="en-US" baseline="0" dirty="0" err="1" smtClean="0"/>
              <a:t>통증전달</a:t>
            </a:r>
            <a:r>
              <a:rPr lang="ko-KR" altLang="en-US" baseline="0" dirty="0" smtClean="0"/>
              <a:t> 경로 중 </a:t>
            </a:r>
            <a:r>
              <a:rPr lang="en-US" altLang="ko-KR" baseline="0" dirty="0" smtClean="0"/>
              <a:t>ascending pathway</a:t>
            </a:r>
            <a:r>
              <a:rPr lang="ko-KR" altLang="en-US" baseline="0" dirty="0" smtClean="0"/>
              <a:t>의 비정상적인 활성화</a:t>
            </a:r>
            <a:r>
              <a:rPr lang="en-US" altLang="ko-KR" baseline="0" dirty="0" smtClean="0"/>
              <a:t>, descending pain control pathway</a:t>
            </a:r>
            <a:r>
              <a:rPr lang="ko-KR" altLang="en-US" baseline="0" dirty="0" smtClean="0"/>
              <a:t>의 변화로 균형이 깨지는 것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통증 전달체계가 병적으로 과하게 흥분되어 있고 </a:t>
            </a:r>
            <a:r>
              <a:rPr lang="en-US" altLang="ko-KR" baseline="0" dirty="0" smtClean="0"/>
              <a:t>peripheral nerve</a:t>
            </a:r>
            <a:r>
              <a:rPr lang="ko-KR" altLang="en-US" baseline="0" dirty="0" smtClean="0"/>
              <a:t>중 </a:t>
            </a:r>
            <a:r>
              <a:rPr lang="en-US" altLang="ko-KR" baseline="0" dirty="0" err="1" smtClean="0"/>
              <a:t>abeta,bdelta,C</a:t>
            </a:r>
            <a:r>
              <a:rPr lang="en-US" altLang="ko-KR" baseline="0" dirty="0" smtClean="0"/>
              <a:t> fiber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involve</a:t>
            </a:r>
            <a:r>
              <a:rPr lang="ko-KR" altLang="en-US" baseline="0" dirty="0" err="1" smtClean="0"/>
              <a:t>할때</a:t>
            </a:r>
            <a:r>
              <a:rPr lang="ko-KR" altLang="en-US" baseline="0" dirty="0" smtClean="0"/>
              <a:t> 발생합니다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그런데 이러한 신경에 이상이 생기는 것은 나이가 들수록 더 자주 생기고 당뇨가 있거나 암에 걸렸거나 항암치료를 받는 경우 더 자주 생기게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신경에 병이 생기면 </a:t>
            </a:r>
            <a:r>
              <a:rPr lang="en-US" altLang="ko-KR" baseline="0" dirty="0" smtClean="0"/>
              <a:t>sodium, calcium, potassium</a:t>
            </a:r>
            <a:r>
              <a:rPr lang="ko-KR" altLang="en-US" baseline="0" dirty="0" smtClean="0"/>
              <a:t>과 같은 </a:t>
            </a:r>
            <a:r>
              <a:rPr lang="ko-KR" altLang="en-US" baseline="0" dirty="0" err="1" smtClean="0"/>
              <a:t>이온채널에</a:t>
            </a:r>
            <a:r>
              <a:rPr lang="ko-KR" altLang="en-US" baseline="0" dirty="0" smtClean="0"/>
              <a:t> 변화가 생기고 감각전달체계에도 변화가 생기게 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신경이 손상을 받은 가운데 </a:t>
            </a:r>
            <a:r>
              <a:rPr lang="ko-KR" altLang="en-US" baseline="0" dirty="0" err="1" smtClean="0"/>
              <a:t>오나전히</a:t>
            </a:r>
            <a:r>
              <a:rPr lang="ko-KR" altLang="en-US" baseline="0" dirty="0" smtClean="0"/>
              <a:t> 손상되지 않고 일부가 남아있다면</a:t>
            </a:r>
            <a:r>
              <a:rPr lang="en-US" altLang="ko-KR" baseline="0" dirty="0" smtClean="0"/>
              <a:t> ectopic activity</a:t>
            </a:r>
            <a:r>
              <a:rPr lang="ko-KR" altLang="en-US" baseline="0" dirty="0" smtClean="0"/>
              <a:t>가 일어나고 </a:t>
            </a:r>
            <a:r>
              <a:rPr lang="en-US" altLang="ko-KR" baseline="0" dirty="0" smtClean="0"/>
              <a:t>irritable nociceptor</a:t>
            </a:r>
            <a:r>
              <a:rPr lang="ko-KR" altLang="en-US" baseline="0" dirty="0" smtClean="0"/>
              <a:t>라고 부르는 </a:t>
            </a:r>
            <a:r>
              <a:rPr lang="ko-KR" altLang="en-US" baseline="0" dirty="0" err="1" smtClean="0"/>
              <a:t>과흥분된</a:t>
            </a:r>
            <a:r>
              <a:rPr lang="ko-KR" altLang="en-US" baseline="0" dirty="0" smtClean="0"/>
              <a:t> 신경다발이 남아있게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그래서 이런 경우에 환자들은 감각이 </a:t>
            </a:r>
            <a:r>
              <a:rPr lang="ko-KR" altLang="en-US" baseline="0" dirty="0" err="1" smtClean="0"/>
              <a:t>둔한것같기도</a:t>
            </a:r>
            <a:r>
              <a:rPr lang="ko-KR" altLang="en-US" baseline="0" dirty="0" smtClean="0"/>
              <a:t> 하면서 동시에 통증이 계속 지속된다고 느끼게 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그리고 척수신경에서 들어오는 </a:t>
            </a:r>
            <a:r>
              <a:rPr lang="en-US" altLang="ko-KR" baseline="0" dirty="0" smtClean="0"/>
              <a:t>input</a:t>
            </a:r>
            <a:r>
              <a:rPr lang="ko-KR" altLang="en-US" baseline="0" dirty="0" smtClean="0"/>
              <a:t>도 바뀌고 </a:t>
            </a:r>
            <a:r>
              <a:rPr lang="ko-KR" altLang="en-US" baseline="0" dirty="0" err="1" smtClean="0"/>
              <a:t>칼슘채널의</a:t>
            </a:r>
            <a:r>
              <a:rPr lang="ko-KR" altLang="en-US" baseline="0" dirty="0" smtClean="0"/>
              <a:t> 기능이 바뀌게 되면 신경전달물질도 늘어나고 </a:t>
            </a:r>
            <a:r>
              <a:rPr lang="ko-KR" altLang="en-US" baseline="0" dirty="0" err="1" smtClean="0"/>
              <a:t>흥분성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신경전달도</a:t>
            </a:r>
            <a:r>
              <a:rPr lang="ko-KR" altLang="en-US" baseline="0" dirty="0" smtClean="0"/>
              <a:t> 늘어나게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척추신경의</a:t>
            </a:r>
            <a:r>
              <a:rPr lang="ko-KR" altLang="en-US" baseline="0" dirty="0" smtClean="0"/>
              <a:t> 흥분이 증가하면 </a:t>
            </a:r>
            <a:r>
              <a:rPr lang="en-US" altLang="ko-KR" baseline="0" dirty="0" err="1" smtClean="0"/>
              <a:t>abeta</a:t>
            </a:r>
            <a:r>
              <a:rPr lang="en-US" altLang="ko-KR" baseline="0" dirty="0" smtClean="0"/>
              <a:t>, </a:t>
            </a:r>
            <a:r>
              <a:rPr lang="en-US" altLang="ko-KR" baseline="0" dirty="0" err="1" smtClean="0"/>
              <a:t>adelta</a:t>
            </a:r>
            <a:r>
              <a:rPr lang="en-US" altLang="ko-KR" baseline="0" dirty="0" smtClean="0"/>
              <a:t> fiber</a:t>
            </a:r>
            <a:r>
              <a:rPr lang="ko-KR" altLang="en-US" baseline="0" dirty="0" smtClean="0"/>
              <a:t>의 </a:t>
            </a:r>
            <a:r>
              <a:rPr lang="ko-KR" altLang="en-US" baseline="0" dirty="0" err="1" smtClean="0"/>
              <a:t>역치가</a:t>
            </a:r>
            <a:r>
              <a:rPr lang="ko-KR" altLang="en-US" baseline="0" dirty="0" smtClean="0"/>
              <a:t> 낮아져서 </a:t>
            </a:r>
            <a:r>
              <a:rPr lang="ko-KR" altLang="en-US" baseline="0" dirty="0" err="1" smtClean="0"/>
              <a:t>통각신경의</a:t>
            </a:r>
            <a:r>
              <a:rPr lang="ko-KR" altLang="en-US" baseline="0" dirty="0" smtClean="0"/>
              <a:t> 활성이 더 자주 일어나는 중추민감화가 생깁니다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그리고 </a:t>
            </a:r>
            <a:r>
              <a:rPr lang="ko-KR" altLang="en-US" baseline="0" dirty="0" err="1" smtClean="0"/>
              <a:t>흥분성</a:t>
            </a:r>
            <a:r>
              <a:rPr lang="ko-KR" altLang="en-US" baseline="0" dirty="0" smtClean="0"/>
              <a:t> 물질이 계속 나오고 </a:t>
            </a:r>
            <a:r>
              <a:rPr lang="ko-KR" altLang="en-US" baseline="0" dirty="0" err="1" smtClean="0"/>
              <a:t>신경흥분이</a:t>
            </a:r>
            <a:r>
              <a:rPr lang="ko-KR" altLang="en-US" baseline="0" dirty="0" smtClean="0"/>
              <a:t> 자주 </a:t>
            </a:r>
            <a:r>
              <a:rPr lang="ko-KR" altLang="en-US" baseline="0" dirty="0" err="1" smtClean="0"/>
              <a:t>일어나게되면</a:t>
            </a:r>
            <a:r>
              <a:rPr lang="ko-KR" altLang="en-US" baseline="0" dirty="0" smtClean="0"/>
              <a:t> 중추에서도 </a:t>
            </a:r>
            <a:r>
              <a:rPr lang="ko-KR" altLang="en-US" baseline="0" dirty="0" err="1" smtClean="0"/>
              <a:t>흥분성</a:t>
            </a:r>
            <a:r>
              <a:rPr lang="ko-KR" altLang="en-US" baseline="0" dirty="0" smtClean="0"/>
              <a:t> 신경전달물질인 </a:t>
            </a:r>
            <a:r>
              <a:rPr lang="en-US" altLang="ko-KR" baseline="0" dirty="0" smtClean="0"/>
              <a:t>NMDA, AMPA</a:t>
            </a:r>
            <a:r>
              <a:rPr lang="ko-KR" altLang="en-US" baseline="0" dirty="0" smtClean="0"/>
              <a:t>이 과잉존재하게 되어 </a:t>
            </a:r>
            <a:r>
              <a:rPr lang="ko-KR" altLang="en-US" baseline="0" dirty="0" err="1" smtClean="0"/>
              <a:t>무해자극</a:t>
            </a:r>
            <a:r>
              <a:rPr lang="ko-KR" altLang="en-US" baseline="0" dirty="0" smtClean="0"/>
              <a:t> 통증이 발생합니다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여기에 </a:t>
            </a:r>
            <a:r>
              <a:rPr lang="ko-KR" altLang="en-US" baseline="0" dirty="0" err="1" smtClean="0"/>
              <a:t>억제성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interneuron</a:t>
            </a:r>
            <a:r>
              <a:rPr lang="ko-KR" altLang="en-US" baseline="0" dirty="0" smtClean="0"/>
              <a:t>과 </a:t>
            </a:r>
            <a:r>
              <a:rPr lang="en-US" altLang="ko-KR" baseline="0" dirty="0" smtClean="0"/>
              <a:t>descending modulatory control system</a:t>
            </a:r>
            <a:r>
              <a:rPr lang="ko-KR" altLang="en-US" baseline="0" dirty="0" smtClean="0"/>
              <a:t>도 제대로 기능을 하지 못하게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이러한 억제와 </a:t>
            </a:r>
            <a:r>
              <a:rPr lang="ko-KR" altLang="en-US" baseline="0" dirty="0" err="1" smtClean="0"/>
              <a:t>흥분사이의</a:t>
            </a:r>
            <a:r>
              <a:rPr lang="ko-KR" altLang="en-US" baseline="0" dirty="0" smtClean="0"/>
              <a:t> 균형이 깨지면 뇌에서도 이상한 </a:t>
            </a:r>
            <a:r>
              <a:rPr lang="ko-KR" altLang="en-US" baseline="0" dirty="0" err="1" smtClean="0"/>
              <a:t>감각신호를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받게되어</a:t>
            </a:r>
            <a:r>
              <a:rPr lang="ko-KR" altLang="en-US" baseline="0" dirty="0" smtClean="0"/>
              <a:t> 시상과 </a:t>
            </a:r>
            <a:r>
              <a:rPr lang="en-US" altLang="ko-KR" baseline="0" dirty="0" smtClean="0"/>
              <a:t>limbic region</a:t>
            </a:r>
            <a:r>
              <a:rPr lang="ko-KR" altLang="en-US" baseline="0" dirty="0" smtClean="0"/>
              <a:t>에도 영향을 미쳐서 통증과 동시에</a:t>
            </a:r>
            <a:endParaRPr lang="en-US" altLang="ko-KR" baseline="0" dirty="0" smtClean="0"/>
          </a:p>
          <a:p>
            <a:r>
              <a:rPr lang="en-US" altLang="ko-KR" baseline="0" dirty="0" smtClean="0"/>
              <a:t>Anxiety, depression, sleep problem</a:t>
            </a:r>
            <a:r>
              <a:rPr lang="ko-KR" altLang="en-US" baseline="0" dirty="0" smtClean="0"/>
              <a:t>이 생기게 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노르아드레날린 </a:t>
            </a:r>
            <a:r>
              <a:rPr lang="en-US" altLang="ko-KR" baseline="0" dirty="0" smtClean="0"/>
              <a:t>(alpha-2 adrenergic receptor)</a:t>
            </a:r>
            <a:r>
              <a:rPr lang="ko-KR" altLang="en-US" baseline="0" dirty="0" smtClean="0"/>
              <a:t>를 통한 </a:t>
            </a:r>
            <a:r>
              <a:rPr lang="ko-KR" altLang="en-US" baseline="0" dirty="0" err="1" smtClean="0"/>
              <a:t>억제기능이</a:t>
            </a:r>
            <a:r>
              <a:rPr lang="ko-KR" altLang="en-US" baseline="0" dirty="0" smtClean="0"/>
              <a:t> 떨어져있고 </a:t>
            </a:r>
            <a:r>
              <a:rPr lang="en-US" altLang="ko-KR" baseline="0" dirty="0" smtClean="0"/>
              <a:t>5-HT2</a:t>
            </a:r>
            <a:r>
              <a:rPr lang="ko-KR" altLang="en-US" baseline="0" dirty="0" smtClean="0"/>
              <a:t>와 </a:t>
            </a:r>
            <a:r>
              <a:rPr lang="en-US" altLang="ko-KR" baseline="0" dirty="0" smtClean="0"/>
              <a:t>5-HT3</a:t>
            </a:r>
            <a:r>
              <a:rPr lang="ko-KR" altLang="en-US" baseline="0" dirty="0" smtClean="0"/>
              <a:t>를 통한 세로토닌 전달은 항진되어 있는 모습을 보입니다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이러한 이론은 </a:t>
            </a:r>
            <a:r>
              <a:rPr lang="ko-KR" altLang="en-US" baseline="0" dirty="0" err="1" smtClean="0"/>
              <a:t>치료시에</a:t>
            </a:r>
            <a:r>
              <a:rPr lang="en-US" altLang="ko-KR" baseline="0" dirty="0" smtClean="0"/>
              <a:t> monoamine system</a:t>
            </a:r>
            <a:r>
              <a:rPr lang="ko-KR" altLang="en-US" baseline="0" dirty="0" smtClean="0"/>
              <a:t>을 조절해서 신경통을 </a:t>
            </a:r>
            <a:r>
              <a:rPr lang="ko-KR" altLang="en-US" baseline="0" dirty="0" err="1" smtClean="0"/>
              <a:t>치료하는것의</a:t>
            </a:r>
            <a:r>
              <a:rPr lang="ko-KR" altLang="en-US" baseline="0" dirty="0" smtClean="0"/>
              <a:t> 근거가 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환자들마다</a:t>
            </a:r>
            <a:r>
              <a:rPr lang="ko-KR" altLang="en-US" baseline="0" dirty="0" smtClean="0"/>
              <a:t> 통증에 대한 치료에 반응이 다양하게 나타나는데 이러한 이유는 </a:t>
            </a:r>
            <a:r>
              <a:rPr lang="en-US" altLang="ko-KR" baseline="0" dirty="0" smtClean="0"/>
              <a:t>CNS 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통증신호를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modulation</a:t>
            </a:r>
            <a:r>
              <a:rPr lang="ko-KR" altLang="en-US" baseline="0" dirty="0" smtClean="0"/>
              <a:t>하기 때문입니다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통증이 </a:t>
            </a:r>
            <a:r>
              <a:rPr lang="en-US" altLang="ko-KR" baseline="0" dirty="0" smtClean="0"/>
              <a:t>dorsal horn</a:t>
            </a:r>
            <a:r>
              <a:rPr lang="ko-KR" altLang="en-US" baseline="0" dirty="0" smtClean="0"/>
              <a:t>에서 </a:t>
            </a:r>
            <a:r>
              <a:rPr lang="ko-KR" altLang="en-US" baseline="0" dirty="0" err="1" smtClean="0"/>
              <a:t>올라갈때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augment</a:t>
            </a:r>
            <a:r>
              <a:rPr lang="ko-KR" altLang="en-US" baseline="0" dirty="0" smtClean="0"/>
              <a:t>되거나 감소된 상태로 올라가게 됩니다</a:t>
            </a:r>
            <a:r>
              <a:rPr lang="en-US" altLang="ko-KR" baseline="0" dirty="0" smtClean="0"/>
              <a:t>. Controlled pain modulation</a:t>
            </a:r>
            <a:r>
              <a:rPr lang="ko-KR" altLang="en-US" baseline="0" dirty="0" smtClean="0"/>
              <a:t>이 잘 작동하지 않으면 </a:t>
            </a:r>
            <a:endParaRPr lang="en-US" altLang="ko-KR" baseline="0" dirty="0" smtClean="0"/>
          </a:p>
          <a:p>
            <a:r>
              <a:rPr lang="en-US" altLang="ko-KR" baseline="0" dirty="0" smtClean="0"/>
              <a:t>Descending endogenous inhibition</a:t>
            </a:r>
            <a:r>
              <a:rPr lang="ko-KR" altLang="en-US" baseline="0" dirty="0" smtClean="0"/>
              <a:t>의 기능이 떨어지고 그렇게 되면 통증을 인지하는게 억제가 잘 안되게 됩니다</a:t>
            </a:r>
            <a:r>
              <a:rPr lang="en-US" altLang="ko-KR" baseline="0" dirty="0" smtClean="0"/>
              <a:t>. Ascending pain pathway</a:t>
            </a:r>
            <a:r>
              <a:rPr lang="ko-KR" altLang="en-US" baseline="0" dirty="0" smtClean="0"/>
              <a:t>가 </a:t>
            </a:r>
            <a:r>
              <a:rPr lang="ko-KR" altLang="en-US" baseline="0" dirty="0" err="1" smtClean="0"/>
              <a:t>과활성화되있으면</a:t>
            </a:r>
            <a:r>
              <a:rPr lang="ko-KR" altLang="en-US" baseline="0" dirty="0" smtClean="0"/>
              <a:t> 통증이 누적이 되게 되는데 </a:t>
            </a:r>
            <a:r>
              <a:rPr lang="ko-KR" altLang="en-US" baseline="0" dirty="0" err="1" smtClean="0"/>
              <a:t>비신경병성</a:t>
            </a:r>
            <a:r>
              <a:rPr lang="ko-KR" altLang="en-US" baseline="0" dirty="0" smtClean="0"/>
              <a:t> 통증보다 </a:t>
            </a:r>
            <a:r>
              <a:rPr lang="ko-KR" altLang="en-US" baseline="0" dirty="0" err="1" smtClean="0"/>
              <a:t>신경병성</a:t>
            </a:r>
            <a:r>
              <a:rPr lang="ko-KR" altLang="en-US" baseline="0" dirty="0" smtClean="0"/>
              <a:t> 통증이 더 빠른 속도로 누적되게 됩니다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이러한 점을 고려한다면 환자를 </a:t>
            </a:r>
            <a:r>
              <a:rPr lang="ko-KR" altLang="en-US" baseline="0" dirty="0" err="1" smtClean="0"/>
              <a:t>치료할때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흥분성의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nociceptive profile</a:t>
            </a:r>
            <a:r>
              <a:rPr lang="ko-KR" altLang="en-US" baseline="0" dirty="0" smtClean="0"/>
              <a:t>을 갖고있다면 </a:t>
            </a:r>
            <a:r>
              <a:rPr lang="ko-KR" altLang="en-US" baseline="0" dirty="0" err="1" smtClean="0"/>
              <a:t>흥분성을</a:t>
            </a:r>
            <a:r>
              <a:rPr lang="ko-KR" altLang="en-US" baseline="0" dirty="0" smtClean="0"/>
              <a:t> 가라앉혀주는 </a:t>
            </a:r>
            <a:r>
              <a:rPr lang="en-US" altLang="ko-KR" baseline="0" dirty="0" smtClean="0"/>
              <a:t>gabapentin</a:t>
            </a:r>
            <a:r>
              <a:rPr lang="ko-KR" altLang="en-US" baseline="0" dirty="0" smtClean="0"/>
              <a:t>과 같은 약으로 치료하고 </a:t>
            </a:r>
            <a:r>
              <a:rPr lang="en-US" altLang="ko-KR" baseline="0" dirty="0" smtClean="0"/>
              <a:t>descending inhibition</a:t>
            </a:r>
            <a:r>
              <a:rPr lang="ko-KR" altLang="en-US" baseline="0" dirty="0" smtClean="0"/>
              <a:t>에 </a:t>
            </a:r>
            <a:r>
              <a:rPr lang="ko-KR" altLang="en-US" baseline="0" dirty="0" err="1" smtClean="0"/>
              <a:t>문제가있다면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serotonin-noradrenaline reuptake inhibitor</a:t>
            </a:r>
            <a:r>
              <a:rPr lang="ko-KR" altLang="en-US" baseline="0" dirty="0" smtClean="0"/>
              <a:t>로 치료해 볼 수 있겠습니다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Controlled pain modulation</a:t>
            </a:r>
            <a:r>
              <a:rPr lang="ko-KR" altLang="en-US" baseline="0" dirty="0" smtClean="0"/>
              <a:t>을 회복시키는 약으로는 </a:t>
            </a:r>
            <a:r>
              <a:rPr lang="en-US" altLang="ko-KR" baseline="0" dirty="0" smtClean="0"/>
              <a:t>duloxetine, </a:t>
            </a:r>
            <a:r>
              <a:rPr lang="en-US" altLang="ko-KR" baseline="0" dirty="0" err="1" smtClean="0"/>
              <a:t>tapentadol</a:t>
            </a:r>
            <a:r>
              <a:rPr lang="ko-KR" altLang="en-US" baseline="0" dirty="0" smtClean="0"/>
              <a:t>과 같은 약이 있습니다</a:t>
            </a:r>
            <a:r>
              <a:rPr lang="en-US" altLang="ko-KR" baseline="0" dirty="0" smtClean="0"/>
              <a:t>. Pain modulation</a:t>
            </a:r>
            <a:r>
              <a:rPr lang="ko-KR" altLang="en-US" baseline="0" dirty="0" smtClean="0"/>
              <a:t>에 이상이 있는 환자를 통증을 잘 치료해주면 정상으로 돌아온다고도 </a:t>
            </a:r>
            <a:r>
              <a:rPr lang="ko-KR" altLang="en-US" baseline="0" dirty="0" err="1" smtClean="0"/>
              <a:t>알려져있습니다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환자나 치료하는 사람의 믿음과 열망이 치료에 대한 반응에 강하게 영향을 미치는 것으로 </a:t>
            </a:r>
            <a:r>
              <a:rPr lang="ko-KR" altLang="en-US" baseline="0" dirty="0" err="1" smtClean="0"/>
              <a:t>알려져있습니다</a:t>
            </a:r>
            <a:r>
              <a:rPr lang="en-US" altLang="ko-KR" baseline="0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204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현재까지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신경병성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통증을 치료하는데 보통 사용하는 진통제인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acetaminophen, NSAID, codeine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같은 약한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opioid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는 크게 효과를 보기가 어렵다고 알려져 있습니다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보통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line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쓰는 약은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GABA analogue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pregabalin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GABA inhibitor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gabapentin, serotonin-noradrenaline reuptake inhibitor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duloxetine,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tricycline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antidepressant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amitriptyline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이나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nortriptyline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강력한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opioid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botulinum toxin A, capsaicin patch, lidocaine path, tramadol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강력하게 권고되지 않는데 효과를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보는데까지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오래걸리거나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또는 부작용으로 인해 </a:t>
            </a:r>
            <a:endParaRPr lang="en-US" altLang="ko-K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사용에 제한이 있기 때문입니다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많이 사용하는 약 중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duloxetine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descending modulatory inhibitory control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관련되고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gabapentin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pregabalin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칼슘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voltage gated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채널의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subunit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 </a:t>
            </a:r>
            <a:r>
              <a:rPr lang="el-GR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α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lang="el-GR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δ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붙어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 sensitization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감소시키는 작용을 통해 진통효과를 보입니다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기전이 조금씩 다르므로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gabapentin,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pregabalin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TCA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opioid, SNRI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같이 사용하면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synergy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기대해 볼 수 있습니다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한가지 약을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중간정도의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농도로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썼을때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효과가 없는 환자에게 한가지 약을 고농도로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쓰는것의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부작용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효과는 서로 다른 약을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combination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으로 적은 용량으로 쓰는것과 비슷하다고 하므로 약물을 추가하거나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증량할때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고려하시면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될것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같습니다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Second line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lidocaine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패치나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캡사이신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패치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트라마돌이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있습니다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리도카인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패치는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postherpetic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neuralgia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같은 국소적인 통증이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있을때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고려할 수 있고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캡사이신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패치는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postherpetic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neuralgia, diabetic neuropathy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사용을 고려합니다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트라마돌은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opioid agonist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이고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SNRI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인데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peripheral neuropathic pain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에는 효과가 입증됐지만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central neuropathic pain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에는 아직 효과가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입증돼지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않았습니다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 line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에는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botulinum toxin A, opioid agonist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 강력한 진통제인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oxycodone, morphine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있고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gabapentin,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pregabalin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제외한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항경련제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topiramate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oxcarbazepine, carbamazepine, valproate,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zonisamide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lacosamide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levetiracetam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여기에 들어갑니다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부작용의 우려가 있고 과용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중독성에 대해 고려해야 하므로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third line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인것같습니다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Carbamazepine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 neuropathy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trigeminal neuralgia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lamotrigine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은 다른 약에 반응이 없는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trigeminal neuralgia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에서 사용을 고려합니다</a:t>
            </a:r>
            <a:r>
              <a:rPr lang="en-US" altLang="ko-KR" sz="1200" b="1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en-US" altLang="ko-K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이러한 약물치료외에도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lumbar radiculopathy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zoster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에 의한 신경통의 경우에 시행하는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경막외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마취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steroid nerve block, CRPS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환자에게 시행하는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sympathetic ganglion block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 있고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10kHz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sinusoidal waveform spinal cord simulation, dorsal root ganglion, peripheral nerve stimulation,</a:t>
            </a: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Epidural motor cortex stimulation (ECMS)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repetitive transcranial cortical stimulation(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rTMS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transcranial direct current stimulation(</a:t>
            </a:r>
            <a:r>
              <a:rPr lang="en-US" altLang="ko-KR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tDCS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), deep brain stimulation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을 시행하기도 한다고 합니다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  <a:p>
            <a:endParaRPr lang="en-US" altLang="ko-K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NNT: number needed to treat, placebo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비교하여 </a:t>
            </a:r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50%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이상의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통증감소를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경험하는데까지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필요한 </a:t>
            </a:r>
            <a:r>
              <a:rPr lang="ko-KR" altLang="en-US" sz="1200" b="1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치료횟수</a:t>
            </a:r>
            <a:r>
              <a:rPr lang="ko-KR" alt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altLang="ko-K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b="1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Spinal cord stimulation traditionally applies a monophasic square-wave pulse (at a frequency in the 30–100 Hz range) that results in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paraesthesia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the painful region.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Cortical stimulation involves the stimulation of the pre-central motor cortex below the motor threshold using either invasive epidural or transcranial non-invasive techniques (such as repetitive transcranial magnetic stimulation (TMS) and transcranial direct current stimulation).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Deep brain stimulation uses high-frequency chronic intracranial stimulation of the internal capsule, various nuclei in the sensory thalamus, periaqueductal and periventricular grey, motor cortex, septum, nucleus </a:t>
            </a:r>
            <a:r>
              <a:rPr lang="en-US" altLang="ko-KR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accumbens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posterior hypothalamus and anterior cingulate cortex as potential brain targets for pain control. </a:t>
            </a:r>
          </a:p>
          <a:p>
            <a:endParaRPr lang="en-US" altLang="ko-KR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 </a:t>
            </a:r>
            <a:r>
              <a:rPr lang="en-US" altLang="ko-KR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| Intrathecal treatments provide a targeted drug delivery option in patients with severe and otherwise refractory chronic pain. The pumps can be refilled through an opening at the skin surface. 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AA4D1B-A90B-4163-BF9D-AF53B78ADDD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586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gradFill flip="none" rotWithShape="1">
          <a:gsLst>
            <a:gs pos="7000">
              <a:schemeClr val="bg1"/>
            </a:gs>
            <a:gs pos="24000">
              <a:schemeClr val="accent3">
                <a:lumMod val="58000"/>
                <a:alpha val="97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23599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522376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4686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2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16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500"/>
            <a:ext cx="12192000" cy="5651500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 marL="685800" indent="-228600">
              <a:lnSpc>
                <a:spcPct val="150000"/>
              </a:lnSpc>
              <a:buFont typeface="Wingdings" panose="05000000000000000000" pitchFamily="2" charset="2"/>
              <a:buChar char="ü"/>
              <a:defRPr/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Ø"/>
              <a:defRPr/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Ø"/>
              <a:defRPr/>
            </a:lvl4pPr>
            <a:lvl5pPr marL="2057400" indent="-228600">
              <a:lnSpc>
                <a:spcPct val="150000"/>
              </a:lnSpc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022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9953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56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92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91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1079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949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987C-FD17-4394-9A4F-BE2D66BE4DDF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">
              <a:schemeClr val="bg1"/>
            </a:gs>
            <a:gs pos="23000">
              <a:schemeClr val="accent3">
                <a:alpha val="76000"/>
                <a:lumMod val="58000"/>
              </a:schemeClr>
            </a:gs>
            <a:gs pos="77000">
              <a:schemeClr val="accent3">
                <a:alpha val="98000"/>
                <a:lumMod val="65000"/>
              </a:schemeClr>
            </a:gs>
            <a:gs pos="97000">
              <a:schemeClr val="bg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F987C-FD17-4394-9A4F-BE2D66BE4DDF}" type="datetimeFigureOut">
              <a:rPr lang="ko-KR" altLang="en-US" smtClean="0"/>
              <a:t>2021-10-31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222C9-AD14-4AA7-AC15-B8E4C3B1E1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067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846" y="623599"/>
            <a:ext cx="11834446" cy="30955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2021</a:t>
            </a:r>
            <a:r>
              <a:rPr lang="ko-KR" altLang="en-US" dirty="0" smtClean="0"/>
              <a:t>년 을지대학교 을지병원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신경과 </a:t>
            </a:r>
            <a:r>
              <a:rPr lang="ko-KR" altLang="en-US" dirty="0" err="1" smtClean="0"/>
              <a:t>연수강좌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Neuropathic pain</a:t>
            </a:r>
            <a:br>
              <a:rPr lang="en-US" altLang="ko-KR" dirty="0" smtClean="0"/>
            </a:b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노원을지대학교 병원</a:t>
            </a:r>
            <a:endParaRPr lang="en-US" altLang="ko-KR" dirty="0" smtClean="0"/>
          </a:p>
          <a:p>
            <a:r>
              <a:rPr lang="ko-KR" altLang="en-US" dirty="0" smtClean="0"/>
              <a:t>신경과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유일한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6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PainDETECT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875" y="1206500"/>
            <a:ext cx="3357562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17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Pathophysiology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609681" y="1032990"/>
            <a:ext cx="9582319" cy="5825010"/>
            <a:chOff x="2609681" y="1032990"/>
            <a:chExt cx="9582319" cy="582501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9681" y="1032990"/>
              <a:ext cx="7077834" cy="545567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457189" y="6488668"/>
              <a:ext cx="2734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Luana</a:t>
              </a:r>
              <a:r>
                <a:rPr lang="en-US" altLang="ko-KR" dirty="0"/>
                <a:t> </a:t>
              </a:r>
              <a:r>
                <a:rPr lang="en-US" altLang="ko-KR" dirty="0" err="1" smtClean="0"/>
                <a:t>Colloca</a:t>
              </a:r>
              <a:r>
                <a:rPr lang="en-US" altLang="ko-KR" dirty="0" smtClean="0"/>
                <a:t> et al., 2017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544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Approach to the patient with neuropathic pain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100420" y="1339232"/>
            <a:ext cx="12091580" cy="5518768"/>
            <a:chOff x="100420" y="918447"/>
            <a:chExt cx="12091580" cy="5939553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420" y="918447"/>
              <a:ext cx="11821227" cy="562801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457189" y="6488668"/>
              <a:ext cx="2734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Luana</a:t>
              </a:r>
              <a:r>
                <a:rPr lang="en-US" altLang="ko-KR" dirty="0"/>
                <a:t> </a:t>
              </a:r>
              <a:r>
                <a:rPr lang="en-US" altLang="ko-KR" dirty="0" err="1" smtClean="0"/>
                <a:t>Colloca</a:t>
              </a:r>
              <a:r>
                <a:rPr lang="en-US" altLang="ko-KR" dirty="0" smtClean="0"/>
                <a:t> et al., 2017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9569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Management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0" y="1270450"/>
            <a:ext cx="12192000" cy="5587550"/>
            <a:chOff x="0" y="1270450"/>
            <a:chExt cx="12192000" cy="5587550"/>
          </a:xfrm>
        </p:grpSpPr>
        <p:sp>
          <p:nvSpPr>
            <p:cNvPr id="5" name="TextBox 4"/>
            <p:cNvSpPr txBox="1"/>
            <p:nvPr/>
          </p:nvSpPr>
          <p:spPr>
            <a:xfrm>
              <a:off x="9457189" y="6488668"/>
              <a:ext cx="27348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/>
                <a:t>Luana</a:t>
              </a:r>
              <a:r>
                <a:rPr lang="en-US" altLang="ko-KR" dirty="0"/>
                <a:t> </a:t>
              </a:r>
              <a:r>
                <a:rPr lang="en-US" altLang="ko-KR" dirty="0" err="1" smtClean="0"/>
                <a:t>Colloca</a:t>
              </a:r>
              <a:r>
                <a:rPr lang="en-US" altLang="ko-KR" dirty="0" smtClean="0"/>
                <a:t> et al., 2017</a:t>
              </a:r>
              <a:endParaRPr lang="ko-KR" altLang="en-US" dirty="0"/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0" y="1270450"/>
              <a:ext cx="12192000" cy="5522557"/>
              <a:chOff x="0" y="508001"/>
              <a:chExt cx="12192000" cy="6285150"/>
            </a:xfrm>
          </p:grpSpPr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509188"/>
                <a:ext cx="7197458" cy="6283963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3152" y="508001"/>
                <a:ext cx="4528848" cy="522203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5556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신경병</a:t>
            </a:r>
            <a:r>
              <a:rPr lang="ko-KR" altLang="en-US" dirty="0" smtClean="0"/>
              <a:t> 통증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만성통증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통각통증</a:t>
            </a:r>
            <a:r>
              <a:rPr lang="en-US" altLang="ko-KR" dirty="0"/>
              <a:t> </a:t>
            </a:r>
            <a:r>
              <a:rPr lang="en-US" altLang="ko-KR" dirty="0" smtClean="0"/>
              <a:t>(nociceptive pain), </a:t>
            </a:r>
            <a:r>
              <a:rPr lang="ko-KR" altLang="en-US" dirty="0" err="1" smtClean="0"/>
              <a:t>신경병통증</a:t>
            </a:r>
            <a:r>
              <a:rPr lang="ko-KR" altLang="en-US" dirty="0" smtClean="0"/>
              <a:t> </a:t>
            </a:r>
            <a:r>
              <a:rPr lang="en-US" altLang="ko-KR" dirty="0" smtClean="0"/>
              <a:t>(neuropathic pain) </a:t>
            </a:r>
            <a:r>
              <a:rPr lang="ko-KR" altLang="en-US" dirty="0" smtClean="0"/>
              <a:t>으로 구분됨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체성감각계의 이상에 의해 나타나는 증상</a:t>
            </a:r>
            <a:endParaRPr lang="en-US" altLang="ko-KR" dirty="0" smtClean="0"/>
          </a:p>
          <a:p>
            <a:r>
              <a:rPr lang="ko-KR" altLang="en-US" dirty="0" smtClean="0"/>
              <a:t>저리다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찌릿하다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따끔거린다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화끈거린다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시리다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아프다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차갑다</a:t>
            </a:r>
            <a:endParaRPr lang="en-US" altLang="ko-KR" dirty="0" smtClean="0"/>
          </a:p>
          <a:p>
            <a:r>
              <a:rPr lang="ko-KR" altLang="en-US" dirty="0" smtClean="0"/>
              <a:t>기계적 자극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차갑거나 </a:t>
            </a:r>
            <a:r>
              <a:rPr lang="ko-KR" altLang="en-US" smtClean="0"/>
              <a:t>뜨거운 온도 자극에 </a:t>
            </a:r>
            <a:r>
              <a:rPr lang="ko-KR" altLang="en-US" dirty="0" smtClean="0"/>
              <a:t>의해 유발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우울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불안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수면장애 초래</a:t>
            </a:r>
            <a:endParaRPr lang="en-US" altLang="ko-KR" dirty="0" smtClean="0"/>
          </a:p>
          <a:p>
            <a:r>
              <a:rPr lang="ko-KR" altLang="en-US" dirty="0" smtClean="0"/>
              <a:t>약물치료의 효과</a:t>
            </a:r>
            <a:r>
              <a:rPr lang="en-US" altLang="ko-KR" dirty="0" smtClean="0"/>
              <a:t>: 40% </a:t>
            </a:r>
            <a:r>
              <a:rPr lang="ko-KR" altLang="en-US" dirty="0" smtClean="0"/>
              <a:t>미만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7101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신경병</a:t>
            </a:r>
            <a:r>
              <a:rPr lang="ko-KR" altLang="en-US" dirty="0" smtClean="0"/>
              <a:t> 통증의 역학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전체인구의 </a:t>
            </a:r>
            <a:r>
              <a:rPr lang="en-US" altLang="ko-KR" dirty="0" smtClean="0"/>
              <a:t>7-10%</a:t>
            </a:r>
          </a:p>
          <a:p>
            <a:r>
              <a:rPr lang="ko-KR" altLang="en-US" dirty="0" smtClean="0"/>
              <a:t>노인인구의 증가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뇌졸중 등 퇴행성 질환의 증가</a:t>
            </a:r>
            <a:endParaRPr lang="en-US" altLang="ko-KR" dirty="0" smtClean="0"/>
          </a:p>
          <a:p>
            <a:r>
              <a:rPr lang="ko-KR" altLang="en-US" dirty="0" smtClean="0"/>
              <a:t>당뇨신경병의 통증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신경병</a:t>
            </a:r>
            <a:r>
              <a:rPr lang="ko-KR" altLang="en-US" dirty="0" smtClean="0"/>
              <a:t> 통증의 가장 흔한 원인 중 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당뇨병 환자의 </a:t>
            </a:r>
            <a:r>
              <a:rPr lang="en-US" altLang="ko-KR" dirty="0" smtClean="0"/>
              <a:t>50%</a:t>
            </a:r>
            <a:r>
              <a:rPr lang="ko-KR" altLang="en-US" dirty="0" smtClean="0"/>
              <a:t>까지도 발생</a:t>
            </a:r>
            <a:endParaRPr lang="en-US" altLang="ko-KR" dirty="0" smtClean="0"/>
          </a:p>
          <a:p>
            <a:r>
              <a:rPr lang="ko-KR" altLang="en-US" dirty="0" err="1" smtClean="0"/>
              <a:t>대상포진후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신경병</a:t>
            </a:r>
            <a:r>
              <a:rPr lang="ko-KR" altLang="en-US" dirty="0" smtClean="0"/>
              <a:t> 통증</a:t>
            </a:r>
            <a:r>
              <a:rPr lang="en-US" altLang="ko-KR" dirty="0" smtClean="0"/>
              <a:t>: 4.47-6.31</a:t>
            </a:r>
            <a:r>
              <a:rPr lang="ko-KR" altLang="en-US" dirty="0" smtClean="0"/>
              <a:t>명</a:t>
            </a:r>
            <a:r>
              <a:rPr lang="en-US" altLang="ko-KR" dirty="0" smtClean="0"/>
              <a:t>/1000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*</a:t>
            </a:r>
            <a:r>
              <a:rPr lang="ko-KR" altLang="en-US" dirty="0" smtClean="0"/>
              <a:t>년</a:t>
            </a:r>
            <a:endParaRPr lang="en-US" altLang="ko-KR" dirty="0" smtClean="0"/>
          </a:p>
          <a:p>
            <a:r>
              <a:rPr lang="ko-KR" altLang="en-US" dirty="0" err="1" smtClean="0"/>
              <a:t>삼차신경병</a:t>
            </a:r>
            <a:r>
              <a:rPr lang="ko-KR" altLang="en-US" dirty="0" smtClean="0"/>
              <a:t> 통증</a:t>
            </a:r>
            <a:r>
              <a:rPr lang="en-US" altLang="ko-KR" dirty="0" smtClean="0"/>
              <a:t>: 26-28</a:t>
            </a:r>
            <a:r>
              <a:rPr lang="ko-KR" altLang="en-US" dirty="0" smtClean="0"/>
              <a:t>명</a:t>
            </a:r>
            <a:r>
              <a:rPr lang="en-US" altLang="ko-KR" dirty="0" smtClean="0"/>
              <a:t>/100,000</a:t>
            </a:r>
            <a:r>
              <a:rPr lang="ko-KR" altLang="en-US" dirty="0" smtClean="0"/>
              <a:t>명</a:t>
            </a:r>
            <a:r>
              <a:rPr lang="en-US" altLang="ko-KR" dirty="0" smtClean="0"/>
              <a:t>*</a:t>
            </a:r>
            <a:r>
              <a:rPr lang="ko-KR" altLang="en-US" dirty="0" smtClean="0"/>
              <a:t>년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1051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03" y="288580"/>
            <a:ext cx="10707594" cy="62587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07594" y="6488668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Suh BC</a:t>
            </a:r>
            <a:r>
              <a:rPr lang="en-US" altLang="ko-KR" dirty="0" smtClean="0"/>
              <a:t>, 2021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482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786637" y="152191"/>
            <a:ext cx="9800270" cy="6575764"/>
            <a:chOff x="727913" y="-74312"/>
            <a:chExt cx="10736173" cy="7203734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7913" y="889676"/>
              <a:ext cx="10736173" cy="623974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7913" y="-74312"/>
              <a:ext cx="10736173" cy="963988"/>
            </a:xfrm>
            <a:prstGeom prst="rect">
              <a:avLst/>
            </a:prstGeom>
          </p:spPr>
        </p:pic>
      </p:grpSp>
      <p:sp>
        <p:nvSpPr>
          <p:cNvPr id="7" name="TextBox 6"/>
          <p:cNvSpPr txBox="1"/>
          <p:nvPr/>
        </p:nvSpPr>
        <p:spPr>
          <a:xfrm>
            <a:off x="10707594" y="6488668"/>
            <a:ext cx="273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Suh BC</a:t>
            </a:r>
            <a:r>
              <a:rPr lang="en-US" altLang="ko-KR" dirty="0" smtClean="0"/>
              <a:t>, 2021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68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통증을 동반하는 다발신경병의 종류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손목터널증후군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발목터널증후군</a:t>
            </a:r>
            <a:endParaRPr lang="en-US" altLang="ko-KR" dirty="0" smtClean="0"/>
          </a:p>
          <a:p>
            <a:r>
              <a:rPr lang="ko-KR" altLang="en-US" dirty="0" smtClean="0"/>
              <a:t>당뇨병 신경병증</a:t>
            </a:r>
            <a:endParaRPr lang="en-US" altLang="ko-KR" dirty="0" smtClean="0"/>
          </a:p>
          <a:p>
            <a:r>
              <a:rPr lang="ko-KR" altLang="en-US" dirty="0" smtClean="0"/>
              <a:t>대상포진 후 </a:t>
            </a:r>
            <a:r>
              <a:rPr lang="ko-KR" altLang="en-US" dirty="0" err="1" smtClean="0"/>
              <a:t>신경병</a:t>
            </a:r>
            <a:r>
              <a:rPr lang="ko-KR" altLang="en-US" dirty="0" smtClean="0"/>
              <a:t> 통증</a:t>
            </a:r>
            <a:endParaRPr lang="en-US" altLang="ko-KR" dirty="0" smtClean="0"/>
          </a:p>
          <a:p>
            <a:r>
              <a:rPr lang="ko-KR" altLang="en-US" dirty="0" err="1" smtClean="0"/>
              <a:t>삼차신경병</a:t>
            </a:r>
            <a:r>
              <a:rPr lang="ko-KR" altLang="en-US" dirty="0" smtClean="0"/>
              <a:t> 통증</a:t>
            </a:r>
            <a:endParaRPr lang="en-US" altLang="ko-KR" dirty="0" smtClean="0"/>
          </a:p>
          <a:p>
            <a:r>
              <a:rPr lang="ko-KR" altLang="en-US" dirty="0" smtClean="0"/>
              <a:t>항암치료에 의한 신경병증</a:t>
            </a:r>
            <a:endParaRPr lang="en-US" altLang="ko-KR" dirty="0" smtClean="0"/>
          </a:p>
          <a:p>
            <a:r>
              <a:rPr lang="ko-KR" altLang="en-US" dirty="0" smtClean="0"/>
              <a:t>알코올 독성 신경병증</a:t>
            </a:r>
            <a:endParaRPr lang="en-US" altLang="ko-KR" dirty="0" smtClean="0"/>
          </a:p>
          <a:p>
            <a:r>
              <a:rPr lang="ko-KR" altLang="en-US" dirty="0" smtClean="0"/>
              <a:t>뇌경색</a:t>
            </a:r>
            <a:endParaRPr lang="en-US" altLang="ko-KR" dirty="0" smtClean="0"/>
          </a:p>
          <a:p>
            <a:r>
              <a:rPr lang="ko-KR" altLang="en-US" dirty="0" err="1" smtClean="0"/>
              <a:t>척수병증</a:t>
            </a:r>
            <a:endParaRPr lang="en-US" altLang="ko-KR" dirty="0" smtClean="0"/>
          </a:p>
          <a:p>
            <a:r>
              <a:rPr lang="ko-KR" altLang="en-US" dirty="0" smtClean="0"/>
              <a:t>특발성 </a:t>
            </a:r>
            <a:r>
              <a:rPr lang="ko-KR" altLang="en-US" dirty="0" err="1" smtClean="0"/>
              <a:t>소섬유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신경병</a:t>
            </a:r>
            <a:endParaRPr lang="en-US" altLang="ko-KR" dirty="0" smtClean="0"/>
          </a:p>
          <a:p>
            <a:r>
              <a:rPr lang="ko-KR" altLang="en-US" dirty="0" err="1" smtClean="0"/>
              <a:t>길랑바레</a:t>
            </a:r>
            <a:r>
              <a:rPr lang="ko-KR" altLang="en-US" dirty="0" smtClean="0"/>
              <a:t> 증후군</a:t>
            </a:r>
            <a:endParaRPr lang="en-US" altLang="ko-KR" dirty="0" smtClean="0"/>
          </a:p>
          <a:p>
            <a:r>
              <a:rPr lang="ko-KR" altLang="en-US" dirty="0" smtClean="0"/>
              <a:t>비타민 결핍에 의한 </a:t>
            </a:r>
            <a:r>
              <a:rPr lang="ko-KR" altLang="en-US" dirty="0" err="1" smtClean="0"/>
              <a:t>신경병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29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신경병</a:t>
            </a:r>
            <a:r>
              <a:rPr lang="ko-KR" altLang="en-US" dirty="0" smtClean="0"/>
              <a:t> 통증의 진단과 평가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통증평가지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단순평가</a:t>
            </a:r>
            <a:r>
              <a:rPr lang="ko-KR" altLang="en-US" dirty="0" smtClean="0"/>
              <a:t> 설문지</a:t>
            </a:r>
            <a:r>
              <a:rPr lang="en-US" altLang="ko-KR" dirty="0" smtClean="0"/>
              <a:t>: visual analogue scale (VAS), numerical rating scale (NRS)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다면평가 설문지</a:t>
            </a:r>
            <a:r>
              <a:rPr lang="en-US" altLang="ko-KR" dirty="0" smtClean="0"/>
              <a:t>: </a:t>
            </a:r>
            <a:r>
              <a:rPr lang="ko-KR" altLang="en-US" dirty="0" smtClean="0"/>
              <a:t>통증 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양상</a:t>
            </a:r>
            <a:r>
              <a:rPr lang="en-US" altLang="ko-KR" dirty="0" smtClean="0"/>
              <a:t>, affect</a:t>
            </a:r>
            <a:r>
              <a:rPr lang="ko-KR" altLang="en-US" dirty="0" smtClean="0"/>
              <a:t>까지도 평가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맥길통증설문지를 널리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신경병통증설문지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선별검사지</a:t>
            </a:r>
            <a:r>
              <a:rPr lang="en-US" altLang="ko-KR" dirty="0" smtClean="0"/>
              <a:t>: Leeds Assessment of Neuropathic symptoms and Signs (LANSS), Neuropathic Pain Questionnaire (NPQ), </a:t>
            </a:r>
            <a:r>
              <a:rPr lang="en-US" altLang="ko-KR" dirty="0" err="1" smtClean="0"/>
              <a:t>painDETECT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등이 있음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평가설문지</a:t>
            </a:r>
            <a:r>
              <a:rPr lang="en-US" altLang="ko-KR" dirty="0" smtClean="0"/>
              <a:t>: Neuropathic Pain Scale (NPS), Neuropathic Pain Symptom Inventory (NPSI), Korean Neuropathic Pain Questionnaire (KNPQ)</a:t>
            </a:r>
            <a:r>
              <a:rPr lang="ko-KR" altLang="en-US" dirty="0" smtClean="0"/>
              <a:t>가 널리 사용됨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감각저하나</a:t>
            </a:r>
            <a:r>
              <a:rPr lang="ko-KR" altLang="en-US" dirty="0" smtClean="0"/>
              <a:t> 무감각 같은 </a:t>
            </a:r>
            <a:r>
              <a:rPr lang="ko-KR" altLang="en-US" dirty="0" err="1" smtClean="0"/>
              <a:t>음성증상은</a:t>
            </a:r>
            <a:r>
              <a:rPr lang="ko-KR" altLang="en-US" dirty="0" smtClean="0"/>
              <a:t> 평가하지 않음</a:t>
            </a:r>
            <a:r>
              <a:rPr lang="en-US" altLang="ko-KR" dirty="0" smtClean="0"/>
              <a:t>. 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680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73456" y="6488668"/>
            <a:ext cx="370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altLang="ko-KR" dirty="0" smtClean="0"/>
              <a:t>EH Sohn and BJ </a:t>
            </a:r>
            <a:r>
              <a:rPr lang="fi-FI" altLang="ko-KR" dirty="0"/>
              <a:t>Kim</a:t>
            </a:r>
            <a:r>
              <a:rPr lang="en-US" altLang="ko-KR" dirty="0" smtClean="0"/>
              <a:t>, 2021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KNPQ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2730"/>
            <a:ext cx="4907671" cy="56152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962" y="1237516"/>
            <a:ext cx="3217738" cy="56204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2444" y="1237516"/>
            <a:ext cx="3646811" cy="453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1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SF-MPQ (short-form McGill Pain Questionnaire)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06499"/>
            <a:ext cx="14320846" cy="6638309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336" y="1206499"/>
            <a:ext cx="6079219" cy="55397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73456" y="6488668"/>
            <a:ext cx="3706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altLang="ko-KR" dirty="0" smtClean="0"/>
              <a:t>EH Sohn and BJ </a:t>
            </a:r>
            <a:r>
              <a:rPr lang="fi-FI" altLang="ko-KR" dirty="0"/>
              <a:t>Kim</a:t>
            </a:r>
            <a:r>
              <a:rPr lang="en-US" altLang="ko-KR" dirty="0" smtClean="0"/>
              <a:t>, 2021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9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유일한 테마">
  <a:themeElements>
    <a:clrScheme name="발표용">
      <a:dk1>
        <a:sysClr val="windowText" lastClr="000000"/>
      </a:dk1>
      <a:lt1>
        <a:sysClr val="window" lastClr="FFFFFF"/>
      </a:lt1>
      <a:dk2>
        <a:srgbClr val="003060"/>
      </a:dk2>
      <a:lt2>
        <a:srgbClr val="949494"/>
      </a:lt2>
      <a:accent1>
        <a:srgbClr val="0076BF"/>
      </a:accent1>
      <a:accent2>
        <a:srgbClr val="00B259"/>
      </a:accent2>
      <a:accent3>
        <a:srgbClr val="0C419A"/>
      </a:accent3>
      <a:accent4>
        <a:srgbClr val="80C341"/>
      </a:accent4>
      <a:accent5>
        <a:srgbClr val="FE834B"/>
      </a:accent5>
      <a:accent6>
        <a:srgbClr val="FFB300"/>
      </a:accent6>
      <a:hlink>
        <a:srgbClr val="2C479E"/>
      </a:hlink>
      <a:folHlink>
        <a:srgbClr val="7F7F7F"/>
      </a:folHlink>
    </a:clrScheme>
    <a:fontScheme name="발표용">
      <a:majorFont>
        <a:latin typeface="Times New Roman"/>
        <a:ea typeface="돋움"/>
        <a:cs typeface=""/>
      </a:majorFont>
      <a:minorFont>
        <a:latin typeface="Times New Roman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유일한 테마" id="{56415493-6A54-4700-AF82-0DE49BC9423B}" vid="{21E8F1EF-5085-49CB-8BDA-92C983548ED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유일한 테마</Template>
  <TotalTime>923</TotalTime>
  <Words>1480</Words>
  <Application>Microsoft Office PowerPoint</Application>
  <PresentationFormat>와이드스크린</PresentationFormat>
  <Paragraphs>106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돋움</vt:lpstr>
      <vt:lpstr>맑은 고딕</vt:lpstr>
      <vt:lpstr>Arial</vt:lpstr>
      <vt:lpstr>Times New Roman</vt:lpstr>
      <vt:lpstr>Wingdings</vt:lpstr>
      <vt:lpstr>유일한 테마</vt:lpstr>
      <vt:lpstr>2021년 을지대학교 을지병원  신경과 연수강좌 Neuropathic pain </vt:lpstr>
      <vt:lpstr>신경병 통증</vt:lpstr>
      <vt:lpstr>신경병 통증의 역학  </vt:lpstr>
      <vt:lpstr>PowerPoint 프레젠테이션</vt:lpstr>
      <vt:lpstr>PowerPoint 프레젠테이션</vt:lpstr>
      <vt:lpstr>통증을 동반하는 다발신경병의 종류</vt:lpstr>
      <vt:lpstr>신경병 통증의 진단과 평가 </vt:lpstr>
      <vt:lpstr>KNPQ</vt:lpstr>
      <vt:lpstr>SF-MPQ (short-form McGill Pain Questionnaire)</vt:lpstr>
      <vt:lpstr>PainDETECT</vt:lpstr>
      <vt:lpstr>Pathophysiology </vt:lpstr>
      <vt:lpstr>Approach to the patient with neuropathic pain  </vt:lpstr>
      <vt:lpstr>Management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SNUH 심포지엄 ALS staging</dc:title>
  <dc:creator>10</dc:creator>
  <cp:lastModifiedBy>s</cp:lastModifiedBy>
  <cp:revision>182</cp:revision>
  <dcterms:created xsi:type="dcterms:W3CDTF">2021-07-05T03:41:38Z</dcterms:created>
  <dcterms:modified xsi:type="dcterms:W3CDTF">2021-10-31T14:28:01Z</dcterms:modified>
</cp:coreProperties>
</file>