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63" r:id="rId5"/>
    <p:sldId id="259" r:id="rId6"/>
    <p:sldId id="262" r:id="rId7"/>
    <p:sldId id="264" r:id="rId8"/>
    <p:sldId id="265" r:id="rId9"/>
    <p:sldId id="266" r:id="rId10"/>
    <p:sldId id="267" r:id="rId11"/>
    <p:sldId id="268" r:id="rId12"/>
    <p:sldId id="260" r:id="rId13"/>
    <p:sldId id="269" r:id="rId14"/>
    <p:sldId id="270" r:id="rId15"/>
    <p:sldId id="274" r:id="rId16"/>
    <p:sldId id="272" r:id="rId17"/>
    <p:sldId id="273" r:id="rId18"/>
    <p:sldId id="26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2482" autoAdjust="0"/>
  </p:normalViewPr>
  <p:slideViewPr>
    <p:cSldViewPr snapToGrid="0">
      <p:cViewPr varScale="1">
        <p:scale>
          <a:sx n="83" d="100"/>
          <a:sy n="83" d="100"/>
        </p:scale>
        <p:origin x="15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BBB6A-BE53-4BF0-B17E-892FAA57C2D4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A4D1B-A90B-4163-BF9D-AF53B78AD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537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976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아래쪽 </a:t>
            </a:r>
            <a:r>
              <a:rPr lang="en-US" altLang="ko-KR" dirty="0" smtClean="0"/>
              <a:t>figure</a:t>
            </a:r>
            <a:r>
              <a:rPr lang="ko-KR" altLang="en-US" dirty="0" smtClean="0"/>
              <a:t>의 왼쪽이 </a:t>
            </a:r>
            <a:r>
              <a:rPr lang="en-US" altLang="ko-KR" dirty="0" smtClean="0"/>
              <a:t>King’s system, </a:t>
            </a:r>
            <a:r>
              <a:rPr lang="ko-KR" altLang="en-US" dirty="0" smtClean="0"/>
              <a:t>오른쪽이 </a:t>
            </a:r>
            <a:r>
              <a:rPr lang="en-US" altLang="ko-KR" dirty="0" err="1" smtClean="0"/>
              <a:t>MiToS</a:t>
            </a:r>
            <a:r>
              <a:rPr lang="ko-KR" altLang="en-US" dirty="0" smtClean="0"/>
              <a:t>에 따라서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를 분류한 결과입니다</a:t>
            </a:r>
            <a:r>
              <a:rPr lang="en-US" altLang="ko-KR" dirty="0" smtClean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왼쪽 그림에서 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도달한 </a:t>
            </a:r>
            <a:r>
              <a:rPr lang="en-US" altLang="ko-KR" baseline="0" dirty="0" smtClean="0"/>
              <a:t>Standardized median time</a:t>
            </a:r>
            <a:r>
              <a:rPr lang="ko-KR" altLang="en-US" baseline="0" dirty="0" smtClean="0"/>
              <a:t>을 보면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환자를 포함한 경우 </a:t>
            </a:r>
            <a:r>
              <a:rPr lang="en-US" altLang="ko-KR" baseline="0" dirty="0" smtClean="0"/>
              <a:t>stage 2b, 3, 4a, 4b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42, 50, 81, 79%</a:t>
            </a:r>
            <a:r>
              <a:rPr lang="ko-KR" altLang="en-US" baseline="0" dirty="0" smtClean="0"/>
              <a:t>였고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를 제외하면 </a:t>
            </a:r>
            <a:r>
              <a:rPr lang="en-US" altLang="ko-KR" baseline="0" dirty="0" smtClean="0"/>
              <a:t>42%, 58%, 81%, 73%</a:t>
            </a:r>
            <a:r>
              <a:rPr lang="ko-KR" altLang="en-US" baseline="0" dirty="0" smtClean="0"/>
              <a:t>여서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가 있는 환자를 포함하면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에 더 빨리 도달하는 것으로 나타났습니다</a:t>
            </a:r>
            <a:r>
              <a:rPr lang="en-US" altLang="ko-KR" baseline="0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오른쪽 그림은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평가한 결과인데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까지의 </a:t>
            </a:r>
            <a:r>
              <a:rPr lang="en-US" altLang="ko-KR" baseline="0" dirty="0" smtClean="0"/>
              <a:t>standardized median time</a:t>
            </a:r>
            <a:r>
              <a:rPr lang="ko-KR" altLang="en-US" baseline="0" dirty="0" smtClean="0"/>
              <a:t>이 각각 </a:t>
            </a:r>
            <a:r>
              <a:rPr lang="en-US" altLang="ko-KR" baseline="0" dirty="0" smtClean="0"/>
              <a:t>35%, 67%, 79%, 100%, 104%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Dementia</a:t>
            </a:r>
            <a:r>
              <a:rPr lang="ko-KR" altLang="en-US" baseline="0" dirty="0" smtClean="0"/>
              <a:t>환자를 제외하면 </a:t>
            </a:r>
            <a:r>
              <a:rPr lang="en-US" altLang="ko-KR" baseline="0" dirty="0" smtClean="0"/>
              <a:t>35%, 65%, 73%, 96%, 108%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042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Table</a:t>
            </a:r>
            <a:r>
              <a:rPr lang="en-US" altLang="ko-KR" baseline="0" dirty="0" smtClean="0"/>
              <a:t> 4</a:t>
            </a:r>
            <a:r>
              <a:rPr lang="ko-KR" altLang="en-US" baseline="0" dirty="0" smtClean="0"/>
              <a:t>는 사망 또는 마지막 </a:t>
            </a:r>
            <a:r>
              <a:rPr lang="en-US" altLang="ko-KR" baseline="0" dirty="0" smtClean="0"/>
              <a:t>f/u</a:t>
            </a:r>
            <a:r>
              <a:rPr lang="ko-KR" altLang="en-US" baseline="0" dirty="0" smtClean="0"/>
              <a:t>시의 상태까지의 기간을 예측하는 것을 기준으로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간의 변별력</a:t>
            </a:r>
            <a:r>
              <a:rPr lang="en-US" altLang="ko-KR" baseline="0" dirty="0" smtClean="0"/>
              <a:t>, stage</a:t>
            </a:r>
            <a:r>
              <a:rPr lang="ko-KR" altLang="en-US" baseline="0" dirty="0" smtClean="0"/>
              <a:t>내의 </a:t>
            </a:r>
            <a:r>
              <a:rPr lang="ko-KR" altLang="en-US" baseline="0" dirty="0" err="1" smtClean="0"/>
              <a:t>균일성을</a:t>
            </a:r>
            <a:r>
              <a:rPr lang="ko-KR" altLang="en-US" baseline="0" dirty="0" smtClean="0"/>
              <a:t> 본 결과인데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이 더 높은 변별력과 </a:t>
            </a:r>
            <a:r>
              <a:rPr lang="ko-KR" altLang="en-US" baseline="0" dirty="0" err="1" smtClean="0"/>
              <a:t>균일성을</a:t>
            </a:r>
            <a:r>
              <a:rPr lang="ko-KR" altLang="en-US" baseline="0" dirty="0" smtClean="0"/>
              <a:t> 보였습니다</a:t>
            </a:r>
            <a:r>
              <a:rPr lang="en-US" altLang="ko-KR" baseline="0" dirty="0" smtClean="0"/>
              <a:t>. </a:t>
            </a: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종합적으로 보면 </a:t>
            </a:r>
            <a:r>
              <a:rPr lang="en-US" altLang="ko-KR" dirty="0" smtClean="0"/>
              <a:t>King’s system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onset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번째 분절</a:t>
            </a:r>
            <a:r>
              <a:rPr lang="en-US" altLang="ko-KR" dirty="0" smtClean="0"/>
              <a:t>, 3</a:t>
            </a:r>
            <a:r>
              <a:rPr lang="ko-KR" altLang="en-US" dirty="0" smtClean="0"/>
              <a:t>번째 분절에 위약이 발생하는</a:t>
            </a:r>
            <a:r>
              <a:rPr lang="ko-KR" altLang="en-US" baseline="0" dirty="0" smtClean="0"/>
              <a:t> 시점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위루술</a:t>
            </a:r>
            <a:r>
              <a:rPr lang="ko-KR" altLang="en-US" baseline="0" dirty="0" smtClean="0"/>
              <a:t> 또는 호흡보조장치의 사용이 필요한 시점까지를 </a:t>
            </a:r>
            <a:r>
              <a:rPr lang="en-US" altLang="ko-KR" baseline="0" dirty="0" smtClean="0"/>
              <a:t>standardized median time</a:t>
            </a:r>
            <a:r>
              <a:rPr lang="ko-KR" altLang="en-US" baseline="0" dirty="0" smtClean="0"/>
              <a:t>으로 </a:t>
            </a:r>
            <a:r>
              <a:rPr lang="ko-KR" altLang="en-US" baseline="0" dirty="0" err="1" smtClean="0"/>
              <a:t>봤을때</a:t>
            </a:r>
            <a:r>
              <a:rPr lang="ko-KR" altLang="en-US" baseline="0" dirty="0" smtClean="0"/>
              <a:t> 각각 </a:t>
            </a:r>
            <a:r>
              <a:rPr lang="en-US" altLang="ko-KR" baseline="0" dirty="0" smtClean="0"/>
              <a:t>40,60,80%</a:t>
            </a:r>
            <a:r>
              <a:rPr lang="ko-KR" altLang="en-US" baseline="0" dirty="0" smtClean="0"/>
              <a:t>로 </a:t>
            </a:r>
            <a:r>
              <a:rPr lang="ko-KR" altLang="en-US" baseline="0" dirty="0" err="1" smtClean="0"/>
              <a:t>균일했습니다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결과는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을 발표한 저자들과 동일하게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환자를 제외했을 때의 결과이고 </a:t>
            </a:r>
            <a:r>
              <a:rPr lang="en-US" altLang="ko-KR" baseline="0" dirty="0" smtClean="0"/>
              <a:t>clinical milestone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42,58,81 and 73%</a:t>
            </a:r>
            <a:r>
              <a:rPr lang="ko-KR" altLang="en-US" baseline="0" dirty="0" smtClean="0"/>
              <a:t>로 비슷한 결과를 보였습니다</a:t>
            </a:r>
            <a:r>
              <a:rPr lang="en-US" altLang="ko-KR" baseline="0" dirty="0" smtClean="0"/>
              <a:t>. Dementia</a:t>
            </a:r>
            <a:r>
              <a:rPr lang="ko-KR" altLang="en-US" baseline="0" dirty="0" smtClean="0"/>
              <a:t>환자를 제외하지 않은 경우에는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번째 분절에 위약이 발생하는 시점이 </a:t>
            </a:r>
            <a:r>
              <a:rPr lang="en-US" altLang="ko-KR" baseline="0" dirty="0" smtClean="0"/>
              <a:t>50%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60%</a:t>
            </a:r>
            <a:r>
              <a:rPr lang="ko-KR" altLang="en-US" baseline="0" dirty="0" smtClean="0"/>
              <a:t>보다는 단축되는 결과를 보였습니다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의 경우에는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까지의 </a:t>
            </a:r>
            <a:r>
              <a:rPr lang="en-US" altLang="ko-KR" baseline="0" dirty="0" smtClean="0"/>
              <a:t>standardized median time</a:t>
            </a:r>
            <a:r>
              <a:rPr lang="ko-KR" altLang="en-US" baseline="0" dirty="0" smtClean="0"/>
              <a:t>으로 보면 </a:t>
            </a:r>
            <a:r>
              <a:rPr lang="en-US" altLang="ko-KR" baseline="0" dirty="0" smtClean="0"/>
              <a:t>35,67,79,100,104%</a:t>
            </a:r>
            <a:r>
              <a:rPr lang="ko-KR" altLang="en-US" baseline="0" dirty="0" smtClean="0"/>
              <a:t>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나왔습니다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r>
              <a:rPr lang="ko-KR" altLang="en-US" dirty="0" smtClean="0"/>
              <a:t>전반적으로 보면 </a:t>
            </a:r>
            <a:r>
              <a:rPr lang="en-US" altLang="ko-KR" dirty="0" smtClean="0"/>
              <a:t>King</a:t>
            </a:r>
            <a:r>
              <a:rPr lang="ko-KR" altLang="en-US" dirty="0" smtClean="0"/>
              <a:t>이 전체 </a:t>
            </a:r>
            <a:r>
              <a:rPr lang="en-US" altLang="ko-KR" dirty="0" smtClean="0"/>
              <a:t>disease</a:t>
            </a:r>
            <a:r>
              <a:rPr lang="en-US" altLang="ko-KR" baseline="0" dirty="0" smtClean="0"/>
              <a:t> course</a:t>
            </a:r>
            <a:r>
              <a:rPr lang="ko-KR" altLang="en-US" baseline="0" dirty="0" smtClean="0"/>
              <a:t>에 고르게 분포하고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는 후기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치우치는 결과를 보였고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 조금 더 길게 나왔습니다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저자들은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는 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도달하는 것을 기능을 완전히 소실하는 것을 기준으로 하기 때문에 </a:t>
            </a:r>
            <a:r>
              <a:rPr lang="en-US" altLang="ko-KR" baseline="0" dirty="0" smtClean="0"/>
              <a:t>1,2</a:t>
            </a:r>
            <a:r>
              <a:rPr lang="ko-KR" altLang="en-US" baseline="0" dirty="0" smtClean="0"/>
              <a:t>개 기능의 소실에 반해 그 이후의 </a:t>
            </a:r>
            <a:r>
              <a:rPr lang="ko-KR" altLang="en-US" baseline="0" dirty="0" err="1" smtClean="0"/>
              <a:t>기능소실</a:t>
            </a:r>
            <a:r>
              <a:rPr lang="ko-KR" altLang="en-US" baseline="0" dirty="0" smtClean="0"/>
              <a:t> 시점에는 이미 질병이 많이 진행했을 수 있기때문에 후기로 치우칠 가능성이 </a:t>
            </a:r>
            <a:r>
              <a:rPr lang="ko-KR" altLang="en-US" baseline="0" dirty="0" err="1" smtClean="0"/>
              <a:t>있을것으로</a:t>
            </a:r>
            <a:r>
              <a:rPr lang="ko-KR" altLang="en-US" baseline="0" dirty="0" smtClean="0"/>
              <a:t> 보았습니다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에서는 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있는 </a:t>
            </a:r>
            <a:r>
              <a:rPr lang="en-US" altLang="ko-KR" baseline="0" dirty="0" smtClean="0"/>
              <a:t>median time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달에서 </a:t>
            </a:r>
            <a:r>
              <a:rPr lang="en-US" altLang="ko-KR" baseline="0" dirty="0" smtClean="0"/>
              <a:t>8</a:t>
            </a:r>
            <a:r>
              <a:rPr lang="ko-KR" altLang="en-US" baseline="0" dirty="0" smtClean="0"/>
              <a:t>달로 나왔고 이결과는 </a:t>
            </a:r>
            <a:r>
              <a:rPr lang="en-US" altLang="ko-KR" baseline="0" dirty="0" err="1" smtClean="0"/>
              <a:t>balendra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clinical trial</a:t>
            </a:r>
            <a:r>
              <a:rPr lang="ko-KR" altLang="en-US" baseline="0" dirty="0" smtClean="0"/>
              <a:t>로부터 얻은 데이터를 가지고 분석해서 </a:t>
            </a:r>
            <a:r>
              <a:rPr lang="en-US" altLang="ko-KR" baseline="0" dirty="0" smtClean="0"/>
              <a:t>2015</a:t>
            </a:r>
            <a:r>
              <a:rPr lang="ko-KR" altLang="en-US" baseline="0" dirty="0" smtClean="0"/>
              <a:t>년에 </a:t>
            </a:r>
            <a:r>
              <a:rPr lang="en-US" altLang="ko-KR" baseline="0" dirty="0" smtClean="0"/>
              <a:t>JNNP</a:t>
            </a:r>
            <a:r>
              <a:rPr lang="ko-KR" altLang="en-US" baseline="0" dirty="0" smtClean="0"/>
              <a:t>에 발표한 결과에서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달에서 </a:t>
            </a:r>
            <a:r>
              <a:rPr lang="en-US" altLang="ko-KR" baseline="0" dirty="0" smtClean="0"/>
              <a:t>7</a:t>
            </a:r>
            <a:r>
              <a:rPr lang="ko-KR" altLang="en-US" baseline="0" dirty="0" smtClean="0"/>
              <a:t>달로 </a:t>
            </a:r>
            <a:r>
              <a:rPr lang="ko-KR" altLang="en-US" baseline="0" dirty="0" err="1" smtClean="0"/>
              <a:t>나온것과</a:t>
            </a:r>
            <a:r>
              <a:rPr lang="ko-KR" altLang="en-US" baseline="0" dirty="0" smtClean="0"/>
              <a:t> 유사했습니다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까지는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달에서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달이었지만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까지는 </a:t>
            </a:r>
            <a:r>
              <a:rPr lang="en-US" altLang="ko-KR" baseline="0" dirty="0" smtClean="0"/>
              <a:t>overlap</a:t>
            </a:r>
            <a:r>
              <a:rPr lang="ko-KR" altLang="en-US" baseline="0" dirty="0" smtClean="0"/>
              <a:t>이 되는 결과를 보였습니다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Subgroup analysis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했을때에는</a:t>
            </a:r>
            <a:r>
              <a:rPr lang="ko-KR" altLang="en-US" baseline="0" dirty="0" smtClean="0"/>
              <a:t> 세번째 분절에 위약이 생기는 시점을 보면 두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모두에서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조금더</a:t>
            </a:r>
            <a:r>
              <a:rPr lang="ko-KR" altLang="en-US" baseline="0" dirty="0" smtClean="0"/>
              <a:t> 빨리 도달해서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이 더 안좋은 예후를 보인다고 널리 </a:t>
            </a:r>
            <a:r>
              <a:rPr lang="ko-KR" altLang="en-US" baseline="0" dirty="0" err="1" smtClean="0"/>
              <a:t>알려진것과</a:t>
            </a:r>
            <a:r>
              <a:rPr lang="ko-KR" altLang="en-US" baseline="0" dirty="0" smtClean="0"/>
              <a:t> 일치하는 결과를 보였다고 볼 수 있습니다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Survival</a:t>
            </a:r>
            <a:r>
              <a:rPr lang="en-US" altLang="ko-KR" baseline="0" dirty="0" smtClean="0"/>
              <a:t> curve</a:t>
            </a:r>
            <a:r>
              <a:rPr lang="ko-KR" altLang="en-US" baseline="0" dirty="0" smtClean="0"/>
              <a:t>를 가지고 보면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가 증가함에 따라 통계적으로 유의하게 생존기간이 줄어드는 결과를 보였고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stage 2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와 통계적으로 유의한 차이를 보이지 않았고 오히려 더 일찍 사망하는 결과를 보이기도 했습니다</a:t>
            </a:r>
            <a:r>
              <a:rPr lang="en-US" altLang="ko-KR" baseline="0" dirty="0" smtClean="0"/>
              <a:t>. QOLALS study</a:t>
            </a:r>
            <a:r>
              <a:rPr lang="ko-KR" altLang="en-US" baseline="0" dirty="0" smtClean="0"/>
              <a:t>를 가지고 </a:t>
            </a:r>
            <a:r>
              <a:rPr lang="en-US" altLang="ko-KR" baseline="0" dirty="0" smtClean="0"/>
              <a:t>Stage2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년째에 사망으로 진행하는 </a:t>
            </a:r>
            <a:r>
              <a:rPr lang="en-US" altLang="ko-KR" baseline="0" dirty="0" smtClean="0"/>
              <a:t>transition probability</a:t>
            </a:r>
            <a:r>
              <a:rPr lang="ko-KR" altLang="en-US" baseline="0" dirty="0" smtClean="0"/>
              <a:t>를 보면 </a:t>
            </a:r>
            <a:r>
              <a:rPr lang="en-US" altLang="ko-KR" baseline="0" dirty="0" smtClean="0"/>
              <a:t>33%</a:t>
            </a:r>
            <a:r>
              <a:rPr lang="ko-KR" altLang="en-US" baseline="0" dirty="0" smtClean="0"/>
              <a:t>로 같았고 </a:t>
            </a:r>
            <a:r>
              <a:rPr lang="en-US" altLang="ko-KR" baseline="0" dirty="0" err="1" smtClean="0"/>
              <a:t>LiCALS</a:t>
            </a:r>
            <a:r>
              <a:rPr lang="en-US" altLang="ko-KR" baseline="0" dirty="0" smtClean="0"/>
              <a:t> study</a:t>
            </a:r>
            <a:r>
              <a:rPr lang="ko-KR" altLang="en-US" baseline="0" dirty="0" smtClean="0"/>
              <a:t>를 가지고 분석하면 </a:t>
            </a:r>
            <a:r>
              <a:rPr lang="en-US" altLang="ko-KR" baseline="0" dirty="0" smtClean="0"/>
              <a:t>29%, 25%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가 더 적은 결과를 보였습니다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저자들은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개영역에서 기능을 완전히 소실한 이후에도 죽지않은 </a:t>
            </a:r>
            <a:r>
              <a:rPr lang="en-US" altLang="ko-KR" baseline="0" dirty="0" smtClean="0"/>
              <a:t>long survivor group</a:t>
            </a:r>
            <a:r>
              <a:rPr lang="ko-KR" altLang="en-US" baseline="0" dirty="0" smtClean="0"/>
              <a:t>의 환자들의 영향 때문인 것으로 분석했습니다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>
                <a:solidFill>
                  <a:srgbClr val="FFFF00"/>
                </a:solidFill>
              </a:rPr>
              <a:t>Tracheostomy</a:t>
            </a:r>
            <a:r>
              <a:rPr lang="ko-KR" altLang="en-US" baseline="0" dirty="0" smtClean="0">
                <a:solidFill>
                  <a:srgbClr val="FFFF00"/>
                </a:solidFill>
              </a:rPr>
              <a:t>는 </a:t>
            </a:r>
            <a:r>
              <a:rPr lang="en-US" altLang="ko-KR" baseline="0" dirty="0" smtClean="0">
                <a:solidFill>
                  <a:srgbClr val="FFFF00"/>
                </a:solidFill>
              </a:rPr>
              <a:t>15%</a:t>
            </a:r>
            <a:r>
              <a:rPr lang="ko-KR" altLang="en-US" baseline="0" dirty="0" smtClean="0">
                <a:solidFill>
                  <a:srgbClr val="FFFF00"/>
                </a:solidFill>
              </a:rPr>
              <a:t>환자가 </a:t>
            </a:r>
            <a:r>
              <a:rPr lang="en-US" altLang="ko-KR" baseline="0" dirty="0" smtClean="0">
                <a:solidFill>
                  <a:srgbClr val="FFFF00"/>
                </a:solidFill>
              </a:rPr>
              <a:t>tracheostomy</a:t>
            </a:r>
            <a:r>
              <a:rPr lang="ko-KR" altLang="en-US" baseline="0" dirty="0" smtClean="0">
                <a:solidFill>
                  <a:srgbClr val="FFFF00"/>
                </a:solidFill>
              </a:rPr>
              <a:t>를 받았고 이 중 </a:t>
            </a:r>
            <a:r>
              <a:rPr lang="en-US" altLang="ko-KR" baseline="0" dirty="0" smtClean="0">
                <a:solidFill>
                  <a:srgbClr val="FFFF00"/>
                </a:solidFill>
              </a:rPr>
              <a:t>57%</a:t>
            </a:r>
            <a:r>
              <a:rPr lang="ko-KR" altLang="en-US" baseline="0" dirty="0" smtClean="0">
                <a:solidFill>
                  <a:srgbClr val="FFFF00"/>
                </a:solidFill>
              </a:rPr>
              <a:t>환자가 </a:t>
            </a:r>
            <a:r>
              <a:rPr lang="en-US" altLang="ko-KR" baseline="0" dirty="0" smtClean="0">
                <a:solidFill>
                  <a:srgbClr val="FFFF00"/>
                </a:solidFill>
              </a:rPr>
              <a:t>f/u</a:t>
            </a:r>
            <a:r>
              <a:rPr lang="ko-KR" altLang="en-US" baseline="0" dirty="0" smtClean="0">
                <a:solidFill>
                  <a:srgbClr val="FFFF00"/>
                </a:solidFill>
              </a:rPr>
              <a:t>이 </a:t>
            </a:r>
            <a:r>
              <a:rPr lang="ko-KR" altLang="en-US" baseline="0" dirty="0" err="1" smtClean="0">
                <a:solidFill>
                  <a:srgbClr val="FFFF00"/>
                </a:solidFill>
              </a:rPr>
              <a:t>끝날때</a:t>
            </a:r>
            <a:r>
              <a:rPr lang="ko-KR" altLang="en-US" baseline="0" dirty="0" smtClean="0">
                <a:solidFill>
                  <a:srgbClr val="FFFF00"/>
                </a:solidFill>
              </a:rPr>
              <a:t> 사망했습니다</a:t>
            </a:r>
            <a:r>
              <a:rPr lang="en-US" altLang="ko-KR" baseline="0" dirty="0" smtClean="0">
                <a:solidFill>
                  <a:srgbClr val="FFFF00"/>
                </a:solidFill>
              </a:rPr>
              <a:t>. King stage 4</a:t>
            </a:r>
            <a:r>
              <a:rPr lang="ko-KR" altLang="en-US" baseline="0" dirty="0" smtClean="0">
                <a:solidFill>
                  <a:srgbClr val="FFFF00"/>
                </a:solidFill>
              </a:rPr>
              <a:t>의 환자 </a:t>
            </a:r>
            <a:r>
              <a:rPr lang="en-US" altLang="ko-KR" baseline="0" dirty="0" smtClean="0">
                <a:solidFill>
                  <a:srgbClr val="FFFF00"/>
                </a:solidFill>
              </a:rPr>
              <a:t>90%</a:t>
            </a:r>
            <a:r>
              <a:rPr lang="ko-KR" altLang="en-US" baseline="0" dirty="0" smtClean="0">
                <a:solidFill>
                  <a:srgbClr val="FFFF00"/>
                </a:solidFill>
              </a:rPr>
              <a:t>가 </a:t>
            </a:r>
            <a:r>
              <a:rPr lang="en-US" altLang="ko-KR" baseline="0" dirty="0" smtClean="0">
                <a:solidFill>
                  <a:srgbClr val="FFFF00"/>
                </a:solidFill>
              </a:rPr>
              <a:t>tracheostomy</a:t>
            </a:r>
            <a:r>
              <a:rPr lang="ko-KR" altLang="en-US" baseline="0" dirty="0" smtClean="0">
                <a:solidFill>
                  <a:srgbClr val="FFFF00"/>
                </a:solidFill>
              </a:rPr>
              <a:t>를 받았습니다</a:t>
            </a:r>
            <a:r>
              <a:rPr lang="en-US" altLang="ko-KR" baseline="0" dirty="0" smtClean="0">
                <a:solidFill>
                  <a:srgbClr val="FFFF00"/>
                </a:solidFill>
              </a:rPr>
              <a:t>. </a:t>
            </a:r>
            <a:r>
              <a:rPr lang="en-US" altLang="ko-KR" baseline="0" dirty="0" err="1" smtClean="0">
                <a:solidFill>
                  <a:srgbClr val="FFFF00"/>
                </a:solidFill>
              </a:rPr>
              <a:t>MiToS</a:t>
            </a:r>
            <a:r>
              <a:rPr lang="ko-KR" altLang="en-US" baseline="0" dirty="0" smtClean="0">
                <a:solidFill>
                  <a:srgbClr val="FFFF00"/>
                </a:solidFill>
              </a:rPr>
              <a:t>는 </a:t>
            </a:r>
            <a:r>
              <a:rPr lang="en-US" altLang="ko-KR" baseline="0" dirty="0" smtClean="0">
                <a:solidFill>
                  <a:srgbClr val="FFFF00"/>
                </a:solidFill>
              </a:rPr>
              <a:t>respiratory function</a:t>
            </a:r>
            <a:r>
              <a:rPr lang="ko-KR" altLang="en-US" baseline="0" dirty="0" smtClean="0">
                <a:solidFill>
                  <a:srgbClr val="FFFF00"/>
                </a:solidFill>
              </a:rPr>
              <a:t>에서 </a:t>
            </a:r>
            <a:r>
              <a:rPr lang="ko-KR" altLang="en-US" baseline="0" dirty="0" err="1" smtClean="0">
                <a:solidFill>
                  <a:srgbClr val="FFFF00"/>
                </a:solidFill>
              </a:rPr>
              <a:t>기능상실이</a:t>
            </a:r>
            <a:r>
              <a:rPr lang="ko-KR" altLang="en-US" baseline="0" dirty="0" smtClean="0">
                <a:solidFill>
                  <a:srgbClr val="FFFF00"/>
                </a:solidFill>
              </a:rPr>
              <a:t> 있는 환자들 중 </a:t>
            </a:r>
            <a:r>
              <a:rPr lang="en-US" altLang="ko-KR" baseline="0" dirty="0" smtClean="0">
                <a:solidFill>
                  <a:srgbClr val="FFFF00"/>
                </a:solidFill>
              </a:rPr>
              <a:t>tracheostomy</a:t>
            </a:r>
            <a:r>
              <a:rPr lang="ko-KR" altLang="en-US" baseline="0" dirty="0" smtClean="0">
                <a:solidFill>
                  <a:srgbClr val="FFFF00"/>
                </a:solidFill>
              </a:rPr>
              <a:t>를 받은 환자의 비율이 </a:t>
            </a:r>
            <a:r>
              <a:rPr lang="en-US" altLang="ko-KR" baseline="0" dirty="0" smtClean="0">
                <a:solidFill>
                  <a:srgbClr val="FFFF00"/>
                </a:solidFill>
              </a:rPr>
              <a:t>stage 0</a:t>
            </a:r>
            <a:r>
              <a:rPr lang="ko-KR" altLang="en-US" baseline="0" dirty="0" smtClean="0">
                <a:solidFill>
                  <a:srgbClr val="FFFF00"/>
                </a:solidFill>
              </a:rPr>
              <a:t>부터 </a:t>
            </a:r>
            <a:r>
              <a:rPr lang="en-US" altLang="ko-KR" baseline="0" dirty="0" smtClean="0">
                <a:solidFill>
                  <a:srgbClr val="FFFF00"/>
                </a:solidFill>
              </a:rPr>
              <a:t>3</a:t>
            </a:r>
            <a:r>
              <a:rPr lang="ko-KR" altLang="en-US" baseline="0" dirty="0" smtClean="0">
                <a:solidFill>
                  <a:srgbClr val="FFFF00"/>
                </a:solidFill>
              </a:rPr>
              <a:t>까지가 비슷했습니다</a:t>
            </a:r>
            <a:r>
              <a:rPr lang="en-US" altLang="ko-KR" baseline="0" dirty="0" smtClean="0">
                <a:solidFill>
                  <a:srgbClr val="FFFF00"/>
                </a:solidFill>
              </a:rPr>
              <a:t>. </a:t>
            </a:r>
            <a:r>
              <a:rPr lang="ko-KR" altLang="en-US" baseline="0" dirty="0" smtClean="0">
                <a:solidFill>
                  <a:srgbClr val="FFFF00"/>
                </a:solidFill>
              </a:rPr>
              <a:t>이러한 환자들의 경우 </a:t>
            </a:r>
            <a:r>
              <a:rPr lang="en-US" altLang="ko-KR" baseline="0" dirty="0" smtClean="0">
                <a:solidFill>
                  <a:srgbClr val="FFFF00"/>
                </a:solidFill>
              </a:rPr>
              <a:t>tracheostomy</a:t>
            </a:r>
            <a:r>
              <a:rPr lang="ko-KR" altLang="en-US" baseline="0" dirty="0" smtClean="0">
                <a:solidFill>
                  <a:srgbClr val="FFFF00"/>
                </a:solidFill>
              </a:rPr>
              <a:t>를 받지 않았다면 사망했을 환자들이므로 방법론적으로 </a:t>
            </a:r>
            <a:r>
              <a:rPr lang="ko-KR" altLang="en-US" baseline="0" dirty="0" err="1" smtClean="0">
                <a:solidFill>
                  <a:srgbClr val="FFFF00"/>
                </a:solidFill>
              </a:rPr>
              <a:t>봤을때</a:t>
            </a:r>
            <a:r>
              <a:rPr lang="ko-KR" altLang="en-US" baseline="0" dirty="0" smtClean="0">
                <a:solidFill>
                  <a:srgbClr val="FFFF00"/>
                </a:solidFill>
              </a:rPr>
              <a:t> 실제 이 환자들이 </a:t>
            </a:r>
            <a:r>
              <a:rPr lang="ko-KR" altLang="en-US" baseline="0" dirty="0" err="1" smtClean="0">
                <a:solidFill>
                  <a:srgbClr val="FFFF00"/>
                </a:solidFill>
              </a:rPr>
              <a:t>말기상태에</a:t>
            </a:r>
            <a:r>
              <a:rPr lang="ko-KR" altLang="en-US" baseline="0" dirty="0" smtClean="0">
                <a:solidFill>
                  <a:srgbClr val="FFFF00"/>
                </a:solidFill>
              </a:rPr>
              <a:t> 도달한 것으로 봐야 될지는 불분명합니다</a:t>
            </a:r>
            <a:r>
              <a:rPr lang="en-US" altLang="ko-KR" baseline="0" dirty="0" smtClean="0">
                <a:solidFill>
                  <a:srgbClr val="FFFF00"/>
                </a:solidFill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>
              <a:solidFill>
                <a:srgbClr val="FFFF00"/>
              </a:solidFill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이 연구의 장점은 이전 </a:t>
            </a:r>
            <a:r>
              <a:rPr lang="en-US" altLang="ko-KR" baseline="0" dirty="0" smtClean="0"/>
              <a:t>staging system</a:t>
            </a:r>
            <a:r>
              <a:rPr lang="ko-KR" altLang="en-US" baseline="0" dirty="0" smtClean="0"/>
              <a:t>연구에서 배제된 </a:t>
            </a:r>
            <a:r>
              <a:rPr lang="en-US" altLang="ko-KR" baseline="0" dirty="0" smtClean="0"/>
              <a:t>frontotemporal dementia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환자 중 약 </a:t>
            </a:r>
            <a:r>
              <a:rPr lang="en-US" altLang="ko-KR" baseline="0" dirty="0" smtClean="0"/>
              <a:t>15%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차지하데</a:t>
            </a:r>
            <a:r>
              <a:rPr lang="ko-KR" altLang="en-US" baseline="0" dirty="0" smtClean="0"/>
              <a:t> 이러한 치매환자를 포함하고 있다는 점과 장기간 </a:t>
            </a:r>
            <a:r>
              <a:rPr lang="ko-KR" altLang="en-US" baseline="0" dirty="0" err="1" smtClean="0"/>
              <a:t>추적관찰한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population based study</a:t>
            </a:r>
            <a:r>
              <a:rPr lang="ko-KR" altLang="en-US" baseline="0" dirty="0" smtClean="0"/>
              <a:t>라는 점 입니다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이 연구의 단점은 </a:t>
            </a:r>
            <a:r>
              <a:rPr lang="en-US" altLang="ko-KR" baseline="0" dirty="0" smtClean="0"/>
              <a:t>advanced stage</a:t>
            </a:r>
            <a:r>
              <a:rPr lang="ko-KR" altLang="en-US" baseline="0" dirty="0" smtClean="0"/>
              <a:t>환자들의 경우에는 </a:t>
            </a:r>
            <a:r>
              <a:rPr lang="en-US" altLang="ko-KR" baseline="0" dirty="0" smtClean="0"/>
              <a:t>clinical milestone</a:t>
            </a:r>
            <a:r>
              <a:rPr lang="ko-KR" altLang="en-US" baseline="0" dirty="0" smtClean="0"/>
              <a:t>까지의 시간에 대한 데이터가 불완전하고 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까지의 시간을 전향적으로 수집하지 않고 평균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개월의 </a:t>
            </a:r>
            <a:r>
              <a:rPr lang="en-US" altLang="ko-KR" baseline="0" dirty="0" smtClean="0"/>
              <a:t>interval</a:t>
            </a:r>
            <a:r>
              <a:rPr lang="ko-KR" altLang="en-US" baseline="0" dirty="0" smtClean="0"/>
              <a:t>로 </a:t>
            </a:r>
            <a:r>
              <a:rPr lang="ko-KR" altLang="en-US" baseline="0" dirty="0" err="1" smtClean="0"/>
              <a:t>후향적으로</a:t>
            </a:r>
            <a:r>
              <a:rPr lang="ko-KR" altLang="en-US" baseline="0" dirty="0" smtClean="0"/>
              <a:t> 추정했다는 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연구방문</a:t>
            </a:r>
            <a:r>
              <a:rPr lang="ko-KR" altLang="en-US" baseline="0" dirty="0" smtClean="0"/>
              <a:t> 사이의 </a:t>
            </a:r>
            <a:r>
              <a:rPr lang="en-US" altLang="ko-KR" baseline="0" dirty="0" smtClean="0"/>
              <a:t>interval</a:t>
            </a:r>
            <a:r>
              <a:rPr lang="ko-KR" altLang="en-US" baseline="0" dirty="0" smtClean="0"/>
              <a:t>을 더 짧게 해서 전향적으로 연구한다면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간에 진행하는 시간이 더 짧게 나타날 수 </a:t>
            </a:r>
            <a:r>
              <a:rPr lang="ko-KR" altLang="en-US" baseline="0" dirty="0" err="1" smtClean="0"/>
              <a:t>있을수도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결론적으로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가지 </a:t>
            </a:r>
            <a:r>
              <a:rPr lang="en-US" altLang="ko-KR" baseline="0" dirty="0" smtClean="0"/>
              <a:t>system</a:t>
            </a:r>
            <a:r>
              <a:rPr lang="ko-KR" altLang="en-US" baseline="0" dirty="0" smtClean="0"/>
              <a:t>을 </a:t>
            </a:r>
            <a:r>
              <a:rPr lang="ko-KR" altLang="en-US" baseline="0" dirty="0" err="1" smtClean="0"/>
              <a:t>비교했을때</a:t>
            </a:r>
            <a:r>
              <a:rPr lang="ko-KR" altLang="en-US" baseline="0" dirty="0" smtClean="0"/>
              <a:t> 상대적으로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은 환자의 예후와 </a:t>
            </a:r>
            <a:r>
              <a:rPr lang="en-US" altLang="ko-KR" baseline="0" dirty="0" smtClean="0"/>
              <a:t>clinical trial</a:t>
            </a:r>
            <a:r>
              <a:rPr lang="ko-KR" altLang="en-US" baseline="0" dirty="0" smtClean="0"/>
              <a:t>에서의 </a:t>
            </a:r>
            <a:r>
              <a:rPr lang="en-US" altLang="ko-KR" baseline="0" dirty="0" smtClean="0"/>
              <a:t>outcome </a:t>
            </a:r>
            <a:r>
              <a:rPr lang="ko-KR" altLang="en-US" baseline="0" dirty="0" smtClean="0"/>
              <a:t>측정지표로서는 더 유용할 것으로 보이고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는 각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별로 완전한 </a:t>
            </a:r>
            <a:r>
              <a:rPr lang="ko-KR" altLang="en-US" baseline="0" dirty="0" err="1" smtClean="0"/>
              <a:t>기능상실에</a:t>
            </a:r>
            <a:r>
              <a:rPr lang="ko-KR" altLang="en-US" baseline="0" dirty="0" smtClean="0"/>
              <a:t> 기반한 </a:t>
            </a:r>
            <a:r>
              <a:rPr lang="en-US" altLang="ko-KR" baseline="0" dirty="0" smtClean="0"/>
              <a:t>system</a:t>
            </a:r>
            <a:r>
              <a:rPr lang="ko-KR" altLang="en-US" baseline="0" dirty="0" smtClean="0"/>
              <a:t>이므로 </a:t>
            </a:r>
            <a:r>
              <a:rPr lang="ko-KR" altLang="en-US" baseline="0" dirty="0" err="1" smtClean="0"/>
              <a:t>소모비용</a:t>
            </a:r>
            <a:r>
              <a:rPr lang="ko-KR" altLang="en-US" baseline="0" dirty="0" smtClean="0"/>
              <a:t> 예측이나 자원분배에는 더 유용할 것으로 보입니다</a:t>
            </a:r>
            <a:r>
              <a:rPr lang="en-US" altLang="ko-KR" baseline="0" dirty="0" smtClean="0"/>
              <a:t>. 2</a:t>
            </a:r>
            <a:r>
              <a:rPr lang="ko-KR" altLang="en-US" baseline="0" dirty="0" smtClean="0"/>
              <a:t>개 시스템 모두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환자에 대한 고려가 되지않고 </a:t>
            </a:r>
            <a:r>
              <a:rPr lang="en-US" altLang="ko-KR" baseline="0" dirty="0" smtClean="0"/>
              <a:t>tracheostomy</a:t>
            </a:r>
            <a:r>
              <a:rPr lang="ko-KR" altLang="en-US" baseline="0" dirty="0" smtClean="0"/>
              <a:t>를 받은 환자를 </a:t>
            </a:r>
            <a:r>
              <a:rPr lang="ko-KR" altLang="en-US" baseline="0" dirty="0" err="1" smtClean="0"/>
              <a:t>말기환자로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봐야할지에</a:t>
            </a:r>
            <a:r>
              <a:rPr lang="ko-KR" altLang="en-US" baseline="0" dirty="0" smtClean="0"/>
              <a:t> 대한 고려가 없어 </a:t>
            </a:r>
            <a:r>
              <a:rPr lang="ko-KR" altLang="en-US" baseline="0" dirty="0" err="1" smtClean="0"/>
              <a:t>이부분에</a:t>
            </a:r>
            <a:r>
              <a:rPr lang="ko-KR" altLang="en-US" baseline="0" dirty="0" smtClean="0"/>
              <a:t> 대한 보완 연구가 필요합니다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131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MITOS</a:t>
            </a:r>
            <a:r>
              <a:rPr lang="ko-KR" altLang="en-US" dirty="0" smtClean="0"/>
              <a:t>는 중복 이라기보다는 상호 보완적인 </a:t>
            </a:r>
            <a:r>
              <a:rPr lang="ko-KR" altLang="en-US" baseline="0" dirty="0" smtClean="0"/>
              <a:t>체계인데 전자는 임상적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해부학적 확산을 중요하게 보고</a:t>
            </a:r>
            <a:r>
              <a:rPr lang="en-US" altLang="ko-KR" baseline="0" dirty="0" smtClean="0"/>
              <a:t>, MITOS</a:t>
            </a:r>
            <a:r>
              <a:rPr lang="ko-KR" altLang="en-US" baseline="0" dirty="0" smtClean="0"/>
              <a:t>는 기능적 장애를 중요하게 보는 체계임</a:t>
            </a:r>
            <a:r>
              <a:rPr lang="en-US" altLang="ko-KR" baseline="0" dirty="0" smtClean="0"/>
              <a:t>. Ferraro</a:t>
            </a:r>
            <a:r>
              <a:rPr lang="ko-KR" altLang="en-US" baseline="0" dirty="0" smtClean="0"/>
              <a:t>의 연구에서 </a:t>
            </a:r>
            <a:r>
              <a:rPr lang="en-US" altLang="ko-KR" baseline="0" dirty="0" smtClean="0"/>
              <a:t>King</a:t>
            </a:r>
            <a:r>
              <a:rPr lang="ko-KR" altLang="en-US" baseline="0" dirty="0" smtClean="0"/>
              <a:t>은 질병 전체에 균등하게 분포하고 </a:t>
            </a:r>
            <a:r>
              <a:rPr lang="en-US" altLang="ko-KR" baseline="0" dirty="0" smtClean="0"/>
              <a:t>MITOS</a:t>
            </a:r>
            <a:r>
              <a:rPr lang="ko-KR" altLang="en-US" baseline="0" dirty="0" smtClean="0"/>
              <a:t>는 질병 후기에 치우친다는 보고가 있었음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두 체계는 질환의 경과를 예측하고 치료계획을 수립하며 전반적인 의료자원의 효율적인 활용에도 기여하고 주치의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관련의료인력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환자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보호자 간의 이해를 높일 수 있다는 장점이 있음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ALSFRS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개월마다 </a:t>
            </a:r>
            <a:r>
              <a:rPr lang="en-US" altLang="ko-KR" baseline="0" dirty="0" smtClean="0"/>
              <a:t>18</a:t>
            </a:r>
            <a:r>
              <a:rPr lang="ko-KR" altLang="en-US" baseline="0" dirty="0" err="1" smtClean="0"/>
              <a:t>개월동안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f/u</a:t>
            </a:r>
            <a:r>
              <a:rPr lang="ko-KR" altLang="en-US" baseline="0" dirty="0" smtClean="0"/>
              <a:t>한 </a:t>
            </a:r>
            <a:r>
              <a:rPr lang="en-US" altLang="ko-KR" baseline="0" dirty="0" smtClean="0"/>
              <a:t>phase III </a:t>
            </a:r>
            <a:r>
              <a:rPr lang="en-US" altLang="ko-KR" baseline="0" dirty="0" err="1" smtClean="0"/>
              <a:t>randomised</a:t>
            </a:r>
            <a:r>
              <a:rPr lang="en-US" altLang="ko-KR" baseline="0" dirty="0" smtClean="0"/>
              <a:t> double-blind placebo-controlled study</a:t>
            </a:r>
            <a:r>
              <a:rPr lang="ko-KR" altLang="en-US" baseline="0" dirty="0" smtClean="0"/>
              <a:t>인 </a:t>
            </a:r>
            <a:r>
              <a:rPr lang="en-US" altLang="ko-KR" baseline="0" dirty="0" smtClean="0"/>
              <a:t>lithium carbonate</a:t>
            </a:r>
            <a:r>
              <a:rPr lang="ko-KR" altLang="en-US" baseline="0" dirty="0" smtClean="0"/>
              <a:t>의 효과를 연구한 </a:t>
            </a:r>
            <a:r>
              <a:rPr lang="en-US" altLang="ko-KR" baseline="0" dirty="0" err="1" smtClean="0"/>
              <a:t>LiCALS</a:t>
            </a:r>
            <a:r>
              <a:rPr lang="en-US" altLang="ko-KR" baseline="0" dirty="0" smtClean="0"/>
              <a:t> study</a:t>
            </a:r>
            <a:r>
              <a:rPr lang="ko-KR" altLang="en-US" baseline="0" dirty="0" smtClean="0"/>
              <a:t>를 가지고 분석했습니다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총 </a:t>
            </a:r>
            <a:r>
              <a:rPr lang="en-US" altLang="ko-KR" baseline="0" dirty="0" smtClean="0"/>
              <a:t>217</a:t>
            </a:r>
            <a:r>
              <a:rPr lang="ko-KR" altLang="en-US" baseline="0" dirty="0" smtClean="0"/>
              <a:t>명의 환자를 대상으로 했고 </a:t>
            </a:r>
            <a:r>
              <a:rPr lang="en-US" altLang="ko-KR" baseline="0" dirty="0" smtClean="0"/>
              <a:t>95</a:t>
            </a:r>
            <a:r>
              <a:rPr lang="ko-KR" altLang="en-US" baseline="0" dirty="0" smtClean="0"/>
              <a:t>명이 </a:t>
            </a:r>
            <a:r>
              <a:rPr lang="en-US" altLang="ko-KR" baseline="0" dirty="0" smtClean="0"/>
              <a:t>censor date</a:t>
            </a:r>
            <a:r>
              <a:rPr lang="ko-KR" altLang="en-US" baseline="0" dirty="0" smtClean="0"/>
              <a:t>에 사망했습니다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평균 생존기간은 </a:t>
            </a:r>
            <a:r>
              <a:rPr lang="en-US" altLang="ko-KR" baseline="0" dirty="0" smtClean="0"/>
              <a:t>43.6</a:t>
            </a:r>
            <a:r>
              <a:rPr lang="ko-KR" altLang="en-US" baseline="0" dirty="0" smtClean="0"/>
              <a:t>개월이었습니다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834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MiToS</a:t>
            </a:r>
            <a:r>
              <a:rPr lang="en-US" altLang="ko-KR" dirty="0" smtClean="0"/>
              <a:t> system</a:t>
            </a:r>
            <a:r>
              <a:rPr lang="ko-KR" altLang="en-US" dirty="0" smtClean="0"/>
              <a:t>의 분포를 보면 </a:t>
            </a:r>
            <a:r>
              <a:rPr lang="en-US" altLang="ko-KR" dirty="0" smtClean="0"/>
              <a:t>King</a:t>
            </a:r>
            <a:r>
              <a:rPr lang="ko-KR" altLang="en-US" dirty="0" smtClean="0"/>
              <a:t>은 초기와 중기에 좀더 많이 분포하고 </a:t>
            </a:r>
            <a:r>
              <a:rPr lang="en-US" altLang="ko-KR" dirty="0" err="1" smtClean="0"/>
              <a:t>MiToS</a:t>
            </a:r>
            <a:r>
              <a:rPr lang="ko-KR" altLang="en-US" dirty="0" smtClean="0"/>
              <a:t>는 후기에 더</a:t>
            </a:r>
            <a:r>
              <a:rPr lang="ko-KR" altLang="en-US" baseline="0" dirty="0" smtClean="0"/>
              <a:t> 많이 분포하는 경향을 보였습니다</a:t>
            </a:r>
            <a:r>
              <a:rPr lang="en-US" altLang="ko-KR" baseline="0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118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Pairwise</a:t>
            </a:r>
            <a:r>
              <a:rPr lang="en-US" altLang="ko-KR" baseline="0" dirty="0" smtClean="0"/>
              <a:t> comparison</a:t>
            </a:r>
            <a:r>
              <a:rPr lang="ko-KR" altLang="en-US" baseline="0" dirty="0" smtClean="0"/>
              <a:t>으로 </a:t>
            </a:r>
            <a:r>
              <a:rPr lang="ko-KR" altLang="en-US" baseline="0" dirty="0" err="1" smtClean="0"/>
              <a:t>비교했을때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King’s system 1,2</a:t>
            </a:r>
            <a:r>
              <a:rPr lang="ko-KR" altLang="en-US" baseline="0" dirty="0" smtClean="0"/>
              <a:t>는 </a:t>
            </a:r>
            <a:r>
              <a:rPr lang="en-US" altLang="ko-KR" baseline="0" dirty="0" err="1" smtClean="0"/>
              <a:t>MiToS</a:t>
            </a:r>
            <a:r>
              <a:rPr lang="en-US" altLang="ko-KR" baseline="0" dirty="0" smtClean="0"/>
              <a:t> 0,1</a:t>
            </a:r>
            <a:r>
              <a:rPr lang="ko-KR" altLang="en-US" baseline="0" dirty="0" smtClean="0"/>
              <a:t>에 주로 </a:t>
            </a:r>
            <a:r>
              <a:rPr lang="en-US" altLang="ko-KR" baseline="0" dirty="0" smtClean="0"/>
              <a:t>match</a:t>
            </a:r>
            <a:r>
              <a:rPr lang="ko-KR" altLang="en-US" baseline="0" dirty="0" smtClean="0"/>
              <a:t>되었고 </a:t>
            </a:r>
            <a:r>
              <a:rPr lang="en-US" altLang="ko-KR" baseline="0" dirty="0" smtClean="0"/>
              <a:t>King stage 3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또는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에 주로</a:t>
            </a:r>
            <a:r>
              <a:rPr lang="en-US" altLang="ko-KR" baseline="0" dirty="0" smtClean="0"/>
              <a:t>, King stage 4</a:t>
            </a:r>
            <a:r>
              <a:rPr lang="ko-KR" altLang="en-US" baseline="0" dirty="0" smtClean="0"/>
              <a:t>는 </a:t>
            </a:r>
            <a:r>
              <a:rPr lang="en-US" altLang="ko-KR" baseline="0" dirty="0" err="1" smtClean="0"/>
              <a:t>MiTos</a:t>
            </a:r>
            <a:r>
              <a:rPr lang="en-US" altLang="ko-KR" baseline="0" dirty="0" smtClean="0"/>
              <a:t> 1,2</a:t>
            </a:r>
            <a:r>
              <a:rPr lang="ko-KR" altLang="en-US" baseline="0" dirty="0" smtClean="0"/>
              <a:t>에 주로 </a:t>
            </a:r>
            <a:r>
              <a:rPr lang="en-US" altLang="ko-KR" baseline="0" dirty="0" smtClean="0"/>
              <a:t>match</a:t>
            </a:r>
            <a:r>
              <a:rPr lang="ko-KR" altLang="en-US" baseline="0" dirty="0" smtClean="0"/>
              <a:t>되고 다음으로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match</a:t>
            </a:r>
            <a:r>
              <a:rPr lang="ko-KR" altLang="en-US" baseline="0" dirty="0" smtClean="0"/>
              <a:t>되는 결과를 보였습니다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Chi-square test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King stage</a:t>
            </a:r>
            <a:r>
              <a:rPr lang="ko-KR" altLang="en-US" baseline="0" dirty="0" smtClean="0"/>
              <a:t>와 </a:t>
            </a:r>
            <a:r>
              <a:rPr lang="en-US" altLang="ko-KR" baseline="0" dirty="0" err="1" smtClean="0"/>
              <a:t>MiToS</a:t>
            </a:r>
            <a:r>
              <a:rPr lang="en-US" altLang="ko-KR" baseline="0" dirty="0" smtClean="0"/>
              <a:t> stage</a:t>
            </a:r>
            <a:r>
              <a:rPr lang="ko-KR" altLang="en-US" baseline="0" dirty="0" smtClean="0"/>
              <a:t>의 연관성을 보면 </a:t>
            </a:r>
            <a:r>
              <a:rPr lang="en-US" altLang="ko-KR" baseline="0" dirty="0" smtClean="0"/>
              <a:t>King stage 4</a:t>
            </a:r>
            <a:r>
              <a:rPr lang="ko-KR" altLang="en-US" baseline="0" dirty="0" smtClean="0"/>
              <a:t>는 </a:t>
            </a:r>
            <a:r>
              <a:rPr lang="en-US" altLang="ko-KR" baseline="0" dirty="0" err="1" smtClean="0"/>
              <a:t>MiToS</a:t>
            </a:r>
            <a:r>
              <a:rPr lang="en-US" altLang="ko-KR" baseline="0" dirty="0" smtClean="0"/>
              <a:t> 2</a:t>
            </a:r>
            <a:r>
              <a:rPr lang="ko-KR" altLang="en-US" baseline="0" dirty="0" smtClean="0"/>
              <a:t>에 가장 강한 연관관계를 보였습니다</a:t>
            </a:r>
            <a:r>
              <a:rPr lang="en-US" altLang="ko-KR" baseline="0" dirty="0" smtClean="0"/>
              <a:t>. Correlation coefficient 0.54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Linearly weighted kappa </a:t>
            </a:r>
            <a:r>
              <a:rPr lang="en-US" altLang="ko-KR" baseline="0" dirty="0" err="1" smtClean="0"/>
              <a:t>aggrement</a:t>
            </a:r>
            <a:r>
              <a:rPr lang="ko-KR" altLang="en-US" baseline="0" dirty="0" smtClean="0"/>
              <a:t>에서는 </a:t>
            </a:r>
            <a:r>
              <a:rPr lang="en-US" altLang="ko-KR" baseline="0" dirty="0" smtClean="0"/>
              <a:t>kappa </a:t>
            </a:r>
            <a:r>
              <a:rPr lang="en-US" altLang="ko-KR" baseline="0" dirty="0" err="1" smtClean="0"/>
              <a:t>coefficienct</a:t>
            </a:r>
            <a:r>
              <a:rPr lang="ko-KR" altLang="en-US" baseline="0" dirty="0" smtClean="0"/>
              <a:t>값이 </a:t>
            </a:r>
            <a:r>
              <a:rPr lang="en-US" altLang="ko-KR" baseline="0" dirty="0" smtClean="0"/>
              <a:t>0.21</a:t>
            </a:r>
            <a:r>
              <a:rPr lang="ko-KR" altLang="en-US" baseline="0" dirty="0" smtClean="0"/>
              <a:t>이었고 </a:t>
            </a:r>
            <a:r>
              <a:rPr lang="en-US" altLang="ko-KR" baseline="0" dirty="0" smtClean="0"/>
              <a:t>95% CI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0.18-0.24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dirty="0" smtClean="0"/>
              <a:t>King’s system</a:t>
            </a:r>
            <a:r>
              <a:rPr lang="ko-KR" altLang="en-US" dirty="0" smtClean="0"/>
              <a:t>은 초기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중기</a:t>
            </a:r>
            <a:r>
              <a:rPr lang="ko-KR" altLang="en-US" baseline="0" dirty="0" smtClean="0"/>
              <a:t> 질환 감별에 좋고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후기질환</a:t>
            </a:r>
            <a:r>
              <a:rPr lang="ko-KR" altLang="en-US" baseline="0" dirty="0" smtClean="0"/>
              <a:t> 감별에 </a:t>
            </a:r>
            <a:r>
              <a:rPr lang="ko-KR" altLang="en-US" baseline="0" dirty="0" err="1" smtClean="0"/>
              <a:t>좋은결과로</a:t>
            </a:r>
            <a:r>
              <a:rPr lang="ko-KR" altLang="en-US" baseline="0" dirty="0" smtClean="0"/>
              <a:t> 나왔습니다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77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ALSFRS-R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dimensionality, reliability, validity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하기 위해서 전통적으로 알려진 </a:t>
            </a:r>
            <a:r>
              <a:rPr lang="en-US" altLang="ko-KR" dirty="0" smtClean="0"/>
              <a:t>classical test theory (CTT)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Rasch</a:t>
            </a:r>
            <a:r>
              <a:rPr lang="en-US" altLang="ko-KR" dirty="0" smtClean="0"/>
              <a:t> analysis</a:t>
            </a:r>
            <a:r>
              <a:rPr lang="ko-KR" altLang="en-US" dirty="0" smtClean="0"/>
              <a:t>를 이용해서 분석한 것입니다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ALSFRS-R</a:t>
            </a:r>
            <a:r>
              <a:rPr lang="ko-KR" altLang="en-US" dirty="0" smtClean="0"/>
              <a:t>은 일관성 면에서는 우수했으나 </a:t>
            </a:r>
            <a:r>
              <a:rPr lang="en-US" altLang="ko-KR" dirty="0" smtClean="0"/>
              <a:t>single score</a:t>
            </a:r>
            <a:r>
              <a:rPr lang="ko-KR" altLang="en-US" dirty="0" smtClean="0"/>
              <a:t>로 사용하기에는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차원의 구조가 아닌 단점이 있습니다</a:t>
            </a:r>
            <a:r>
              <a:rPr lang="en-US" altLang="ko-KR" dirty="0" smtClean="0"/>
              <a:t>. Parallel analysis, exploratory factor</a:t>
            </a:r>
            <a:r>
              <a:rPr lang="en-US" altLang="ko-KR" baseline="0" dirty="0" smtClean="0"/>
              <a:t> analysis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했을때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으로 구성된 것으로 나왔는데 </a:t>
            </a:r>
            <a:r>
              <a:rPr lang="en-US" altLang="ko-KR" baseline="0" dirty="0" smtClean="0"/>
              <a:t>bulbar function, fine and gross motor function, respiratory function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가지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으로 되어있습니다</a:t>
            </a:r>
            <a:r>
              <a:rPr lang="en-US" altLang="ko-KR" baseline="0" dirty="0" smtClean="0"/>
              <a:t>. 3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으로 나눈 </a:t>
            </a:r>
            <a:r>
              <a:rPr lang="en-US" altLang="ko-KR" baseline="0" dirty="0" smtClean="0"/>
              <a:t>model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confirmatory factor analysis</a:t>
            </a:r>
            <a:r>
              <a:rPr lang="ko-KR" altLang="en-US" baseline="0" dirty="0" smtClean="0"/>
              <a:t>결과 </a:t>
            </a:r>
            <a:r>
              <a:rPr lang="en-US" altLang="ko-KR" baseline="0" dirty="0" smtClean="0"/>
              <a:t>Tucker-Lewis Fit index (TLI), comparative Fit Index (CFI), Root Mean Square Error of Approximation (RMSEA), </a:t>
            </a:r>
            <a:r>
              <a:rPr lang="en-US" altLang="ko-KR" baseline="0" dirty="0" err="1" smtClean="0"/>
              <a:t>Standardised</a:t>
            </a:r>
            <a:r>
              <a:rPr lang="en-US" altLang="ko-KR" baseline="0" dirty="0" smtClean="0"/>
              <a:t> Root Mean </a:t>
            </a:r>
            <a:r>
              <a:rPr lang="en-US" altLang="ko-KR" baseline="0" smtClean="0"/>
              <a:t>Square Residual (SRMR)</a:t>
            </a:r>
          </a:p>
          <a:p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라쉬분석결과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climbing the stairs, 12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respiratory insufficiency</a:t>
            </a:r>
            <a:r>
              <a:rPr lang="ko-KR" altLang="en-US" baseline="0" dirty="0" smtClean="0"/>
              <a:t>를 제외한 나머지 점수들은 측정하고자하는 각 구성에 </a:t>
            </a:r>
            <a:r>
              <a:rPr lang="ko-KR" altLang="en-US" baseline="0" dirty="0" err="1" smtClean="0"/>
              <a:t>맞는것으로</a:t>
            </a:r>
            <a:r>
              <a:rPr lang="ko-KR" altLang="en-US" baseline="0" dirty="0" smtClean="0"/>
              <a:t> 나왔습니다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 등급 범주가 범주 기능에 대한 기준을 준수하지 않아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단계를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단계로 </a:t>
            </a:r>
            <a:r>
              <a:rPr lang="ko-KR" altLang="en-US" baseline="0" dirty="0" err="1" smtClean="0"/>
              <a:t>축소시켰을때</a:t>
            </a:r>
            <a:r>
              <a:rPr lang="ko-KR" altLang="en-US" baseline="0" dirty="0" smtClean="0"/>
              <a:t> 측정 질이 더 개선되는 결과를 보였습니다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Parallel analysis</a:t>
            </a:r>
            <a:r>
              <a:rPr lang="ko-KR" altLang="en-US" baseline="0" dirty="0" smtClean="0"/>
              <a:t>를 통해 </a:t>
            </a:r>
            <a:r>
              <a:rPr lang="en-US" altLang="ko-KR" baseline="0" dirty="0" smtClean="0"/>
              <a:t>ALSFRS-R </a:t>
            </a:r>
            <a:r>
              <a:rPr lang="ko-KR" altLang="en-US" baseline="0" dirty="0" smtClean="0"/>
              <a:t>내의 연관된 인자의 숫자를 찾았고 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048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3367</a:t>
            </a:r>
            <a:r>
              <a:rPr lang="ko-KR" altLang="en-US" dirty="0" smtClean="0"/>
              <a:t>명 </a:t>
            </a:r>
            <a:r>
              <a:rPr lang="en-US" altLang="ko-KR" dirty="0" smtClean="0"/>
              <a:t>ALS</a:t>
            </a:r>
            <a:r>
              <a:rPr lang="ko-KR" altLang="en-US" dirty="0" smtClean="0"/>
              <a:t>환자의 </a:t>
            </a:r>
            <a:r>
              <a:rPr lang="en-US" altLang="ko-KR" dirty="0" smtClean="0"/>
              <a:t>ALSFRS</a:t>
            </a:r>
            <a:r>
              <a:rPr lang="ko-KR" altLang="en-US" dirty="0" smtClean="0"/>
              <a:t>를 분석한 결과 감소 곡선의 기울기와 방향이 </a:t>
            </a:r>
            <a:r>
              <a:rPr lang="en-US" altLang="ko-KR" dirty="0" err="1" smtClean="0"/>
              <a:t>subscore</a:t>
            </a:r>
            <a:r>
              <a:rPr lang="ko-KR" altLang="en-US" dirty="0" smtClean="0"/>
              <a:t>마다 다르고 </a:t>
            </a:r>
            <a:r>
              <a:rPr lang="en-US" altLang="ko-KR" dirty="0" smtClean="0"/>
              <a:t>onset site</a:t>
            </a:r>
            <a:r>
              <a:rPr lang="ko-KR" altLang="en-US" dirty="0" smtClean="0"/>
              <a:t>에 따라서도 다릅니다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호흡기능과</a:t>
            </a:r>
            <a:r>
              <a:rPr lang="ko-KR" altLang="en-US" dirty="0" smtClean="0"/>
              <a:t> 관련된 점수가 가장 완만하게 감소하는 것으로 나타났습니다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en-US" altLang="ko-KR" dirty="0" smtClean="0"/>
              <a:t>ALSFRS</a:t>
            </a:r>
            <a:r>
              <a:rPr lang="ko-KR" altLang="en-US" dirty="0" err="1" smtClean="0"/>
              <a:t>를가지고</a:t>
            </a:r>
            <a:r>
              <a:rPr lang="ko-KR" altLang="en-US" dirty="0" smtClean="0"/>
              <a:t> 임상적으로 악화되는지를 판단하는데 제한이 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Bulbar onset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20%, limb onset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60%</a:t>
            </a:r>
            <a:r>
              <a:rPr lang="ko-KR" altLang="en-US" dirty="0" smtClean="0"/>
              <a:t>정도였고 </a:t>
            </a:r>
            <a:r>
              <a:rPr lang="en-US" altLang="ko-KR" dirty="0" smtClean="0"/>
              <a:t>onset</a:t>
            </a:r>
            <a:r>
              <a:rPr lang="ko-KR" altLang="en-US" dirty="0" smtClean="0"/>
              <a:t>부터 첫 </a:t>
            </a:r>
            <a:r>
              <a:rPr lang="en-US" altLang="ko-KR" dirty="0" smtClean="0"/>
              <a:t>ALSFRS</a:t>
            </a:r>
            <a:r>
              <a:rPr lang="ko-KR" altLang="en-US" dirty="0" smtClean="0"/>
              <a:t>측정까지 기간의 </a:t>
            </a:r>
            <a:r>
              <a:rPr lang="en-US" altLang="ko-KR" dirty="0" smtClean="0"/>
              <a:t>median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16.9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, ALSFRS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median</a:t>
            </a:r>
            <a:r>
              <a:rPr lang="ko-KR" altLang="en-US" baseline="0" dirty="0" smtClean="0"/>
              <a:t>값은 </a:t>
            </a:r>
            <a:r>
              <a:rPr lang="en-US" altLang="ko-KR" baseline="0" dirty="0" smtClean="0"/>
              <a:t>39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subscore</a:t>
            </a:r>
            <a:r>
              <a:rPr lang="ko-KR" altLang="en-US" baseline="0" dirty="0" smtClean="0"/>
              <a:t>별로는 </a:t>
            </a:r>
            <a:r>
              <a:rPr lang="en-US" altLang="ko-KR" baseline="0" dirty="0" smtClean="0"/>
              <a:t>bulbar 11, fine motor 9, gross motor 8, respiratory 12</a:t>
            </a:r>
            <a:r>
              <a:rPr lang="ko-KR" altLang="en-US" baseline="0" dirty="0" smtClean="0"/>
              <a:t>점이었습니다</a:t>
            </a:r>
            <a:r>
              <a:rPr lang="en-US" altLang="ko-KR" baseline="0" dirty="0" smtClean="0"/>
              <a:t>. f/u</a:t>
            </a:r>
            <a:r>
              <a:rPr lang="ko-KR" altLang="en-US" baseline="0" dirty="0" smtClean="0"/>
              <a:t>기간 </a:t>
            </a:r>
            <a:r>
              <a:rPr lang="en-US" altLang="ko-KR" baseline="0" dirty="0" smtClean="0"/>
              <a:t>median</a:t>
            </a:r>
            <a:r>
              <a:rPr lang="ko-KR" altLang="en-US" baseline="0" dirty="0" smtClean="0"/>
              <a:t>값은 </a:t>
            </a:r>
            <a:r>
              <a:rPr lang="en-US" altLang="ko-KR" baseline="0" dirty="0" smtClean="0"/>
              <a:t>12</a:t>
            </a:r>
            <a:r>
              <a:rPr lang="ko-KR" altLang="en-US" baseline="0" dirty="0" smtClean="0"/>
              <a:t>개월이었습니다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사망률은 </a:t>
            </a:r>
            <a:r>
              <a:rPr lang="en-US" altLang="ko-KR" baseline="0" dirty="0" smtClean="0"/>
              <a:t>21%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  <a:endParaRPr lang="ko-KR" altLang="en-US" dirty="0" smtClean="0"/>
          </a:p>
          <a:p>
            <a:r>
              <a:rPr lang="en-US" altLang="ko-KR" dirty="0" smtClean="0"/>
              <a:t>10723</a:t>
            </a:r>
            <a:r>
              <a:rPr lang="ko-KR" altLang="en-US" dirty="0" smtClean="0"/>
              <a:t>명 중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번이상</a:t>
            </a:r>
            <a:r>
              <a:rPr lang="ko-KR" altLang="en-US" dirty="0" smtClean="0"/>
              <a:t> </a:t>
            </a:r>
            <a:r>
              <a:rPr lang="en-US" altLang="ko-KR" dirty="0" smtClean="0"/>
              <a:t>ALSFRS</a:t>
            </a:r>
            <a:r>
              <a:rPr lang="ko-KR" altLang="en-US" dirty="0" smtClean="0"/>
              <a:t>를 기록한 </a:t>
            </a:r>
            <a:r>
              <a:rPr lang="en-US" altLang="ko-KR" dirty="0" smtClean="0"/>
              <a:t>3367</a:t>
            </a:r>
            <a:r>
              <a:rPr lang="ko-KR" altLang="en-US" dirty="0" smtClean="0"/>
              <a:t>명을 대상으로 했고 기록된 점수의 </a:t>
            </a:r>
            <a:r>
              <a:rPr lang="en-US" altLang="ko-KR" dirty="0" smtClean="0"/>
              <a:t>median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7</a:t>
            </a:r>
            <a:r>
              <a:rPr lang="ko-KR" altLang="en-US" dirty="0" smtClean="0"/>
              <a:t>회였습니다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433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Preslope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rapid, moderate, slow</a:t>
            </a:r>
            <a:r>
              <a:rPr lang="ko-KR" altLang="en-US" dirty="0" smtClean="0"/>
              <a:t>를 나눠서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달에 </a:t>
            </a:r>
            <a:r>
              <a:rPr lang="en-US" altLang="ko-KR" dirty="0" smtClean="0"/>
              <a:t>0.733</a:t>
            </a:r>
            <a:r>
              <a:rPr lang="ko-KR" altLang="en-US" dirty="0" smtClean="0"/>
              <a:t>감소가 </a:t>
            </a:r>
            <a:r>
              <a:rPr lang="en-US" altLang="ko-KR" dirty="0" smtClean="0"/>
              <a:t>rapid,</a:t>
            </a:r>
            <a:r>
              <a:rPr lang="en-US" altLang="ko-KR" baseline="0" dirty="0" smtClean="0"/>
              <a:t> 0.395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0.733</a:t>
            </a:r>
            <a:r>
              <a:rPr lang="ko-KR" altLang="en-US" baseline="0" dirty="0" smtClean="0"/>
              <a:t>사이가 </a:t>
            </a:r>
            <a:r>
              <a:rPr lang="en-US" altLang="ko-KR" baseline="0" dirty="0" smtClean="0"/>
              <a:t>moderate, </a:t>
            </a:r>
            <a:r>
              <a:rPr lang="ko-KR" altLang="en-US" baseline="0" dirty="0" smtClean="0"/>
              <a:t>그 이하로 감소가 </a:t>
            </a:r>
            <a:r>
              <a:rPr lang="en-US" altLang="ko-KR" baseline="0" dirty="0" smtClean="0"/>
              <a:t>slow</a:t>
            </a:r>
            <a:r>
              <a:rPr lang="ko-KR" altLang="en-US" baseline="0" dirty="0" smtClean="0"/>
              <a:t>로 나누고 </a:t>
            </a:r>
            <a:r>
              <a:rPr lang="en-US" altLang="ko-KR" baseline="0" dirty="0" smtClean="0"/>
              <a:t>onset site</a:t>
            </a:r>
            <a:r>
              <a:rPr lang="ko-KR" altLang="en-US" baseline="0" dirty="0" smtClean="0"/>
              <a:t>별로 나눠서 </a:t>
            </a:r>
            <a:r>
              <a:rPr lang="ko-KR" altLang="en-US" baseline="0" dirty="0" err="1" smtClean="0"/>
              <a:t>봤을때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ALSFRS-R domain</a:t>
            </a:r>
            <a:r>
              <a:rPr lang="ko-KR" altLang="en-US" baseline="0" dirty="0" smtClean="0"/>
              <a:t>별로 </a:t>
            </a:r>
            <a:r>
              <a:rPr lang="en-US" altLang="ko-KR" baseline="0" dirty="0" smtClean="0"/>
              <a:t>slope</a:t>
            </a:r>
            <a:r>
              <a:rPr lang="ko-KR" altLang="en-US" baseline="0" dirty="0" smtClean="0"/>
              <a:t>가 다르게 </a:t>
            </a:r>
            <a:r>
              <a:rPr lang="ko-KR" altLang="en-US" baseline="0" dirty="0" err="1" smtClean="0"/>
              <a:t>나타나는것을</a:t>
            </a:r>
            <a:r>
              <a:rPr lang="ko-KR" altLang="en-US" baseline="0" dirty="0" smtClean="0"/>
              <a:t> 확인할 수 있습니다</a:t>
            </a:r>
            <a:r>
              <a:rPr lang="en-US" altLang="ko-KR" baseline="0" dirty="0" smtClean="0"/>
              <a:t>. Bulbar onset</a:t>
            </a:r>
            <a:r>
              <a:rPr lang="ko-KR" altLang="en-US" baseline="0" dirty="0" err="1" smtClean="0"/>
              <a:t>그룹내에서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rapid, moderate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bulbar ALSFRS </a:t>
            </a:r>
            <a:r>
              <a:rPr lang="ko-KR" altLang="en-US" baseline="0" dirty="0" smtClean="0"/>
              <a:t>점수가 </a:t>
            </a:r>
            <a:r>
              <a:rPr lang="en-US" altLang="ko-KR" baseline="0" dirty="0" smtClean="0"/>
              <a:t>symptom onset 3~4</a:t>
            </a:r>
            <a:r>
              <a:rPr lang="ko-KR" altLang="en-US" baseline="0" dirty="0" smtClean="0"/>
              <a:t>년째 부터 역행해서 증가하는 결과를 보였고 </a:t>
            </a:r>
            <a:r>
              <a:rPr lang="en-US" altLang="ko-KR" baseline="0" dirty="0" smtClean="0"/>
              <a:t>rapid group</a:t>
            </a:r>
            <a:r>
              <a:rPr lang="ko-KR" altLang="en-US" baseline="0" dirty="0" smtClean="0"/>
              <a:t>내에서 </a:t>
            </a:r>
            <a:r>
              <a:rPr lang="en-US" altLang="ko-KR" baseline="0" dirty="0" smtClean="0"/>
              <a:t>bulbar/arm/leg onset</a:t>
            </a:r>
            <a:r>
              <a:rPr lang="ko-KR" altLang="en-US" baseline="0" dirty="0" smtClean="0"/>
              <a:t>그룹에서 </a:t>
            </a:r>
            <a:r>
              <a:rPr lang="en-US" altLang="ko-KR" baseline="0" dirty="0" smtClean="0"/>
              <a:t>fine/gross motor domain</a:t>
            </a:r>
            <a:r>
              <a:rPr lang="ko-KR" altLang="en-US" baseline="0" dirty="0" smtClean="0"/>
              <a:t>이 역행해서 증가하는 결과를 였습니다</a:t>
            </a:r>
            <a:r>
              <a:rPr lang="en-US" altLang="ko-KR" baseline="0" dirty="0" smtClean="0"/>
              <a:t>. 9</a:t>
            </a:r>
            <a:r>
              <a:rPr lang="ko-KR" altLang="en-US" baseline="0" dirty="0" err="1" smtClean="0"/>
              <a:t>점이하로</a:t>
            </a:r>
            <a:r>
              <a:rPr lang="ko-KR" altLang="en-US" baseline="0" dirty="0" smtClean="0"/>
              <a:t> 증가하는 것을 </a:t>
            </a:r>
            <a:r>
              <a:rPr lang="en-US" altLang="ko-KR" baseline="0" dirty="0" smtClean="0"/>
              <a:t>moderate</a:t>
            </a:r>
            <a:r>
              <a:rPr lang="ko-KR" altLang="en-US" baseline="0" dirty="0" smtClean="0"/>
              <a:t>로 진행한 것으로 간주했는데 </a:t>
            </a:r>
            <a:r>
              <a:rPr lang="en-US" altLang="ko-KR" baseline="0" dirty="0" err="1" smtClean="0"/>
              <a:t>preslope</a:t>
            </a:r>
            <a:r>
              <a:rPr lang="ko-KR" altLang="en-US" baseline="0" dirty="0" smtClean="0"/>
              <a:t>가 완만했던 경우 </a:t>
            </a:r>
            <a:r>
              <a:rPr lang="en-US" altLang="ko-KR" baseline="0" dirty="0" smtClean="0"/>
              <a:t>9</a:t>
            </a:r>
            <a:r>
              <a:rPr lang="ko-KR" altLang="en-US" baseline="0" dirty="0" err="1" smtClean="0"/>
              <a:t>점이하로</a:t>
            </a:r>
            <a:r>
              <a:rPr lang="ko-KR" altLang="en-US" baseline="0" dirty="0" smtClean="0"/>
              <a:t> 내려가는 시점이 더 늦었습니다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81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보통의 </a:t>
            </a:r>
            <a:r>
              <a:rPr lang="en-US" altLang="ko-KR" dirty="0" smtClean="0"/>
              <a:t>staging </a:t>
            </a:r>
            <a:r>
              <a:rPr lang="en-US" altLang="ko-KR" dirty="0" err="1" smtClean="0"/>
              <a:t>syste</a:t>
            </a:r>
            <a:r>
              <a:rPr lang="ko-KR" altLang="en-US" dirty="0" smtClean="0"/>
              <a:t>은 간단하고 질환의 중증도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치료방안을</a:t>
            </a:r>
            <a:r>
              <a:rPr lang="ko-KR" altLang="en-US" dirty="0" smtClean="0"/>
              <a:t> 반영하는 </a:t>
            </a:r>
            <a:r>
              <a:rPr lang="en-US" altLang="ko-KR" dirty="0" smtClean="0"/>
              <a:t>clinical milestone</a:t>
            </a:r>
            <a:r>
              <a:rPr lang="ko-KR" altLang="en-US" dirty="0" smtClean="0"/>
              <a:t>으로 정의됩니다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기능을 평가하는 </a:t>
            </a:r>
            <a:r>
              <a:rPr lang="en-US" altLang="ko-KR" dirty="0" smtClean="0"/>
              <a:t>ALSFRS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중증도를</a:t>
            </a:r>
            <a:r>
              <a:rPr lang="ko-KR" altLang="en-US" dirty="0" smtClean="0"/>
              <a:t> 반영하지만 단순한 </a:t>
            </a:r>
            <a:r>
              <a:rPr lang="ko-KR" altLang="en-US" dirty="0" err="1" smtClean="0"/>
              <a:t>병기체계로</a:t>
            </a:r>
            <a:r>
              <a:rPr lang="ko-KR" altLang="en-US" dirty="0" smtClean="0"/>
              <a:t> 간주하기는 어렵습니다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기존의 다른 연구에서 </a:t>
            </a:r>
            <a:r>
              <a:rPr lang="en-US" altLang="ko-KR" dirty="0" smtClean="0"/>
              <a:t>clinical factor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phenotypic</a:t>
            </a:r>
            <a:r>
              <a:rPr lang="en-US" altLang="ko-KR" baseline="0" dirty="0" smtClean="0"/>
              <a:t> classification</a:t>
            </a:r>
            <a:r>
              <a:rPr lang="ko-KR" altLang="en-US" baseline="0" dirty="0" smtClean="0"/>
              <a:t>을 하고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prediction</a:t>
            </a:r>
            <a:r>
              <a:rPr lang="ko-KR" altLang="en-US" baseline="0" dirty="0" smtClean="0"/>
              <a:t>하는 </a:t>
            </a:r>
            <a:r>
              <a:rPr lang="en-US" altLang="ko-KR" baseline="0" dirty="0" smtClean="0"/>
              <a:t>model</a:t>
            </a:r>
            <a:r>
              <a:rPr lang="ko-KR" altLang="en-US" baseline="0" dirty="0" smtClean="0"/>
              <a:t>이 있었으나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이 없어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위한 기준이 없는 한계가 있었습니다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환자의 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자원배분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연구의 설계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연구의 분류를 위해서는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 체계가 필요합니다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ALS</a:t>
            </a:r>
            <a:r>
              <a:rPr lang="ko-KR" altLang="en-US" dirty="0" smtClean="0"/>
              <a:t>환자의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자원의 할당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연구 분류 및 임상시험 설계를 위한 </a:t>
            </a:r>
            <a:r>
              <a:rPr lang="en-US" altLang="ko-KR" dirty="0" smtClean="0"/>
              <a:t>ALS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staging </a:t>
            </a:r>
            <a:r>
              <a:rPr lang="en-US" altLang="ko-KR" dirty="0" err="1" smtClean="0"/>
              <a:t>syste</a:t>
            </a:r>
            <a:r>
              <a:rPr lang="ko-KR" altLang="en-US" dirty="0" smtClean="0"/>
              <a:t>에 대한 필요성이 대두되고 있었습니다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최근 이러한 필요성으로 </a:t>
            </a:r>
            <a:r>
              <a:rPr lang="en-US" altLang="ko-KR" dirty="0" smtClean="0"/>
              <a:t>King’s staging</a:t>
            </a:r>
            <a:r>
              <a:rPr lang="en-US" altLang="ko-KR" baseline="0" dirty="0" smtClean="0"/>
              <a:t> system, Milano-Torino staging system</a:t>
            </a:r>
            <a:r>
              <a:rPr lang="ko-KR" altLang="en-US" baseline="0" dirty="0" smtClean="0"/>
              <a:t>이 발표가 되어 사용되고 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710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1993~2007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1471</a:t>
            </a:r>
            <a:r>
              <a:rPr lang="ko-KR" altLang="en-US" dirty="0" smtClean="0"/>
              <a:t>명</a:t>
            </a:r>
            <a:r>
              <a:rPr lang="ko-KR" altLang="en-US" baseline="0" dirty="0" smtClean="0"/>
              <a:t> 중 인지기능이상이 없는 </a:t>
            </a:r>
            <a:r>
              <a:rPr lang="en-US" altLang="ko-KR" baseline="0" dirty="0" smtClean="0"/>
              <a:t>1459</a:t>
            </a:r>
            <a:r>
              <a:rPr lang="ko-KR" altLang="en-US" baseline="0" dirty="0" smtClean="0"/>
              <a:t>명 대상</a:t>
            </a:r>
            <a:r>
              <a:rPr lang="en-US" altLang="ko-KR" baseline="0" dirty="0" smtClean="0"/>
              <a:t>.</a:t>
            </a:r>
            <a:r>
              <a:rPr lang="en-US" altLang="ko-KR" dirty="0" smtClean="0"/>
              <a:t> Bulbar onset 371(25%), limb onset 1088(75%), </a:t>
            </a:r>
            <a:r>
              <a:rPr lang="ko-KR" altLang="en-US" dirty="0" smtClean="0"/>
              <a:t>남자 </a:t>
            </a:r>
            <a:r>
              <a:rPr lang="en-US" altLang="ko-KR" dirty="0" smtClean="0"/>
              <a:t>892(61%), </a:t>
            </a:r>
            <a:r>
              <a:rPr lang="ko-KR" altLang="en-US" dirty="0" smtClean="0"/>
              <a:t>여자 </a:t>
            </a:r>
            <a:r>
              <a:rPr lang="en-US" altLang="ko-KR" dirty="0" smtClean="0"/>
              <a:t>577 (39%), onset</a:t>
            </a:r>
            <a:r>
              <a:rPr lang="ko-KR" altLang="en-US" dirty="0" smtClean="0"/>
              <a:t>시점 평균나이 </a:t>
            </a:r>
            <a:r>
              <a:rPr lang="en-US" altLang="ko-KR" dirty="0" smtClean="0"/>
              <a:t>57</a:t>
            </a:r>
            <a:r>
              <a:rPr lang="ko-KR" altLang="en-US" dirty="0" smtClean="0"/>
              <a:t>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생존기간의 </a:t>
            </a:r>
            <a:r>
              <a:rPr lang="en-US" altLang="ko-KR" dirty="0" smtClean="0"/>
              <a:t>median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42.3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, limb onset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48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, bulbar</a:t>
            </a:r>
            <a:r>
              <a:rPr lang="en-US" altLang="ko-KR" baseline="0" dirty="0" smtClean="0"/>
              <a:t> onset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30</a:t>
            </a:r>
            <a:r>
              <a:rPr lang="ko-KR" altLang="en-US" baseline="0" dirty="0" smtClean="0"/>
              <a:t>개월</a:t>
            </a:r>
            <a:r>
              <a:rPr lang="en-US" altLang="ko-KR" baseline="0" dirty="0" smtClean="0"/>
              <a:t>. f/u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끝날때</a:t>
            </a:r>
            <a:r>
              <a:rPr lang="ko-KR" altLang="en-US" baseline="0" dirty="0" smtClean="0"/>
              <a:t> 사망한 환자가 </a:t>
            </a:r>
            <a:r>
              <a:rPr lang="en-US" altLang="ko-KR" baseline="0" dirty="0" smtClean="0"/>
              <a:t>1067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. (bulbar 295, limb 772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나머지 중 </a:t>
            </a:r>
            <a:r>
              <a:rPr lang="en-US" altLang="ko-KR" baseline="0" dirty="0" smtClean="0"/>
              <a:t>f/u loss</a:t>
            </a:r>
            <a:r>
              <a:rPr lang="ko-KR" altLang="en-US" baseline="0" dirty="0" smtClean="0"/>
              <a:t>가 아닌 </a:t>
            </a:r>
            <a:r>
              <a:rPr lang="en-US" altLang="ko-KR" baseline="0" dirty="0" smtClean="0"/>
              <a:t>238</a:t>
            </a:r>
            <a:r>
              <a:rPr lang="ko-KR" altLang="en-US" baseline="0" dirty="0" smtClean="0"/>
              <a:t>명은 사망하지 않아 </a:t>
            </a:r>
            <a:r>
              <a:rPr lang="en-US" altLang="ko-KR" baseline="0" dirty="0" smtClean="0"/>
              <a:t>disease duration</a:t>
            </a:r>
            <a:r>
              <a:rPr lang="ko-KR" altLang="en-US" baseline="0" dirty="0" smtClean="0"/>
              <a:t>에 의한 비율을 구한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은 없음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사망한 환자의 </a:t>
            </a:r>
            <a:r>
              <a:rPr lang="en-US" altLang="ko-KR" baseline="0" dirty="0" smtClean="0"/>
              <a:t>onset</a:t>
            </a:r>
            <a:r>
              <a:rPr lang="ko-KR" altLang="en-US" baseline="0" dirty="0" smtClean="0"/>
              <a:t>나이 중앙값은 </a:t>
            </a:r>
            <a:r>
              <a:rPr lang="en-US" altLang="ko-KR" baseline="0" dirty="0" smtClean="0"/>
              <a:t>60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생존한 환자는 </a:t>
            </a:r>
            <a:r>
              <a:rPr lang="en-US" altLang="ko-KR" baseline="0" dirty="0" smtClean="0"/>
              <a:t>54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죽은 환자는 진단까지 지연된 기간의 중앙값이 </a:t>
            </a:r>
            <a:r>
              <a:rPr lang="en-US" altLang="ko-KR" baseline="0" dirty="0" smtClean="0"/>
              <a:t>11</a:t>
            </a:r>
            <a:r>
              <a:rPr lang="ko-KR" altLang="en-US" baseline="0" dirty="0" smtClean="0"/>
              <a:t>개월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생존한 환자는 </a:t>
            </a:r>
            <a:r>
              <a:rPr lang="en-US" altLang="ko-KR" baseline="0" dirty="0" smtClean="0"/>
              <a:t>16</a:t>
            </a:r>
            <a:r>
              <a:rPr lang="ko-KR" altLang="en-US" baseline="0" dirty="0" smtClean="0"/>
              <a:t>개월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Revised</a:t>
            </a:r>
            <a:r>
              <a:rPr lang="en-US" altLang="ko-KR" baseline="0" dirty="0" smtClean="0"/>
              <a:t> El Escorial-Airlie House criteria</a:t>
            </a:r>
            <a:r>
              <a:rPr lang="ko-KR" altLang="en-US" baseline="0" dirty="0" smtClean="0"/>
              <a:t>기준으로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의 기준에 맞는 환자</a:t>
            </a:r>
            <a:r>
              <a:rPr lang="en-US" altLang="ko-KR" baseline="0" dirty="0" smtClean="0"/>
              <a:t>, pure lower motor neuron syndrome, pure upper motor neuron syndrome</a:t>
            </a:r>
            <a:r>
              <a:rPr lang="ko-KR" altLang="en-US" baseline="0" dirty="0" smtClean="0"/>
              <a:t>환자를 포함하였고 </a:t>
            </a:r>
            <a:r>
              <a:rPr lang="en-US" altLang="ko-KR" baseline="0" dirty="0" smtClean="0"/>
              <a:t>onset</a:t>
            </a:r>
            <a:r>
              <a:rPr lang="ko-KR" altLang="en-US" baseline="0" dirty="0" smtClean="0"/>
              <a:t>시점에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가 있는 환자는 제외하였습니다</a:t>
            </a:r>
            <a:r>
              <a:rPr lang="en-US" altLang="ko-KR" baseline="0" dirty="0" smtClean="0"/>
              <a:t>. (</a:t>
            </a:r>
            <a:r>
              <a:rPr lang="en-US" altLang="ko-KR" baseline="0" dirty="0" err="1" smtClean="0"/>
              <a:t>riluzole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2</a:t>
            </a:r>
            <a:r>
              <a:rPr lang="ko-KR" altLang="en-US" baseline="0" dirty="0" err="1" smtClean="0"/>
              <a:t>주이상</a:t>
            </a:r>
            <a:r>
              <a:rPr lang="ko-KR" altLang="en-US" baseline="0" dirty="0" smtClean="0"/>
              <a:t> 사용한 환자도 기록했습니다</a:t>
            </a:r>
            <a:r>
              <a:rPr lang="en-US" altLang="ko-KR" baseline="0" dirty="0" smtClean="0"/>
              <a:t>.)</a:t>
            </a:r>
            <a:endParaRPr lang="en-US" altLang="ko-KR" dirty="0" smtClean="0"/>
          </a:p>
          <a:p>
            <a:r>
              <a:rPr lang="en-US" altLang="ko-KR" dirty="0" smtClean="0"/>
              <a:t> Milestone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bulbar,</a:t>
            </a:r>
            <a:r>
              <a:rPr lang="en-US" altLang="ko-KR" baseline="0" dirty="0" smtClean="0"/>
              <a:t> upper limb, lower limb, diaphragm</a:t>
            </a:r>
            <a:r>
              <a:rPr lang="ko-KR" altLang="en-US" baseline="0" dirty="0" smtClean="0"/>
              <a:t>의 기능이상으로 인한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weakness,</a:t>
            </a:r>
            <a:r>
              <a:rPr lang="en-US" altLang="ko-KR" baseline="0" dirty="0" smtClean="0"/>
              <a:t> wasting, spasticity, dysarthria, dysphagia</a:t>
            </a:r>
            <a:r>
              <a:rPr lang="ko-KR" altLang="en-US" baseline="0" dirty="0" smtClean="0"/>
              <a:t>와 같은 증상이 발생하는 시점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진단된 시점</a:t>
            </a:r>
            <a:r>
              <a:rPr lang="en-US" altLang="ko-KR" baseline="0" dirty="0" smtClean="0"/>
              <a:t>, 2</a:t>
            </a:r>
            <a:r>
              <a:rPr lang="ko-KR" altLang="en-US" baseline="0" dirty="0" smtClean="0"/>
              <a:t>번째</a:t>
            </a:r>
            <a:r>
              <a:rPr lang="en-US" altLang="ko-KR" baseline="0" dirty="0" smtClean="0"/>
              <a:t>, 3</a:t>
            </a:r>
            <a:r>
              <a:rPr lang="ko-KR" altLang="en-US" baseline="0" dirty="0" smtClean="0"/>
              <a:t>번째 </a:t>
            </a:r>
            <a:r>
              <a:rPr lang="en-US" altLang="ko-KR" baseline="0" dirty="0" smtClean="0"/>
              <a:t>region</a:t>
            </a:r>
            <a:r>
              <a:rPr lang="ko-KR" altLang="en-US" baseline="0" dirty="0" smtClean="0"/>
              <a:t>이 기능장애를 보이는 시점</a:t>
            </a:r>
            <a:r>
              <a:rPr lang="en-US" altLang="ko-KR" baseline="0" dirty="0" smtClean="0"/>
              <a:t>, gastrostomy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non </a:t>
            </a:r>
            <a:r>
              <a:rPr lang="en-US" altLang="ko-KR" baseline="0" dirty="0" err="1" smtClean="0"/>
              <a:t>invasivae</a:t>
            </a:r>
            <a:r>
              <a:rPr lang="en-US" altLang="ko-KR" baseline="0" dirty="0" smtClean="0"/>
              <a:t> ventilation</a:t>
            </a:r>
            <a:r>
              <a:rPr lang="ko-KR" altLang="en-US" baseline="0" dirty="0" smtClean="0"/>
              <a:t>이 필요한 시점으로 정했습니다</a:t>
            </a:r>
            <a:r>
              <a:rPr lang="en-US" altLang="ko-KR" baseline="0" dirty="0" smtClean="0"/>
              <a:t>. Milestone timing</a:t>
            </a:r>
            <a:r>
              <a:rPr lang="ko-KR" altLang="en-US" baseline="0" dirty="0" smtClean="0"/>
              <a:t>은 각 </a:t>
            </a:r>
            <a:r>
              <a:rPr lang="en-US" altLang="ko-KR" baseline="0" dirty="0" smtClean="0"/>
              <a:t>mile stone</a:t>
            </a:r>
            <a:r>
              <a:rPr lang="ko-KR" altLang="en-US" baseline="0" dirty="0" smtClean="0"/>
              <a:t>까지의 </a:t>
            </a:r>
            <a:r>
              <a:rPr lang="ko-KR" altLang="en-US" baseline="0" dirty="0" err="1" smtClean="0"/>
              <a:t>경과시간을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사망할때까지의</a:t>
            </a:r>
            <a:r>
              <a:rPr lang="ko-KR" altLang="en-US" baseline="0" dirty="0" smtClean="0"/>
              <a:t> 전체기간으로 나눈 비율로 표준화 하였고 진단은 </a:t>
            </a:r>
            <a:r>
              <a:rPr lang="en-US" altLang="ko-KR" baseline="0" dirty="0" smtClean="0"/>
              <a:t>35%</a:t>
            </a:r>
            <a:r>
              <a:rPr lang="ko-KR" altLang="en-US" baseline="0" dirty="0" smtClean="0"/>
              <a:t>시점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두번째 분절이 영향을 받은 시점은 </a:t>
            </a:r>
            <a:r>
              <a:rPr lang="en-US" altLang="ko-KR" baseline="0" dirty="0" smtClean="0"/>
              <a:t>38%, 3</a:t>
            </a:r>
            <a:r>
              <a:rPr lang="ko-KR" altLang="en-US" baseline="0" dirty="0" smtClean="0"/>
              <a:t>번째는 </a:t>
            </a:r>
            <a:r>
              <a:rPr lang="en-US" altLang="ko-KR" baseline="0" dirty="0" smtClean="0"/>
              <a:t>61%, gastrostomy</a:t>
            </a:r>
            <a:r>
              <a:rPr lang="ko-KR" altLang="en-US" baseline="0" dirty="0" smtClean="0"/>
              <a:t>가 필요한 시점은 </a:t>
            </a:r>
            <a:r>
              <a:rPr lang="en-US" altLang="ko-KR" baseline="0" dirty="0" smtClean="0"/>
              <a:t>77%, NIV</a:t>
            </a:r>
            <a:r>
              <a:rPr lang="ko-KR" altLang="en-US" baseline="0" dirty="0" smtClean="0"/>
              <a:t>가 필요한 시점은 </a:t>
            </a:r>
            <a:r>
              <a:rPr lang="en-US" altLang="ko-KR" baseline="0" dirty="0" smtClean="0"/>
              <a:t>80%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Stage 1</a:t>
            </a:r>
            <a:r>
              <a:rPr lang="ko-KR" altLang="en-US" dirty="0" smtClean="0"/>
              <a:t>은 첫번째 부위가 침범되어 </a:t>
            </a:r>
            <a:r>
              <a:rPr lang="en-US" altLang="ko-KR" dirty="0" smtClean="0"/>
              <a:t>weakness, muscle wasting, spasticity,</a:t>
            </a:r>
            <a:r>
              <a:rPr lang="en-US" altLang="ko-KR" baseline="0" dirty="0" smtClean="0"/>
              <a:t> dysarthria, dysphagia</a:t>
            </a:r>
            <a:r>
              <a:rPr lang="ko-KR" altLang="en-US" baseline="0" dirty="0" smtClean="0"/>
              <a:t>와 같은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증상이 시작한 상태</a:t>
            </a:r>
            <a:r>
              <a:rPr lang="en-US" altLang="ko-KR" dirty="0" smtClean="0"/>
              <a:t>, 2A</a:t>
            </a:r>
            <a:r>
              <a:rPr lang="ko-KR" altLang="en-US" dirty="0" smtClean="0"/>
              <a:t>는 진단</a:t>
            </a:r>
            <a:r>
              <a:rPr lang="en-US" altLang="ko-KR" dirty="0" smtClean="0"/>
              <a:t>, 2B</a:t>
            </a:r>
            <a:r>
              <a:rPr lang="ko-KR" altLang="en-US" dirty="0" smtClean="0"/>
              <a:t>는 두번째 부위의 침범</a:t>
            </a:r>
            <a:r>
              <a:rPr lang="en-US" altLang="ko-KR" dirty="0" smtClean="0"/>
              <a:t>, 3</a:t>
            </a:r>
            <a:r>
              <a:rPr lang="ko-KR" altLang="en-US" dirty="0" smtClean="0"/>
              <a:t>는 세번째</a:t>
            </a:r>
            <a:r>
              <a:rPr lang="ko-KR" altLang="en-US" baseline="0" dirty="0" smtClean="0"/>
              <a:t> 부위의 침범</a:t>
            </a:r>
            <a:r>
              <a:rPr lang="en-US" altLang="ko-KR" baseline="0" dirty="0" smtClean="0"/>
              <a:t>, 4A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경관영양이</a:t>
            </a:r>
            <a:r>
              <a:rPr lang="ko-KR" altLang="en-US" baseline="0" dirty="0" smtClean="0"/>
              <a:t> 필요한 상태</a:t>
            </a:r>
            <a:r>
              <a:rPr lang="en-US" altLang="ko-KR" baseline="0" dirty="0" smtClean="0"/>
              <a:t>, 4B</a:t>
            </a:r>
            <a:r>
              <a:rPr lang="ko-KR" altLang="en-US" baseline="0" dirty="0" smtClean="0"/>
              <a:t>는 비침습적 인공호흡기가 필요한 상태</a:t>
            </a:r>
            <a:r>
              <a:rPr lang="en-US" altLang="ko-KR" baseline="0" dirty="0" smtClean="0"/>
              <a:t>, 5</a:t>
            </a:r>
            <a:r>
              <a:rPr lang="ko-KR" altLang="en-US" baseline="0" dirty="0" smtClean="0"/>
              <a:t>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사망으로 나뉩니다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환자가 호소하는 증상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의사의 진찰을 통한 결과를 모두 반영하여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평가하고 </a:t>
            </a:r>
            <a:r>
              <a:rPr lang="en-US" altLang="ko-KR" baseline="0" dirty="0" smtClean="0"/>
              <a:t>upper motor neuron, lower motor neuron sign</a:t>
            </a:r>
            <a:r>
              <a:rPr lang="ko-KR" altLang="en-US" baseline="0" dirty="0" smtClean="0"/>
              <a:t>여부에 대한 판단이 </a:t>
            </a:r>
            <a:r>
              <a:rPr lang="ko-KR" altLang="en-US" baseline="0" dirty="0" err="1" smtClean="0"/>
              <a:t>필요없다는</a:t>
            </a:r>
            <a:r>
              <a:rPr lang="ko-KR" altLang="en-US" baseline="0" dirty="0" smtClean="0"/>
              <a:t> 장점이 있으며 </a:t>
            </a:r>
            <a:r>
              <a:rPr lang="en-US" altLang="ko-KR" baseline="0" dirty="0" smtClean="0"/>
              <a:t>King’s stage</a:t>
            </a:r>
            <a:r>
              <a:rPr lang="ko-KR" altLang="en-US" baseline="0" dirty="0" smtClean="0"/>
              <a:t>를 이용한 </a:t>
            </a:r>
            <a:r>
              <a:rPr lang="ko-KR" altLang="en-US" baseline="0" dirty="0" err="1" smtClean="0"/>
              <a:t>질병진행의</a:t>
            </a:r>
            <a:r>
              <a:rPr lang="ko-KR" altLang="en-US" baseline="0" dirty="0" smtClean="0"/>
              <a:t> 예측에서도 이전의 </a:t>
            </a:r>
            <a:r>
              <a:rPr lang="ko-KR" altLang="en-US" baseline="0" dirty="0" err="1" smtClean="0"/>
              <a:t>임상경과와</a:t>
            </a:r>
            <a:r>
              <a:rPr lang="ko-KR" altLang="en-US" baseline="0" dirty="0" smtClean="0"/>
              <a:t> 유사한 곡선형을 확인하였습니다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다만 기존의 </a:t>
            </a:r>
            <a:r>
              <a:rPr lang="ko-KR" altLang="en-US" baseline="0" dirty="0" err="1" smtClean="0"/>
              <a:t>코호트를</a:t>
            </a:r>
            <a:r>
              <a:rPr lang="ko-KR" altLang="en-US" baseline="0" dirty="0" smtClean="0"/>
              <a:t> 이용한 연구이므로 새로운 </a:t>
            </a:r>
            <a:r>
              <a:rPr lang="ko-KR" altLang="en-US" baseline="0" dirty="0" err="1" smtClean="0"/>
              <a:t>코호트를</a:t>
            </a:r>
            <a:r>
              <a:rPr lang="ko-KR" altLang="en-US" baseline="0" dirty="0" smtClean="0"/>
              <a:t> 활용해서 연구한다면 기존과 연령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표현형의 비율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유전적 배경에 따라서 결과가 달라질 수 있겠고 </a:t>
            </a:r>
            <a:r>
              <a:rPr lang="ko-KR" altLang="en-US" baseline="0" dirty="0" err="1" smtClean="0"/>
              <a:t>호흡증상이</a:t>
            </a:r>
            <a:r>
              <a:rPr lang="ko-KR" altLang="en-US" baseline="0" dirty="0" smtClean="0"/>
              <a:t> 최초로 발생하는 환자들은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이하의 단계를 거치지 않고 바로 </a:t>
            </a:r>
            <a:r>
              <a:rPr lang="en-US" altLang="ko-KR" baseline="0" dirty="0" smtClean="0"/>
              <a:t>stage 4B</a:t>
            </a:r>
            <a:r>
              <a:rPr lang="ko-KR" altLang="en-US" baseline="0" dirty="0" smtClean="0"/>
              <a:t>로 시작하는 경우가 </a:t>
            </a:r>
            <a:r>
              <a:rPr lang="ko-KR" altLang="en-US" baseline="0" dirty="0" err="1" smtClean="0"/>
              <a:t>있을수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가 중증으로 진행하면 </a:t>
            </a:r>
            <a:r>
              <a:rPr lang="en-US" altLang="ko-KR" baseline="0" dirty="0" smtClean="0"/>
              <a:t>frontotemporal dementia</a:t>
            </a:r>
            <a:r>
              <a:rPr lang="ko-KR" altLang="en-US" baseline="0" dirty="0" smtClean="0"/>
              <a:t>가 약 </a:t>
            </a:r>
            <a:r>
              <a:rPr lang="en-US" altLang="ko-KR" baseline="0" dirty="0" smtClean="0"/>
              <a:t>50%</a:t>
            </a:r>
            <a:r>
              <a:rPr lang="ko-KR" altLang="en-US" baseline="0" dirty="0" smtClean="0"/>
              <a:t>정도에서 생기지만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에는 그런 부분은 반영이 안된 단점이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다만 </a:t>
            </a:r>
            <a:r>
              <a:rPr lang="en-US" altLang="ko-KR" baseline="0" dirty="0" smtClean="0"/>
              <a:t>King system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따라서 </a:t>
            </a:r>
            <a:r>
              <a:rPr lang="en-US" altLang="ko-KR" baseline="0" dirty="0" smtClean="0"/>
              <a:t>stage1</a:t>
            </a:r>
            <a:r>
              <a:rPr lang="ko-KR" altLang="en-US" baseline="0" dirty="0" smtClean="0"/>
              <a:t>에서는 의료기관의 진단</a:t>
            </a:r>
            <a:r>
              <a:rPr lang="en-US" altLang="ko-KR" baseline="0" dirty="0" smtClean="0"/>
              <a:t>, stage 2,3</a:t>
            </a:r>
            <a:r>
              <a:rPr lang="ko-KR" altLang="en-US" baseline="0" dirty="0" smtClean="0"/>
              <a:t>에서는 </a:t>
            </a:r>
            <a:r>
              <a:rPr lang="ko-KR" altLang="en-US" baseline="0" dirty="0" err="1" smtClean="0"/>
              <a:t>다학제팀에</a:t>
            </a:r>
            <a:r>
              <a:rPr lang="ko-KR" altLang="en-US" baseline="0" dirty="0" smtClean="0"/>
              <a:t> 의한 의료서비스</a:t>
            </a:r>
            <a:r>
              <a:rPr lang="en-US" altLang="ko-KR" baseline="0" dirty="0" smtClean="0"/>
              <a:t>, stage 4</a:t>
            </a:r>
            <a:r>
              <a:rPr lang="ko-KR" altLang="en-US" baseline="0" dirty="0" smtClean="0"/>
              <a:t>부터는 </a:t>
            </a:r>
            <a:r>
              <a:rPr lang="ko-KR" altLang="en-US" baseline="0" dirty="0" err="1" smtClean="0"/>
              <a:t>경관영양과</a:t>
            </a:r>
            <a:r>
              <a:rPr lang="ko-KR" altLang="en-US" baseline="0" dirty="0" smtClean="0"/>
              <a:t> 인공호흡기와 같은 </a:t>
            </a:r>
            <a:r>
              <a:rPr lang="ko-KR" altLang="en-US" baseline="0" dirty="0" err="1" smtClean="0"/>
              <a:t>중재치료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말기의 완화 의료와 돌봄에 대한 접근으로 </a:t>
            </a:r>
            <a:r>
              <a:rPr lang="ko-KR" altLang="en-US" baseline="0" dirty="0" err="1" smtClean="0"/>
              <a:t>나눌수</a:t>
            </a:r>
            <a:r>
              <a:rPr lang="ko-KR" altLang="en-US" baseline="0" dirty="0" smtClean="0"/>
              <a:t> 있고 이를 통해 더 체계적인 사회적 접근이 가능하다는 장점이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을 임상시험지표로서도 활용하고 있습니다</a:t>
            </a:r>
            <a:r>
              <a:rPr lang="en-US" altLang="ko-KR" baseline="0" dirty="0" smtClean="0"/>
              <a:t>. 	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82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각 </a:t>
            </a:r>
            <a:r>
              <a:rPr lang="en-US" altLang="ko-KR" dirty="0" smtClean="0"/>
              <a:t>milestone</a:t>
            </a:r>
            <a:r>
              <a:rPr lang="ko-KR" altLang="en-US" dirty="0" smtClean="0"/>
              <a:t>에</a:t>
            </a:r>
            <a:r>
              <a:rPr lang="ko-KR" altLang="en-US" baseline="0" dirty="0" smtClean="0"/>
              <a:t> 따라 상대적으로 예측 가능한 시점에 도달하는 모습을 보였지만 </a:t>
            </a:r>
            <a:r>
              <a:rPr lang="ko-KR" altLang="en-US" baseline="0" dirty="0" err="1" smtClean="0"/>
              <a:t>진단시점과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번째 분절에서 장애를 보이는 시점이 </a:t>
            </a:r>
            <a:r>
              <a:rPr lang="ko-KR" altLang="en-US" baseline="0" dirty="0" err="1" smtClean="0"/>
              <a:t>명확히는</a:t>
            </a:r>
            <a:r>
              <a:rPr lang="ko-KR" altLang="en-US" baseline="0" dirty="0" smtClean="0"/>
              <a:t> 구분되지 않았습니다</a:t>
            </a:r>
            <a:r>
              <a:rPr lang="en-US" altLang="ko-KR" baseline="0" dirty="0" smtClean="0"/>
              <a:t>. Bulbar onset</a:t>
            </a:r>
            <a:r>
              <a:rPr lang="ko-KR" altLang="en-US" baseline="0" dirty="0" smtClean="0"/>
              <a:t>에서는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이전에 </a:t>
            </a:r>
            <a:r>
              <a:rPr lang="en-US" altLang="ko-KR" baseline="0" dirty="0" smtClean="0"/>
              <a:t>gastrostomy</a:t>
            </a:r>
            <a:r>
              <a:rPr lang="ko-KR" altLang="en-US" baseline="0" dirty="0" smtClean="0"/>
              <a:t>를 요하는 상태에 먼저 도달했고 </a:t>
            </a:r>
            <a:r>
              <a:rPr lang="en-US" altLang="ko-KR" baseline="0" dirty="0" smtClean="0"/>
              <a:t>limb onset</a:t>
            </a:r>
            <a:r>
              <a:rPr lang="ko-KR" altLang="en-US" baseline="0" dirty="0" smtClean="0"/>
              <a:t>의 경우에는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요하는 상태에 먼저 도달했습니다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dirty="0" smtClean="0"/>
              <a:t>결과에 표나 그림으로 제시되지는 않았지만 진단까지의 시점을 전체 질병기간으로 나눈 표준화기간으로 </a:t>
            </a:r>
            <a:r>
              <a:rPr lang="ko-KR" altLang="en-US" dirty="0" err="1" smtClean="0"/>
              <a:t>비교했을때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limb onset </a:t>
            </a:r>
            <a:r>
              <a:rPr lang="ko-KR" altLang="en-US" dirty="0" smtClean="0"/>
              <a:t>의 경우에는 </a:t>
            </a:r>
            <a:r>
              <a:rPr lang="en-US" altLang="ko-KR" dirty="0" err="1" smtClean="0"/>
              <a:t>riluzole</a:t>
            </a:r>
            <a:r>
              <a:rPr lang="ko-KR" altLang="en-US" dirty="0" smtClean="0"/>
              <a:t>을 투약한 환자가 그렇지않은 환자에 비해 더 작은 </a:t>
            </a:r>
            <a:r>
              <a:rPr lang="en-US" altLang="ko-KR" dirty="0" smtClean="0"/>
              <a:t>0.29</a:t>
            </a:r>
            <a:r>
              <a:rPr lang="en-US" altLang="ko-KR" baseline="0" dirty="0" smtClean="0"/>
              <a:t> vs 0.39</a:t>
            </a:r>
            <a:r>
              <a:rPr lang="ko-KR" altLang="en-US" baseline="0" dirty="0" smtClean="0"/>
              <a:t>로 더 통계적으로 유의하게 더 작은 값을 보였습니다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그러나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의 경우에는 통계적으로 유의한 차이가 없었는데 </a:t>
            </a:r>
            <a:r>
              <a:rPr lang="en-US" altLang="ko-KR" baseline="0" dirty="0" smtClean="0"/>
              <a:t>sample size</a:t>
            </a:r>
            <a:r>
              <a:rPr lang="ko-KR" altLang="en-US" baseline="0" dirty="0" smtClean="0"/>
              <a:t>가 작아 통계적 </a:t>
            </a:r>
            <a:r>
              <a:rPr lang="en-US" altLang="ko-KR" baseline="0" dirty="0" smtClean="0"/>
              <a:t>power</a:t>
            </a:r>
            <a:r>
              <a:rPr lang="ko-KR" altLang="en-US" baseline="0" dirty="0" smtClean="0"/>
              <a:t>도 더 작았습니다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Riluzole</a:t>
            </a:r>
            <a:r>
              <a:rPr lang="ko-KR" altLang="en-US" baseline="0" dirty="0" smtClean="0"/>
              <a:t>투약 여부가 진단시점이외의 다른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에는 영향을 미치지 않았습니다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전체 </a:t>
            </a:r>
            <a:r>
              <a:rPr lang="ko-KR" altLang="en-US" baseline="0" dirty="0" err="1" smtClean="0"/>
              <a:t>코호트를</a:t>
            </a:r>
            <a:r>
              <a:rPr lang="ko-KR" altLang="en-US" baseline="0" dirty="0" smtClean="0"/>
              <a:t> 가지고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비교했을때</a:t>
            </a:r>
            <a:r>
              <a:rPr lang="ko-KR" altLang="en-US" baseline="0" dirty="0" smtClean="0"/>
              <a:t> 마지막으로 기록된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으로부터 사망이나 </a:t>
            </a:r>
            <a:r>
              <a:rPr lang="en-US" altLang="ko-KR" baseline="0" dirty="0" smtClean="0"/>
              <a:t>censoring</a:t>
            </a:r>
            <a:r>
              <a:rPr lang="ko-KR" altLang="en-US" baseline="0" dirty="0" smtClean="0"/>
              <a:t>까지의 기간을 보면 파란색이 </a:t>
            </a:r>
            <a:r>
              <a:rPr lang="en-US" altLang="ko-KR" baseline="0" dirty="0" smtClean="0"/>
              <a:t>2A, </a:t>
            </a:r>
            <a:r>
              <a:rPr lang="ko-KR" altLang="en-US" baseline="0" dirty="0" smtClean="0"/>
              <a:t>녹색이 </a:t>
            </a:r>
            <a:r>
              <a:rPr lang="en-US" altLang="ko-KR" baseline="0" dirty="0" smtClean="0"/>
              <a:t>2B, </a:t>
            </a:r>
            <a:r>
              <a:rPr lang="ko-KR" altLang="en-US" baseline="0" dirty="0" smtClean="0"/>
              <a:t>회색이 </a:t>
            </a:r>
            <a:r>
              <a:rPr lang="en-US" altLang="ko-KR" baseline="0" dirty="0" smtClean="0"/>
              <a:t>3, </a:t>
            </a:r>
            <a:r>
              <a:rPr lang="ko-KR" altLang="en-US" baseline="0" dirty="0" smtClean="0"/>
              <a:t>검은색이 </a:t>
            </a:r>
            <a:r>
              <a:rPr lang="en-US" altLang="ko-KR" baseline="0" dirty="0" smtClean="0"/>
              <a:t>4A, </a:t>
            </a:r>
            <a:r>
              <a:rPr lang="ko-KR" altLang="en-US" baseline="0" dirty="0" smtClean="0"/>
              <a:t>보라색이 </a:t>
            </a:r>
            <a:r>
              <a:rPr lang="en-US" altLang="ko-KR" baseline="0" dirty="0" smtClean="0"/>
              <a:t>4B</a:t>
            </a:r>
            <a:r>
              <a:rPr lang="ko-KR" altLang="en-US" baseline="0" dirty="0" smtClean="0"/>
              <a:t>로 각각의 </a:t>
            </a:r>
            <a:r>
              <a:rPr lang="en-US" altLang="ko-KR" baseline="0" dirty="0" smtClean="0"/>
              <a:t>curve</a:t>
            </a:r>
            <a:r>
              <a:rPr lang="ko-KR" altLang="en-US" baseline="0" dirty="0" smtClean="0"/>
              <a:t>가 뚜렷하게 분리되어 생존기간의 차이를 보였다는 점에서 </a:t>
            </a:r>
            <a:r>
              <a:rPr lang="en-US" altLang="ko-KR" baseline="0" dirty="0" smtClean="0"/>
              <a:t>validity</a:t>
            </a:r>
            <a:r>
              <a:rPr lang="ko-KR" altLang="en-US" baseline="0" dirty="0" smtClean="0"/>
              <a:t>를 보인다고 볼 수 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각각의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을 질병의 전체 기간으로 보면 두번째 분절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세번째 분절에 증상이 나타나는 기간</a:t>
            </a:r>
            <a:r>
              <a:rPr lang="en-US" altLang="ko-KR" baseline="0" dirty="0" smtClean="0"/>
              <a:t>, gastrostomy</a:t>
            </a:r>
            <a:r>
              <a:rPr lang="ko-KR" altLang="en-US" baseline="0" dirty="0" smtClean="0"/>
              <a:t>나 </a:t>
            </a:r>
            <a:r>
              <a:rPr lang="en-US" altLang="ko-KR" baseline="0" dirty="0" smtClean="0"/>
              <a:t>respiratory support</a:t>
            </a:r>
            <a:r>
              <a:rPr lang="ko-KR" altLang="en-US" baseline="0" dirty="0" smtClean="0"/>
              <a:t>가 필요한 시점이 각각 </a:t>
            </a:r>
            <a:r>
              <a:rPr lang="en-US" altLang="ko-KR" baseline="0" dirty="0" smtClean="0"/>
              <a:t>40, 60, 80%</a:t>
            </a:r>
            <a:r>
              <a:rPr lang="ko-KR" altLang="en-US" baseline="0" dirty="0" smtClean="0"/>
              <a:t>정도로 나타났습니다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여기서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정할때는</a:t>
            </a:r>
            <a:r>
              <a:rPr lang="ko-KR" altLang="en-US" baseline="0" dirty="0" smtClean="0"/>
              <a:t> 가장 높은 단계로 정해야 하는데 </a:t>
            </a:r>
            <a:endParaRPr lang="en-US" altLang="ko-KR" baseline="0" dirty="0" smtClean="0"/>
          </a:p>
          <a:p>
            <a:r>
              <a:rPr lang="ko-KR" altLang="en-US" baseline="0" dirty="0" smtClean="0"/>
              <a:t>예를 들면 첫 증상이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를 요하는 호흡곤란으로 나타난다면 </a:t>
            </a:r>
            <a:r>
              <a:rPr lang="en-US" altLang="ko-KR" baseline="0" dirty="0" smtClean="0"/>
              <a:t>2A</a:t>
            </a:r>
            <a:r>
              <a:rPr lang="ko-KR" altLang="en-US" baseline="0" dirty="0" smtClean="0"/>
              <a:t>가 아닌 </a:t>
            </a:r>
            <a:r>
              <a:rPr lang="en-US" altLang="ko-KR" baseline="0" dirty="0" smtClean="0"/>
              <a:t>4B</a:t>
            </a:r>
            <a:r>
              <a:rPr lang="ko-KR" altLang="en-US" baseline="0" dirty="0" smtClean="0"/>
              <a:t>가 됩니다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dirty="0" smtClean="0"/>
              <a:t>Stage 2</a:t>
            </a:r>
            <a:r>
              <a:rPr lang="ko-KR" altLang="en-US" dirty="0" smtClean="0"/>
              <a:t>를 나눈 것은 여러 </a:t>
            </a:r>
            <a:r>
              <a:rPr lang="en-US" altLang="ko-KR" dirty="0" smtClean="0"/>
              <a:t>center</a:t>
            </a:r>
            <a:r>
              <a:rPr lang="ko-KR" altLang="en-US" dirty="0" smtClean="0"/>
              <a:t>들이 각각 </a:t>
            </a:r>
            <a:r>
              <a:rPr lang="ko-KR" altLang="en-US" dirty="0" err="1" smtClean="0"/>
              <a:t>진단시점이</a:t>
            </a:r>
            <a:r>
              <a:rPr lang="ko-KR" altLang="en-US" dirty="0" smtClean="0"/>
              <a:t> 다른데 두번째 분절에 증상이 발생한 시점은 비슷하므로 </a:t>
            </a:r>
            <a:r>
              <a:rPr lang="en-US" altLang="ko-KR" dirty="0" smtClean="0"/>
              <a:t>2A,</a:t>
            </a:r>
            <a:r>
              <a:rPr lang="en-US" altLang="ko-KR" baseline="0" dirty="0" smtClean="0"/>
              <a:t> 2B</a:t>
            </a:r>
            <a:r>
              <a:rPr lang="ko-KR" altLang="en-US" baseline="0" dirty="0" smtClean="0"/>
              <a:t>로 나눠서 보는게 의미가 있다고 보고있습니다</a:t>
            </a:r>
            <a:r>
              <a:rPr lang="en-US" altLang="ko-KR" baseline="0" dirty="0" smtClean="0"/>
              <a:t>. Gastrostomy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가 필요한 시점이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limb onset</a:t>
            </a:r>
            <a:r>
              <a:rPr lang="ko-KR" altLang="en-US" baseline="0" dirty="0" smtClean="0"/>
              <a:t>에서 각각 어떤 단계에 먼저 도달하는지가 다르므로 </a:t>
            </a:r>
            <a:r>
              <a:rPr lang="en-US" altLang="ko-KR" baseline="0" dirty="0" smtClean="0"/>
              <a:t>stage 4,5</a:t>
            </a:r>
            <a:r>
              <a:rPr lang="ko-KR" altLang="en-US" baseline="0" dirty="0" smtClean="0"/>
              <a:t>가 아닌 </a:t>
            </a:r>
            <a:r>
              <a:rPr lang="en-US" altLang="ko-KR" baseline="0" dirty="0" smtClean="0"/>
              <a:t>4A, 4B</a:t>
            </a:r>
            <a:r>
              <a:rPr lang="ko-KR" altLang="en-US" baseline="0" dirty="0" smtClean="0"/>
              <a:t>로 나눴다고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이부분은</a:t>
            </a:r>
            <a:r>
              <a:rPr lang="ko-KR" altLang="en-US" baseline="0" dirty="0" smtClean="0"/>
              <a:t> 다른 </a:t>
            </a:r>
            <a:r>
              <a:rPr lang="en-US" altLang="ko-KR" baseline="0" dirty="0" smtClean="0"/>
              <a:t>stage system</a:t>
            </a:r>
            <a:r>
              <a:rPr lang="ko-KR" altLang="en-US" baseline="0" dirty="0" smtClean="0"/>
              <a:t>이라면 </a:t>
            </a:r>
            <a:r>
              <a:rPr lang="en-US" altLang="ko-KR" baseline="0" dirty="0" smtClean="0"/>
              <a:t>4, 5</a:t>
            </a:r>
            <a:r>
              <a:rPr lang="ko-KR" altLang="en-US" baseline="0" dirty="0" smtClean="0"/>
              <a:t>로 나누겠지만 여기서는 그렇지 않은 점이 보통의 </a:t>
            </a:r>
            <a:r>
              <a:rPr lang="en-US" altLang="ko-KR" baseline="0" dirty="0" smtClean="0"/>
              <a:t>stage system</a:t>
            </a:r>
            <a:r>
              <a:rPr lang="ko-KR" altLang="en-US" baseline="0" dirty="0" smtClean="0"/>
              <a:t>과는 다른 점이라고 하겠습니다</a:t>
            </a:r>
            <a:r>
              <a:rPr lang="en-US" altLang="ko-KR" baseline="0" dirty="0" smtClean="0"/>
              <a:t>. El Escorial criteria</a:t>
            </a:r>
            <a:r>
              <a:rPr lang="ko-KR" altLang="en-US" baseline="0" dirty="0" smtClean="0"/>
              <a:t>와 다르게 </a:t>
            </a:r>
            <a:r>
              <a:rPr lang="en-US" altLang="ko-KR" baseline="0" dirty="0" smtClean="0"/>
              <a:t>upper motor neuron, lower motor neuron involve</a:t>
            </a:r>
            <a:r>
              <a:rPr lang="ko-KR" altLang="en-US" baseline="0" dirty="0" smtClean="0"/>
              <a:t>에 대한 판단이 필요 없고 </a:t>
            </a:r>
            <a:r>
              <a:rPr lang="en-US" altLang="ko-KR" baseline="0" dirty="0" smtClean="0"/>
              <a:t>weakness</a:t>
            </a:r>
            <a:r>
              <a:rPr lang="ko-KR" altLang="en-US" baseline="0" dirty="0" smtClean="0"/>
              <a:t>등으로만 판단하면 되므로 진료를 하는 신경과 의사나 환자들이 판단한 결과도 비슷하게 나온다는 점이 장점입니다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이 연구에서는 </a:t>
            </a:r>
            <a:r>
              <a:rPr lang="en-US" altLang="ko-KR" baseline="0" dirty="0" smtClean="0"/>
              <a:t>incident cohort</a:t>
            </a:r>
            <a:r>
              <a:rPr lang="ko-KR" altLang="en-US" baseline="0" dirty="0" smtClean="0"/>
              <a:t>를 사용하지 않고 </a:t>
            </a:r>
            <a:r>
              <a:rPr lang="en-US" altLang="ko-KR" baseline="0" dirty="0" smtClean="0"/>
              <a:t>prevalent cohort</a:t>
            </a:r>
            <a:r>
              <a:rPr lang="ko-KR" altLang="en-US" baseline="0" dirty="0" smtClean="0"/>
              <a:t>를 사용해서 전반적으로 대상자가 더 어리고 </a:t>
            </a:r>
            <a:r>
              <a:rPr lang="ko-KR" altLang="en-US" baseline="0" dirty="0" err="1" smtClean="0"/>
              <a:t>오래살고</a:t>
            </a:r>
            <a:r>
              <a:rPr lang="ko-KR" altLang="en-US" baseline="0" dirty="0" smtClean="0"/>
              <a:t> 남자의 비율이 높으며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이 더 적은 경향을 보일 수 있다는 단점이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진단시점부터 사망까지의 기간을 가지고 나눈 </a:t>
            </a:r>
            <a:r>
              <a:rPr lang="en-US" altLang="ko-KR" baseline="0" dirty="0" smtClean="0"/>
              <a:t>standardized timing</a:t>
            </a:r>
            <a:r>
              <a:rPr lang="ko-KR" altLang="en-US" baseline="0" dirty="0" smtClean="0"/>
              <a:t>을 사용했는데 </a:t>
            </a:r>
            <a:r>
              <a:rPr lang="ko-KR" altLang="en-US" baseline="0" dirty="0" err="1" smtClean="0"/>
              <a:t>코호트별로</a:t>
            </a:r>
            <a:r>
              <a:rPr lang="ko-KR" altLang="en-US" baseline="0" dirty="0" smtClean="0"/>
              <a:t> 나이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성별의 비율</a:t>
            </a:r>
            <a:r>
              <a:rPr lang="en-US" altLang="ko-KR" baseline="0" dirty="0" smtClean="0"/>
              <a:t>, phenotype</a:t>
            </a:r>
            <a:r>
              <a:rPr lang="ko-KR" altLang="en-US" baseline="0" dirty="0" smtClean="0"/>
              <a:t>이 다른 경우에 결과가 다를 수 있으므로 다른 </a:t>
            </a:r>
            <a:r>
              <a:rPr lang="en-US" altLang="ko-KR" baseline="0" dirty="0" smtClean="0"/>
              <a:t>incident cohort</a:t>
            </a:r>
            <a:r>
              <a:rPr lang="ko-KR" altLang="en-US" baseline="0" dirty="0" smtClean="0"/>
              <a:t>에서의 연구도 필요합니다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이 연구에서는 인지장애여부는 평가에 포함시키지않았다는 단점도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그런데 </a:t>
            </a:r>
            <a:r>
              <a:rPr lang="ko-KR" altLang="en-US" baseline="0" dirty="0" err="1" smtClean="0"/>
              <a:t>인지장애의</a:t>
            </a:r>
            <a:r>
              <a:rPr lang="ko-KR" altLang="en-US" baseline="0" dirty="0" smtClean="0"/>
              <a:t> 경우 고정된 시점에 생기지않아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으로 고려하기에 어려운 상태입니다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</a:t>
            </a:r>
            <a:r>
              <a:rPr lang="ko-KR" altLang="en-US" baseline="0" dirty="0" err="1" smtClean="0"/>
              <a:t>인지장애가</a:t>
            </a:r>
            <a:r>
              <a:rPr lang="ko-KR" altLang="en-US" baseline="0" dirty="0" smtClean="0"/>
              <a:t> 발생하면 바로 반영가능하게 </a:t>
            </a:r>
            <a:r>
              <a:rPr lang="en-US" altLang="ko-KR" baseline="0" dirty="0" smtClean="0"/>
              <a:t>flexible</a:t>
            </a:r>
            <a:r>
              <a:rPr lang="ko-KR" altLang="en-US" baseline="0" dirty="0" smtClean="0"/>
              <a:t>한 체계가 필요합니다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예를 들면 </a:t>
            </a:r>
            <a:r>
              <a:rPr lang="ko-KR" altLang="en-US" baseline="0" dirty="0" err="1" smtClean="0"/>
              <a:t>인지장애가</a:t>
            </a:r>
            <a:r>
              <a:rPr lang="ko-KR" altLang="en-US" baseline="0" dirty="0" smtClean="0"/>
              <a:t> 있으면 </a:t>
            </a:r>
            <a:r>
              <a:rPr lang="en-US" altLang="ko-KR" baseline="0" dirty="0" smtClean="0"/>
              <a:t>cognitive impairment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앞글자를</a:t>
            </a:r>
            <a:r>
              <a:rPr lang="ko-KR" altLang="en-US" baseline="0" dirty="0" smtClean="0"/>
              <a:t> 따서 </a:t>
            </a:r>
            <a:r>
              <a:rPr lang="en-US" altLang="ko-KR" baseline="0" dirty="0" smtClean="0"/>
              <a:t>stage </a:t>
            </a:r>
            <a:r>
              <a:rPr lang="ko-KR" altLang="en-US" baseline="0" dirty="0" err="1" smtClean="0"/>
              <a:t>숫자앞에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CI</a:t>
            </a:r>
            <a:r>
              <a:rPr lang="ko-KR" altLang="en-US" baseline="0" dirty="0" smtClean="0"/>
              <a:t>를 붙이는 방법이 있겠습니다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이용한 장점으로 전문가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기관의 인력과 자원을 배분하는데 도움이 됩니다</a:t>
            </a:r>
            <a:r>
              <a:rPr lang="en-US" altLang="ko-KR" baseline="0" dirty="0" smtClean="0"/>
              <a:t>. Stage 1</a:t>
            </a:r>
            <a:r>
              <a:rPr lang="ko-KR" altLang="en-US" baseline="0" dirty="0" smtClean="0"/>
              <a:t>은 의료기관의 진단</a:t>
            </a:r>
            <a:r>
              <a:rPr lang="en-US" altLang="ko-KR" baseline="0" dirty="0" smtClean="0"/>
              <a:t>, 2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은 </a:t>
            </a:r>
            <a:r>
              <a:rPr lang="ko-KR" altLang="en-US" baseline="0" dirty="0" err="1" smtClean="0"/>
              <a:t>다학제팀의</a:t>
            </a:r>
            <a:r>
              <a:rPr lang="ko-KR" altLang="en-US" baseline="0" dirty="0" smtClean="0"/>
              <a:t> 관리</a:t>
            </a:r>
            <a:r>
              <a:rPr lang="en-US" altLang="ko-KR" baseline="0" dirty="0" smtClean="0"/>
              <a:t>, stage 4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intervention</a:t>
            </a:r>
            <a:r>
              <a:rPr lang="ko-KR" altLang="en-US" baseline="0" dirty="0" smtClean="0"/>
              <a:t>과 말기의 </a:t>
            </a:r>
            <a:r>
              <a:rPr lang="ko-KR" altLang="en-US" baseline="0" dirty="0" err="1" smtClean="0"/>
              <a:t>완화치료를</a:t>
            </a:r>
            <a:r>
              <a:rPr lang="ko-KR" altLang="en-US" baseline="0" dirty="0" smtClean="0"/>
              <a:t> 하는 식으로 판단하는데 도움이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임상시험의 </a:t>
            </a:r>
            <a:r>
              <a:rPr lang="en-US" altLang="ko-KR" baseline="0" dirty="0" smtClean="0"/>
              <a:t>secondary endpoint</a:t>
            </a:r>
            <a:r>
              <a:rPr lang="ko-KR" altLang="en-US" baseline="0" dirty="0" smtClean="0"/>
              <a:t>로 사용될 수 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547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JNNP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Chio</a:t>
            </a:r>
            <a:r>
              <a:rPr lang="ko-KR" altLang="en-US" dirty="0" smtClean="0"/>
              <a:t>등이 발표한 </a:t>
            </a:r>
            <a:r>
              <a:rPr lang="en-US" altLang="ko-KR" dirty="0" smtClean="0"/>
              <a:t>Milano-Torino staging system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ALS</a:t>
            </a:r>
            <a:r>
              <a:rPr lang="ko-KR" altLang="en-US" dirty="0" smtClean="0"/>
              <a:t>의 진행에 따라 삶의 질과 경제적 부담에 대해서도 </a:t>
            </a:r>
            <a:r>
              <a:rPr lang="ko-KR" altLang="en-US" dirty="0" err="1" smtClean="0"/>
              <a:t>의미있는</a:t>
            </a:r>
            <a:r>
              <a:rPr lang="ko-KR" altLang="en-US" dirty="0" smtClean="0"/>
              <a:t> 차이를 반영할 수 있어야 한다는 생각을 바탕으로 하여 개발되었습니다</a:t>
            </a:r>
            <a:r>
              <a:rPr lang="en-US" altLang="ko-KR" dirty="0" smtClean="0"/>
              <a:t>. ALS</a:t>
            </a:r>
            <a:r>
              <a:rPr lang="ko-KR" altLang="en-US" dirty="0" smtClean="0"/>
              <a:t>진행의 주요 </a:t>
            </a:r>
            <a:r>
              <a:rPr lang="en-US" altLang="ko-KR" dirty="0" smtClean="0"/>
              <a:t>milestone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ALSFRS, ALSFRS-R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모두에 포함되고 자율성 상실을 수반하는 주요 지표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가지로 정의함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걷기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자기관리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삼키기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의사소통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호흡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가지임</a:t>
            </a:r>
            <a:r>
              <a:rPr lang="en-US" altLang="ko-KR" baseline="0" dirty="0" smtClean="0"/>
              <a:t>. 4</a:t>
            </a:r>
            <a:r>
              <a:rPr lang="ko-KR" altLang="en-US" baseline="0" dirty="0" smtClean="0"/>
              <a:t>가지 영역 중 걷기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자기관리는 </a:t>
            </a:r>
            <a:r>
              <a:rPr lang="en-US" altLang="ko-KR" baseline="0" dirty="0" smtClean="0"/>
              <a:t>ASLFRS-R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8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걷기</a:t>
            </a:r>
            <a:r>
              <a:rPr lang="en-US" altLang="ko-KR" baseline="0" dirty="0" smtClean="0"/>
              <a:t>), 6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옷입기와</a:t>
            </a:r>
            <a:r>
              <a:rPr lang="ko-KR" altLang="en-US" baseline="0" dirty="0" smtClean="0"/>
              <a:t> 위생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삼키기는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삼키기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의사소통은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말하기</a:t>
            </a:r>
            <a:r>
              <a:rPr lang="en-US" altLang="ko-KR" baseline="0" dirty="0" smtClean="0"/>
              <a:t>), 4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쓰기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호흡은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호흡곤란</a:t>
            </a:r>
            <a:r>
              <a:rPr lang="en-US" altLang="ko-KR" baseline="0" dirty="0" smtClean="0"/>
              <a:t>), 12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호흡부전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으로 결정함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 영역에서 자율성을 상실한 경우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상실하지 않은 경우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점으로 해서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개 영역의 세부항목 점수를 합한 값을 통해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결정함</a:t>
            </a:r>
            <a:r>
              <a:rPr lang="en-US" altLang="ko-KR" baseline="0" dirty="0" smtClean="0"/>
              <a:t>. Stage</a:t>
            </a:r>
            <a:r>
              <a:rPr lang="ko-KR" altLang="en-US" baseline="0" dirty="0" smtClean="0"/>
              <a:t>는 총 </a:t>
            </a:r>
            <a:r>
              <a:rPr lang="en-US" altLang="ko-KR" baseline="0" dirty="0" smtClean="0"/>
              <a:t>6</a:t>
            </a:r>
            <a:r>
              <a:rPr lang="ko-KR" altLang="en-US" baseline="0" dirty="0" smtClean="0"/>
              <a:t>단계로 구분하는데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은 증상이 있으나 자율성 상실이 없는 상태이고 </a:t>
            </a:r>
            <a:r>
              <a:rPr lang="en-US" altLang="ko-KR" baseline="0" dirty="0" smtClean="0"/>
              <a:t>stage1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까지는 자율성을 상실한 영역의 개수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개부터 </a:t>
            </a:r>
            <a:r>
              <a:rPr lang="en-US" altLang="ko-KR" baseline="0" dirty="0" smtClean="0"/>
              <a:t>4</a:t>
            </a:r>
            <a:r>
              <a:rPr lang="ko-KR" altLang="en-US" baseline="0" dirty="0" err="1" smtClean="0"/>
              <a:t>개까지로</a:t>
            </a:r>
            <a:r>
              <a:rPr lang="ko-KR" altLang="en-US" baseline="0" dirty="0" smtClean="0"/>
              <a:t> 매기며 </a:t>
            </a:r>
            <a:r>
              <a:rPr lang="en-US" altLang="ko-KR" baseline="0" dirty="0" smtClean="0"/>
              <a:t>stage 5</a:t>
            </a:r>
            <a:r>
              <a:rPr lang="ko-KR" altLang="en-US" baseline="0" dirty="0" smtClean="0"/>
              <a:t>는 사망으로 정의함</a:t>
            </a:r>
            <a:r>
              <a:rPr lang="en-US" altLang="ko-KR" baseline="0" dirty="0" smtClean="0"/>
              <a:t>. MITOS</a:t>
            </a:r>
            <a:r>
              <a:rPr lang="ko-KR" altLang="en-US" baseline="0" dirty="0" smtClean="0"/>
              <a:t>는 임상에서 널리 사용되고 있는 </a:t>
            </a:r>
            <a:r>
              <a:rPr lang="en-US" altLang="ko-KR" baseline="0" dirty="0" smtClean="0"/>
              <a:t>ALSFRS, ALSFRS-R</a:t>
            </a:r>
            <a:r>
              <a:rPr lang="ko-KR" altLang="en-US" baseline="0" dirty="0" smtClean="0"/>
              <a:t>을 기반으로 만들어져서 추가적인 평가없이 결정할 수 있는 장점이 있고 전체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따른 환자의 분포와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 전이 확률이 진행하는 질병 상태와 일치하는 모습을 보임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하지만 </a:t>
            </a:r>
            <a:r>
              <a:rPr lang="ko-KR" altLang="en-US" baseline="0" dirty="0" err="1" smtClean="0"/>
              <a:t>초기연구에</a:t>
            </a:r>
            <a:r>
              <a:rPr lang="ko-KR" altLang="en-US" baseline="0" dirty="0" smtClean="0"/>
              <a:t> 등록되기 전 </a:t>
            </a:r>
            <a:r>
              <a:rPr lang="ko-KR" altLang="en-US" baseline="0" dirty="0" err="1" smtClean="0"/>
              <a:t>기능손상에</a:t>
            </a:r>
            <a:r>
              <a:rPr lang="ko-KR" altLang="en-US" baseline="0" dirty="0" smtClean="0"/>
              <a:t> 필요한 소요기간을 결정할 수 없고 일부 환자에서는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건너뛰거나 이전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로 역행하는 경우도 있어 질병의 진행을 잘 반영하지 못하는 한계점을 보이기도 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bulbar onset ALS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limb onset ALS</a:t>
            </a:r>
            <a:r>
              <a:rPr lang="ko-KR" altLang="en-US" baseline="0" dirty="0" smtClean="0"/>
              <a:t>에 비해 모집자 수가 부족했다는 점도 </a:t>
            </a:r>
            <a:r>
              <a:rPr lang="ko-KR" altLang="en-US" baseline="0" dirty="0" err="1" smtClean="0"/>
              <a:t>한계점임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frontotemporal degeneration</a:t>
            </a:r>
            <a:r>
              <a:rPr lang="ko-KR" altLang="en-US" baseline="0" dirty="0" smtClean="0"/>
              <a:t>이나 </a:t>
            </a:r>
            <a:r>
              <a:rPr lang="en-US" altLang="ko-KR" baseline="0" dirty="0" smtClean="0"/>
              <a:t>ALS-plus syndrome </a:t>
            </a:r>
            <a:r>
              <a:rPr lang="ko-KR" altLang="en-US" baseline="0" dirty="0" smtClean="0"/>
              <a:t>등이 대상자에서 제외되어 인지기능 장애에 대한 반영이 잘 </a:t>
            </a:r>
            <a:r>
              <a:rPr lang="ko-KR" altLang="en-US" baseline="0" dirty="0" err="1" smtClean="0"/>
              <a:t>안되어있음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quality of care (QOC) study data</a:t>
            </a:r>
            <a:r>
              <a:rPr lang="ko-KR" altLang="en-US" baseline="0" dirty="0" smtClean="0"/>
              <a:t>를 사용함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이탈리아 </a:t>
            </a:r>
            <a:r>
              <a:rPr lang="en-US" altLang="ko-KR" baseline="0" dirty="0" smtClean="0"/>
              <a:t>11</a:t>
            </a:r>
            <a:r>
              <a:rPr lang="ko-KR" altLang="en-US" baseline="0" dirty="0" smtClean="0"/>
              <a:t>개 </a:t>
            </a:r>
            <a:r>
              <a:rPr lang="en-US" altLang="ko-KR" baseline="0" dirty="0" smtClean="0"/>
              <a:t>ALS </a:t>
            </a:r>
            <a:r>
              <a:rPr lang="en-US" altLang="ko-KR" baseline="0" dirty="0" err="1" smtClean="0"/>
              <a:t>cente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2001</a:t>
            </a:r>
            <a:r>
              <a:rPr lang="ko-KR" altLang="en-US" baseline="0" dirty="0" smtClean="0"/>
              <a:t>년부터 </a:t>
            </a:r>
            <a:r>
              <a:rPr lang="en-US" altLang="ko-KR" baseline="0" dirty="0" smtClean="0"/>
              <a:t>2002</a:t>
            </a:r>
            <a:r>
              <a:rPr lang="ko-KR" altLang="en-US" baseline="0" dirty="0" smtClean="0"/>
              <a:t>년까지 </a:t>
            </a:r>
            <a:r>
              <a:rPr lang="en-US" altLang="ko-KR" baseline="0" dirty="0" smtClean="0"/>
              <a:t>18</a:t>
            </a:r>
            <a:r>
              <a:rPr lang="ko-KR" altLang="en-US" baseline="0" dirty="0" err="1" smtClean="0"/>
              <a:t>세이상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80</a:t>
            </a:r>
            <a:r>
              <a:rPr lang="ko-KR" altLang="en-US" baseline="0" dirty="0" err="1" smtClean="0"/>
              <a:t>세이하</a:t>
            </a:r>
            <a:r>
              <a:rPr lang="ko-KR" altLang="en-US" baseline="0" dirty="0" smtClean="0"/>
              <a:t> 환자를 </a:t>
            </a:r>
            <a:r>
              <a:rPr lang="en-US" altLang="ko-KR" baseline="0" dirty="0" smtClean="0"/>
              <a:t>prospective</a:t>
            </a:r>
            <a:r>
              <a:rPr lang="ko-KR" altLang="en-US" baseline="0" dirty="0" smtClean="0"/>
              <a:t>하게 모아 연구함</a:t>
            </a:r>
            <a:r>
              <a:rPr lang="en-US" altLang="ko-KR" baseline="0" dirty="0" smtClean="0"/>
              <a:t>. El Escorial criteria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Definite, probable</a:t>
            </a:r>
            <a:r>
              <a:rPr lang="ko-KR" altLang="en-US" baseline="0" dirty="0" smtClean="0"/>
              <a:t>거나 </a:t>
            </a:r>
            <a:r>
              <a:rPr lang="en-US" altLang="ko-KR" baseline="0" dirty="0" smtClean="0"/>
              <a:t>laboratory supported probable sporadic ALS</a:t>
            </a:r>
            <a:r>
              <a:rPr lang="ko-KR" altLang="en-US" baseline="0" dirty="0" smtClean="0"/>
              <a:t>환자를 대상으로 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제외 기준은 진행중인 </a:t>
            </a:r>
            <a:r>
              <a:rPr lang="en-US" altLang="ko-KR" baseline="0" dirty="0" smtClean="0"/>
              <a:t>clinical trial</a:t>
            </a:r>
            <a:r>
              <a:rPr lang="ko-KR" altLang="en-US" baseline="0" dirty="0" smtClean="0"/>
              <a:t>에 참여중인 경우</a:t>
            </a:r>
            <a:r>
              <a:rPr lang="en-US" altLang="ko-KR" baseline="0" dirty="0" smtClean="0"/>
              <a:t>, familial ALS, ALS plus syndrome, ALS Frontotemporal </a:t>
            </a:r>
            <a:r>
              <a:rPr lang="en-US" altLang="ko-KR" baseline="0" dirty="0" err="1" smtClean="0"/>
              <a:t>degeneratio</a:t>
            </a:r>
            <a:r>
              <a:rPr lang="ko-KR" altLang="en-US" baseline="0" dirty="0" smtClean="0"/>
              <a:t>이 있거나 암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허혈성</a:t>
            </a:r>
            <a:r>
              <a:rPr lang="ko-KR" altLang="en-US" baseline="0" dirty="0" smtClean="0"/>
              <a:t> 심장질환</a:t>
            </a:r>
            <a:r>
              <a:rPr lang="en-US" altLang="ko-KR" baseline="0" dirty="0" smtClean="0"/>
              <a:t>, COPD</a:t>
            </a:r>
            <a:r>
              <a:rPr lang="ko-KR" altLang="en-US" baseline="0" dirty="0" smtClean="0"/>
              <a:t>나 신장질환과 같은 심각한 내과적 질환이 있는 환자는 제외하였음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환자는 </a:t>
            </a:r>
            <a:r>
              <a:rPr lang="en-US" altLang="ko-KR" baseline="0" dirty="0" smtClean="0"/>
              <a:t>2001</a:t>
            </a:r>
            <a:r>
              <a:rPr lang="ko-KR" altLang="en-US" baseline="0" dirty="0" smtClean="0"/>
              <a:t>년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월부터 </a:t>
            </a:r>
            <a:r>
              <a:rPr lang="en-US" altLang="ko-KR" baseline="0" dirty="0" smtClean="0"/>
              <a:t>2002</a:t>
            </a:r>
            <a:r>
              <a:rPr lang="ko-KR" altLang="en-US" baseline="0" dirty="0" smtClean="0"/>
              <a:t>년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월까지 모집하여 </a:t>
            </a:r>
            <a:r>
              <a:rPr lang="ko-KR" altLang="en-US" baseline="0" dirty="0" err="1" smtClean="0"/>
              <a:t>등록시점</a:t>
            </a:r>
            <a:r>
              <a:rPr lang="en-US" altLang="ko-KR" baseline="0" dirty="0" smtClean="0"/>
              <a:t>. 4,8,12</a:t>
            </a:r>
            <a:r>
              <a:rPr lang="ko-KR" altLang="en-US" baseline="0" dirty="0" err="1" smtClean="0"/>
              <a:t>개월후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f/u</a:t>
            </a:r>
            <a:r>
              <a:rPr lang="ko-KR" altLang="en-US" baseline="0" dirty="0" err="1" smtClean="0"/>
              <a:t>방문시</a:t>
            </a:r>
            <a:r>
              <a:rPr lang="ko-KR" altLang="en-US" baseline="0" dirty="0" smtClean="0"/>
              <a:t> 평가하였고 </a:t>
            </a:r>
            <a:r>
              <a:rPr lang="en-US" altLang="ko-KR" baseline="0" dirty="0" smtClean="0"/>
              <a:t>ALSFRS</a:t>
            </a:r>
            <a:r>
              <a:rPr lang="ko-KR" altLang="en-US" baseline="0" dirty="0" smtClean="0"/>
              <a:t>을 이용해서 기능적인 면을 평가하고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medical outcome study 36-Item Short-Form General Health Survey (SF-36)</a:t>
            </a:r>
            <a:r>
              <a:rPr lang="ko-KR" altLang="en-US" baseline="0" dirty="0" smtClean="0"/>
              <a:t>을 사용하여</a:t>
            </a:r>
            <a:r>
              <a:rPr lang="en-US" altLang="ko-KR" baseline="0" dirty="0" smtClean="0"/>
              <a:t> health-related QOL</a:t>
            </a:r>
            <a:r>
              <a:rPr lang="ko-KR" altLang="en-US" baseline="0" dirty="0" smtClean="0"/>
              <a:t>을 평가하였음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전반적인 </a:t>
            </a:r>
            <a:r>
              <a:rPr lang="en-US" altLang="ko-KR" baseline="0" dirty="0" smtClean="0"/>
              <a:t>QOL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schedule for the Evaluation of Individual QOL-Direct Weighting (SEIQOL-DW)</a:t>
            </a:r>
            <a:r>
              <a:rPr lang="ko-KR" altLang="en-US" baseline="0" dirty="0" smtClean="0"/>
              <a:t>를 사용하여 개인별 </a:t>
            </a:r>
            <a:r>
              <a:rPr lang="en-US" altLang="ko-KR" baseline="0" dirty="0" smtClean="0"/>
              <a:t>QOL</a:t>
            </a:r>
            <a:r>
              <a:rPr lang="ko-KR" altLang="en-US" baseline="0" dirty="0" smtClean="0"/>
              <a:t>을 평가함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각각 </a:t>
            </a:r>
            <a:r>
              <a:rPr lang="ko-KR" altLang="en-US" baseline="0" dirty="0" err="1" smtClean="0"/>
              <a:t>방문시</a:t>
            </a:r>
            <a:r>
              <a:rPr lang="ko-KR" altLang="en-US" baseline="0" dirty="0" smtClean="0"/>
              <a:t> 의료비를 조사했고 참가자들은 매일 의료시설 이용내역을 기록하도록 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의료비용은 입원비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간호비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종합 병원이나 개인병원 방문하는데 드는 비용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진단하는데 드는 검사 비용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약값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재활치료비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심리치료비용</a:t>
            </a:r>
            <a:r>
              <a:rPr lang="en-US" altLang="ko-KR" baseline="0" dirty="0" smtClean="0"/>
              <a:t>, general practitioner </a:t>
            </a:r>
            <a:r>
              <a:rPr lang="ko-KR" altLang="en-US" baseline="0" dirty="0" err="1" smtClean="0"/>
              <a:t>방문비용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거동이나 의사소통에 필요한 비용을 직접 비용으로 해서 조사했고 </a:t>
            </a:r>
            <a:r>
              <a:rPr lang="ko-KR" altLang="en-US" baseline="0" dirty="0" err="1" smtClean="0"/>
              <a:t>간접비용은</a:t>
            </a:r>
            <a:r>
              <a:rPr lang="ko-KR" altLang="en-US" baseline="0" dirty="0" smtClean="0"/>
              <a:t> 조사하지 않음</a:t>
            </a:r>
            <a:r>
              <a:rPr lang="en-US" altLang="ko-KR" baseline="0" dirty="0" smtClean="0"/>
              <a:t>. Stage </a:t>
            </a:r>
            <a:r>
              <a:rPr lang="ko-KR" altLang="en-US" baseline="0" dirty="0" smtClean="0"/>
              <a:t>진행은 </a:t>
            </a:r>
            <a:r>
              <a:rPr lang="en-US" altLang="ko-KR" baseline="0" dirty="0" smtClean="0"/>
              <a:t>QOC study data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second study</a:t>
            </a:r>
            <a:r>
              <a:rPr lang="ko-KR" altLang="en-US" baseline="0" dirty="0" smtClean="0"/>
              <a:t>인 </a:t>
            </a:r>
            <a:r>
              <a:rPr lang="en-US" altLang="ko-KR" baseline="0" dirty="0" smtClean="0"/>
              <a:t>interventional clinical trial of lithium carbonate in ALS(</a:t>
            </a:r>
            <a:r>
              <a:rPr lang="en-US" altLang="ko-KR" baseline="0" dirty="0" err="1" smtClean="0"/>
              <a:t>LiTALS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를 이용함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LiTALS</a:t>
            </a:r>
            <a:r>
              <a:rPr lang="en-US" altLang="ko-KR" baseline="0" dirty="0" smtClean="0"/>
              <a:t> study: 2008.5~2009.4</a:t>
            </a:r>
            <a:r>
              <a:rPr lang="ko-KR" altLang="en-US" baseline="0" dirty="0" smtClean="0"/>
              <a:t>까지 </a:t>
            </a:r>
            <a:r>
              <a:rPr lang="en-US" altLang="ko-KR" baseline="0" dirty="0" err="1" smtClean="0"/>
              <a:t>lihium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carbonat</a:t>
            </a:r>
            <a:r>
              <a:rPr lang="ko-KR" altLang="en-US" baseline="0" dirty="0" smtClean="0"/>
              <a:t>의 치료효과를 </a:t>
            </a:r>
            <a:r>
              <a:rPr lang="ko-KR" altLang="en-US" baseline="0" dirty="0" err="1" smtClean="0"/>
              <a:t>보기위해</a:t>
            </a:r>
            <a:r>
              <a:rPr lang="ko-KR" altLang="en-US" baseline="0" dirty="0" smtClean="0"/>
              <a:t> 이탈리아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환자 </a:t>
            </a:r>
            <a:r>
              <a:rPr lang="en-US" altLang="ko-KR" baseline="0" dirty="0" smtClean="0"/>
              <a:t>171</a:t>
            </a:r>
            <a:r>
              <a:rPr lang="ko-KR" altLang="en-US" baseline="0" dirty="0" smtClean="0"/>
              <a:t>명을 </a:t>
            </a:r>
            <a:r>
              <a:rPr lang="en-US" altLang="ko-KR" baseline="0" dirty="0" smtClean="0"/>
              <a:t>87,84</a:t>
            </a:r>
            <a:r>
              <a:rPr lang="ko-KR" altLang="en-US" baseline="0" dirty="0" smtClean="0"/>
              <a:t>명으로 나눠 </a:t>
            </a:r>
            <a:r>
              <a:rPr lang="en-US" altLang="ko-KR" baseline="0" dirty="0" smtClean="0"/>
              <a:t>therapeutic lithium, </a:t>
            </a:r>
            <a:r>
              <a:rPr lang="en-US" altLang="ko-KR" baseline="0" dirty="0" err="1" smtClean="0"/>
              <a:t>subtherapeutic</a:t>
            </a:r>
            <a:r>
              <a:rPr lang="en-US" altLang="ko-KR" baseline="0" dirty="0" smtClean="0"/>
              <a:t> lithium</a:t>
            </a:r>
            <a:r>
              <a:rPr lang="ko-KR" altLang="en-US" baseline="0" dirty="0" smtClean="0"/>
              <a:t>의 효과를 비교한 연구로 </a:t>
            </a:r>
            <a:r>
              <a:rPr lang="en-US" altLang="ko-KR" baseline="0" dirty="0" smtClean="0"/>
              <a:t>ALS </a:t>
            </a:r>
            <a:r>
              <a:rPr lang="ko-KR" altLang="en-US" baseline="0" dirty="0" err="1" smtClean="0"/>
              <a:t>증상발생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36</a:t>
            </a:r>
            <a:r>
              <a:rPr lang="ko-KR" altLang="en-US" baseline="0" dirty="0" smtClean="0"/>
              <a:t>개월이나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swallowing, respiratory capacity 3</a:t>
            </a:r>
            <a:r>
              <a:rPr lang="ko-KR" altLang="en-US" baseline="0" dirty="0" smtClean="0"/>
              <a:t>이상 </a:t>
            </a:r>
            <a:r>
              <a:rPr lang="en-US" altLang="ko-KR" baseline="0" dirty="0" smtClean="0"/>
              <a:t>cutting food and walking 2</a:t>
            </a:r>
            <a:r>
              <a:rPr lang="ko-KR" altLang="en-US" baseline="0" dirty="0" err="1" smtClean="0"/>
              <a:t>점이상인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mild to moderate</a:t>
            </a:r>
            <a:r>
              <a:rPr lang="ko-KR" altLang="en-US" baseline="0" dirty="0" smtClean="0"/>
              <a:t>환자를 대상으로 하였던 연구임</a:t>
            </a:r>
            <a:r>
              <a:rPr lang="en-US" altLang="ko-KR" baseline="0" dirty="0" smtClean="0"/>
              <a:t>. Randomization</a:t>
            </a:r>
            <a:r>
              <a:rPr lang="ko-KR" altLang="en-US" baseline="0" dirty="0" smtClean="0"/>
              <a:t>시점과 </a:t>
            </a:r>
            <a:r>
              <a:rPr lang="en-US" altLang="ko-KR" baseline="0" dirty="0" smtClean="0"/>
              <a:t>1,3,6,9,12,15</a:t>
            </a:r>
            <a:r>
              <a:rPr lang="ko-KR" altLang="en-US" baseline="0" dirty="0" err="1" smtClean="0"/>
              <a:t>개월째에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을 체크한 연구임</a:t>
            </a:r>
            <a:r>
              <a:rPr lang="en-US" altLang="ko-KR" baseline="0" dirty="0" smtClean="0"/>
              <a:t>. Lithium</a:t>
            </a:r>
            <a:r>
              <a:rPr lang="ko-KR" altLang="en-US" baseline="0" dirty="0" smtClean="0"/>
              <a:t>의 효과 부족과 부작용으로 </a:t>
            </a:r>
            <a:r>
              <a:rPr lang="ko-KR" altLang="en-US" baseline="0" dirty="0" err="1" smtClean="0"/>
              <a:t>조기종료되었음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ALSFRS, ALSFRS-R</a:t>
            </a:r>
            <a:r>
              <a:rPr lang="ko-KR" altLang="en-US" baseline="0" dirty="0" smtClean="0"/>
              <a:t>에 포함된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key </a:t>
            </a:r>
            <a:r>
              <a:rPr lang="en-US" altLang="ko-KR" baseline="0" dirty="0" err="1" smtClean="0"/>
              <a:t>domai</a:t>
            </a:r>
            <a:r>
              <a:rPr lang="ko-KR" altLang="en-US" baseline="0" dirty="0" smtClean="0"/>
              <a:t>에서 </a:t>
            </a:r>
            <a:r>
              <a:rPr lang="ko-KR" altLang="en-US" baseline="0" dirty="0" err="1" smtClean="0"/>
              <a:t>독립기능을</a:t>
            </a:r>
            <a:r>
              <a:rPr lang="ko-KR" altLang="en-US" baseline="0" dirty="0" smtClean="0"/>
              <a:t> 상실하는 것으로 정의합니다</a:t>
            </a:r>
            <a:r>
              <a:rPr lang="en-US" altLang="ko-KR" baseline="0" dirty="0" smtClean="0"/>
              <a:t>. Walking/self-care, swallowing, communicating, breathing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 입니다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681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MiTOS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domain</a:t>
            </a:r>
            <a:r>
              <a:rPr lang="ko-KR" altLang="en-US" dirty="0" smtClean="0"/>
              <a:t>중 거동에 관한 부분은 </a:t>
            </a:r>
            <a:r>
              <a:rPr lang="en-US" altLang="ko-KR" dirty="0" smtClean="0"/>
              <a:t>ALSFRS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8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walking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6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dressing and hygiene</a:t>
            </a:r>
            <a:r>
              <a:rPr lang="ko-KR" altLang="en-US" dirty="0" smtClean="0"/>
              <a:t>으로 평가하고</a:t>
            </a:r>
            <a:r>
              <a:rPr lang="ko-KR" altLang="en-US" baseline="0" dirty="0" smtClean="0"/>
              <a:t> 삼킴에 관한 부분은 </a:t>
            </a:r>
            <a:r>
              <a:rPr lang="en-US" altLang="ko-KR" baseline="0" dirty="0" smtClean="0"/>
              <a:t>ALSFRS</a:t>
            </a:r>
            <a:r>
              <a:rPr lang="ko-KR" altLang="en-US" baseline="0" dirty="0" smtClean="0"/>
              <a:t>중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swallowing</a:t>
            </a:r>
            <a:r>
              <a:rPr lang="ko-KR" altLang="en-US" baseline="0" dirty="0" smtClean="0"/>
              <a:t>으로 평가합니다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의사소통에 관한 부분은 </a:t>
            </a:r>
            <a:r>
              <a:rPr lang="en-US" altLang="ko-KR" baseline="0" dirty="0" smtClean="0"/>
              <a:t>ALSFRS 1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speech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handwriting</a:t>
            </a:r>
            <a:r>
              <a:rPr lang="ko-KR" altLang="en-US" baseline="0" dirty="0" smtClean="0"/>
              <a:t>으로 평가하고 호흡에 관한 부분은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dyspnea, 12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respiratory insufficiency</a:t>
            </a:r>
            <a:r>
              <a:rPr lang="ko-KR" altLang="en-US" baseline="0" dirty="0" smtClean="0"/>
              <a:t>로 평가합니다</a:t>
            </a:r>
            <a:r>
              <a:rPr lang="en-US" altLang="ko-KR" baseline="0" dirty="0" smtClean="0"/>
              <a:t>. Domain</a:t>
            </a:r>
            <a:r>
              <a:rPr lang="ko-KR" altLang="en-US" baseline="0" dirty="0" smtClean="0"/>
              <a:t> 중 삼킴을 제외하고는 </a:t>
            </a:r>
            <a:r>
              <a:rPr lang="ko-KR" altLang="en-US" baseline="0" dirty="0" err="1" smtClean="0"/>
              <a:t>점수기준이</a:t>
            </a:r>
            <a:r>
              <a:rPr lang="ko-KR" altLang="en-US" baseline="0" dirty="0" smtClean="0"/>
              <a:t> 되는 </a:t>
            </a:r>
            <a:r>
              <a:rPr lang="en-US" altLang="ko-KR" baseline="0" dirty="0" smtClean="0"/>
              <a:t>ALSFRS item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개씩입니다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각각의 </a:t>
            </a:r>
            <a:r>
              <a:rPr lang="en-US" altLang="ko-KR" baseline="0" dirty="0" smtClean="0"/>
              <a:t>item</a:t>
            </a:r>
            <a:r>
              <a:rPr lang="ko-KR" altLang="en-US" baseline="0" dirty="0" smtClean="0"/>
              <a:t>별로 </a:t>
            </a:r>
            <a:r>
              <a:rPr lang="ko-KR" altLang="en-US" baseline="0" dirty="0" err="1" smtClean="0"/>
              <a:t>기능상태를</a:t>
            </a:r>
            <a:r>
              <a:rPr lang="ko-KR" altLang="en-US" baseline="0" dirty="0" smtClean="0"/>
              <a:t> 평가하여 </a:t>
            </a:r>
            <a:r>
              <a:rPr lang="en-US" altLang="ko-KR" baseline="0" dirty="0" smtClean="0"/>
              <a:t>threshold</a:t>
            </a:r>
            <a:r>
              <a:rPr lang="ko-KR" altLang="en-US" baseline="0" dirty="0" smtClean="0"/>
              <a:t>를 넘지않는 양호한 상태는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threshold</a:t>
            </a:r>
            <a:r>
              <a:rPr lang="ko-KR" altLang="en-US" baseline="0" dirty="0" smtClean="0"/>
              <a:t>를 넘는 </a:t>
            </a:r>
            <a:r>
              <a:rPr lang="ko-KR" altLang="en-US" baseline="0" dirty="0" err="1" smtClean="0"/>
              <a:t>기능상실이</a:t>
            </a:r>
            <a:r>
              <a:rPr lang="ko-KR" altLang="en-US" baseline="0" dirty="0" smtClean="0"/>
              <a:t> 있는 상태는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점으로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보행은 도움을 받고도 </a:t>
            </a:r>
            <a:r>
              <a:rPr lang="ko-KR" altLang="en-US" baseline="0" dirty="0" err="1" smtClean="0"/>
              <a:t>걸을수없는</a:t>
            </a:r>
            <a:r>
              <a:rPr lang="ko-KR" altLang="en-US" baseline="0" dirty="0" smtClean="0"/>
              <a:t> 상태부터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옷입기와</a:t>
            </a:r>
            <a:r>
              <a:rPr lang="ko-KR" altLang="en-US" baseline="0" dirty="0" smtClean="0"/>
              <a:t> 위생은 </a:t>
            </a:r>
            <a:r>
              <a:rPr lang="ko-KR" altLang="en-US" baseline="0" dirty="0" err="1" smtClean="0"/>
              <a:t>지속옆에서</a:t>
            </a:r>
            <a:r>
              <a:rPr lang="ko-KR" altLang="en-US" baseline="0" dirty="0" smtClean="0"/>
              <a:t> 지속적으로 지켜봐야 하는 상태나 전적으로 의존하는 </a:t>
            </a:r>
            <a:r>
              <a:rPr lang="ko-KR" altLang="en-US" baseline="0" dirty="0" err="1" smtClean="0"/>
              <a:t>상태일때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삼킴은</a:t>
            </a:r>
            <a:r>
              <a:rPr lang="ko-KR" altLang="en-US" baseline="0" dirty="0" smtClean="0"/>
              <a:t> 보조적으로 </a:t>
            </a:r>
            <a:r>
              <a:rPr lang="en-US" altLang="ko-KR" baseline="0" dirty="0" smtClean="0"/>
              <a:t>tube feeding</a:t>
            </a:r>
            <a:r>
              <a:rPr lang="ko-KR" altLang="en-US" baseline="0" dirty="0" smtClean="0"/>
              <a:t>이 필요한 </a:t>
            </a:r>
            <a:r>
              <a:rPr lang="ko-KR" altLang="en-US" baseline="0" dirty="0" err="1" smtClean="0"/>
              <a:t>상태일때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말하기는 </a:t>
            </a:r>
            <a:r>
              <a:rPr lang="ko-KR" altLang="en-US" baseline="0" dirty="0" err="1" smtClean="0"/>
              <a:t>육성외에</a:t>
            </a:r>
            <a:r>
              <a:rPr lang="ko-KR" altLang="en-US" baseline="0" dirty="0" smtClean="0"/>
              <a:t> 몸짓과 같은 </a:t>
            </a:r>
            <a:r>
              <a:rPr lang="en-US" altLang="ko-KR" baseline="0" dirty="0" smtClean="0"/>
              <a:t>non-vocal communication</a:t>
            </a:r>
            <a:r>
              <a:rPr lang="ko-KR" altLang="en-US" baseline="0" dirty="0" smtClean="0"/>
              <a:t>이 필요하면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쓰기는 펜을 </a:t>
            </a:r>
            <a:r>
              <a:rPr lang="ko-KR" altLang="en-US" baseline="0" dirty="0" err="1" smtClean="0"/>
              <a:t>잡을수는</a:t>
            </a:r>
            <a:r>
              <a:rPr lang="ko-KR" altLang="en-US" baseline="0" dirty="0" smtClean="0"/>
              <a:t> 있지만 </a:t>
            </a:r>
            <a:r>
              <a:rPr lang="ko-KR" altLang="en-US" baseline="0" dirty="0" err="1" smtClean="0"/>
              <a:t>쓰는것은</a:t>
            </a:r>
            <a:r>
              <a:rPr lang="ko-KR" altLang="en-US" baseline="0" dirty="0" smtClean="0"/>
              <a:t> 안되면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Dyspnea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쉴때도</a:t>
            </a:r>
            <a:r>
              <a:rPr lang="ko-KR" altLang="en-US" baseline="0" dirty="0" smtClean="0"/>
              <a:t> 호흡곤란이 있고 앉아있거나 </a:t>
            </a:r>
            <a:r>
              <a:rPr lang="ko-KR" altLang="en-US" baseline="0" dirty="0" err="1" smtClean="0"/>
              <a:t>누워있을때</a:t>
            </a:r>
            <a:r>
              <a:rPr lang="ko-KR" altLang="en-US" baseline="0" dirty="0" smtClean="0"/>
              <a:t> 둘 중 하나라도 숨쉬기가 힘들면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밤시간동안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Nasal intermittent positive pressure ventilation </a:t>
            </a:r>
            <a:r>
              <a:rPr lang="ko-KR" altLang="en-US" baseline="0" dirty="0" smtClean="0"/>
              <a:t>줄여서 </a:t>
            </a:r>
            <a:r>
              <a:rPr lang="en-US" altLang="ko-KR" baseline="0" dirty="0" smtClean="0"/>
              <a:t>NIPPV</a:t>
            </a:r>
            <a:r>
              <a:rPr lang="ko-KR" altLang="en-US" baseline="0" dirty="0" smtClean="0"/>
              <a:t>가 계속 필요하면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의사소통의 경우 말하기와 쓰기가 모두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점이어야지</a:t>
            </a:r>
            <a:r>
              <a:rPr lang="ko-KR" altLang="en-US" baseline="0" dirty="0" smtClean="0"/>
              <a:t> 의사소통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기능상실이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있는것으로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보게되고</a:t>
            </a:r>
            <a:r>
              <a:rPr lang="ko-KR" altLang="en-US" baseline="0" dirty="0" smtClean="0"/>
              <a:t> 거동과 호흡은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가지 </a:t>
            </a:r>
            <a:r>
              <a:rPr lang="en-US" altLang="ko-KR" baseline="0" dirty="0" smtClean="0"/>
              <a:t>item</a:t>
            </a:r>
            <a:r>
              <a:rPr lang="ko-KR" altLang="en-US" baseline="0" dirty="0" smtClean="0"/>
              <a:t>중 하나라도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점이면 </a:t>
            </a:r>
            <a:r>
              <a:rPr lang="ko-KR" altLang="en-US" baseline="0" dirty="0" err="1" smtClean="0"/>
              <a:t>기능상실이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있는것으로</a:t>
            </a:r>
            <a:r>
              <a:rPr lang="ko-KR" altLang="en-US" baseline="0" dirty="0" smtClean="0"/>
              <a:t> 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총합적으로</a:t>
            </a:r>
            <a:r>
              <a:rPr lang="ko-KR" altLang="en-US" baseline="0" dirty="0" smtClean="0"/>
              <a:t> 몇 개의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이 기능을 </a:t>
            </a:r>
            <a:r>
              <a:rPr lang="ko-KR" altLang="en-US" baseline="0" dirty="0" err="1" smtClean="0"/>
              <a:t>상실했는지를</a:t>
            </a:r>
            <a:r>
              <a:rPr lang="ko-KR" altLang="en-US" baseline="0" dirty="0" smtClean="0"/>
              <a:t> 따져서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매기게 되고 사망은 </a:t>
            </a:r>
            <a:r>
              <a:rPr lang="en-US" altLang="ko-KR" baseline="0" dirty="0" smtClean="0"/>
              <a:t>stage 5, </a:t>
            </a:r>
            <a:r>
              <a:rPr lang="ko-KR" altLang="en-US" baseline="0" dirty="0" smtClean="0"/>
              <a:t>기능이 상실된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이 없으면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Transition probability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Markov model</a:t>
            </a:r>
            <a:r>
              <a:rPr lang="ko-KR" altLang="en-US" baseline="0" dirty="0" smtClean="0"/>
              <a:t>을 이용해서 계산했습니다</a:t>
            </a:r>
            <a:r>
              <a:rPr lang="en-US" altLang="ko-KR" baseline="0" dirty="0" smtClean="0"/>
              <a:t>. QOC study</a:t>
            </a:r>
            <a:r>
              <a:rPr lang="ko-KR" altLang="en-US" baseline="0" dirty="0" smtClean="0"/>
              <a:t>는 전체 </a:t>
            </a:r>
            <a:r>
              <a:rPr lang="en-US" altLang="ko-KR" baseline="0" dirty="0" smtClean="0"/>
              <a:t>130</a:t>
            </a:r>
            <a:r>
              <a:rPr lang="ko-KR" altLang="en-US" baseline="0" dirty="0" smtClean="0"/>
              <a:t>환자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여자 </a:t>
            </a:r>
            <a:r>
              <a:rPr lang="en-US" altLang="ko-KR" baseline="0" dirty="0" smtClean="0"/>
              <a:t>56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남자 </a:t>
            </a:r>
            <a:r>
              <a:rPr lang="en-US" altLang="ko-KR" baseline="0" dirty="0" smtClean="0"/>
              <a:t>74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이고 </a:t>
            </a:r>
            <a:r>
              <a:rPr lang="ko-KR" altLang="en-US" baseline="0" dirty="0" err="1" smtClean="0"/>
              <a:t>평균나이는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57</a:t>
            </a:r>
            <a:r>
              <a:rPr lang="ko-KR" altLang="en-US" baseline="0" dirty="0" smtClean="0"/>
              <a:t>세이고 증상발생이후 기간은 평균 </a:t>
            </a:r>
            <a:r>
              <a:rPr lang="en-US" altLang="ko-KR" baseline="0" dirty="0" smtClean="0"/>
              <a:t>2.5</a:t>
            </a:r>
            <a:r>
              <a:rPr lang="ko-KR" altLang="en-US" baseline="0" dirty="0" smtClean="0"/>
              <a:t>년이었습니다</a:t>
            </a:r>
            <a:r>
              <a:rPr lang="en-US" altLang="ko-KR" baseline="0" dirty="0" smtClean="0"/>
              <a:t>. 64%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definite ALS</a:t>
            </a:r>
            <a:r>
              <a:rPr lang="ko-KR" altLang="en-US" baseline="0" dirty="0" smtClean="0"/>
              <a:t>이고 </a:t>
            </a:r>
            <a:r>
              <a:rPr lang="en-US" altLang="ko-KR" baseline="0" dirty="0" smtClean="0"/>
              <a:t>lab supported ALS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22%, probable ALS 14%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평균 </a:t>
            </a:r>
            <a:r>
              <a:rPr lang="en-US" altLang="ko-KR" baseline="0" dirty="0" smtClean="0"/>
              <a:t>ALSFRS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24.5</a:t>
            </a:r>
            <a:r>
              <a:rPr lang="ko-KR" altLang="en-US" baseline="0" dirty="0" smtClean="0"/>
              <a:t>점이었습니다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LiTALS</a:t>
            </a:r>
            <a:r>
              <a:rPr lang="en-US" altLang="ko-KR" baseline="0" dirty="0" smtClean="0"/>
              <a:t> study</a:t>
            </a:r>
            <a:r>
              <a:rPr lang="ko-KR" altLang="en-US" baseline="0" dirty="0" smtClean="0"/>
              <a:t>는 전체 </a:t>
            </a:r>
            <a:r>
              <a:rPr lang="en-US" altLang="ko-KR" baseline="0" dirty="0" smtClean="0"/>
              <a:t>171</a:t>
            </a:r>
            <a:r>
              <a:rPr lang="ko-KR" altLang="en-US" baseline="0" dirty="0" smtClean="0"/>
              <a:t>명의 환자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평균나이 </a:t>
            </a:r>
            <a:r>
              <a:rPr lang="en-US" altLang="ko-KR" baseline="0" dirty="0" smtClean="0"/>
              <a:t>58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증상발생시</a:t>
            </a:r>
            <a:r>
              <a:rPr lang="ko-KR" altLang="en-US" baseline="0" dirty="0" smtClean="0"/>
              <a:t> 평균나이 </a:t>
            </a:r>
            <a:r>
              <a:rPr lang="en-US" altLang="ko-KR" baseline="0" dirty="0" smtClean="0"/>
              <a:t>57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평균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36.9 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80%</a:t>
            </a:r>
            <a:r>
              <a:rPr lang="ko-KR" altLang="en-US" baseline="0" dirty="0" smtClean="0"/>
              <a:t>가 </a:t>
            </a:r>
            <a:r>
              <a:rPr lang="en-US" altLang="ko-KR" baseline="0" dirty="0" err="1" smtClean="0"/>
              <a:t>riluzole</a:t>
            </a:r>
            <a:r>
              <a:rPr lang="ko-KR" altLang="en-US" baseline="0" dirty="0" smtClean="0"/>
              <a:t>투약</a:t>
            </a:r>
            <a:r>
              <a:rPr lang="en-US" altLang="ko-KR" baseline="0" dirty="0" smtClean="0"/>
              <a:t>, 40%</a:t>
            </a:r>
            <a:r>
              <a:rPr lang="ko-KR" altLang="en-US" baseline="0" dirty="0" smtClean="0"/>
              <a:t>가 </a:t>
            </a:r>
            <a:r>
              <a:rPr lang="en-US" altLang="ko-KR" baseline="0" dirty="0" err="1" smtClean="0"/>
              <a:t>creatine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Vit.E</a:t>
            </a:r>
            <a:r>
              <a:rPr lang="ko-KR" altLang="en-US" baseline="0" dirty="0" smtClean="0"/>
              <a:t>사용</a:t>
            </a:r>
            <a:r>
              <a:rPr lang="en-US" altLang="ko-KR" baseline="0" dirty="0" smtClean="0"/>
              <a:t>. Baseline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10%</a:t>
            </a:r>
            <a:r>
              <a:rPr lang="ko-KR" altLang="en-US" baseline="0" dirty="0" smtClean="0"/>
              <a:t>미만이 </a:t>
            </a:r>
            <a:r>
              <a:rPr lang="en-US" altLang="ko-KR" baseline="0" dirty="0" smtClean="0"/>
              <a:t>gastrostomy, NIV</a:t>
            </a:r>
            <a:r>
              <a:rPr lang="ko-KR" altLang="en-US" baseline="0" dirty="0" smtClean="0"/>
              <a:t>가 필요한 상태였음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754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왼쪽의 그림은 </a:t>
            </a:r>
            <a:r>
              <a:rPr lang="en-US" altLang="ko-KR" dirty="0" smtClean="0"/>
              <a:t>QOC study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baseline stage</a:t>
            </a:r>
            <a:r>
              <a:rPr lang="ko-KR" altLang="en-US" dirty="0" smtClean="0"/>
              <a:t>별로 </a:t>
            </a:r>
            <a:r>
              <a:rPr lang="en-US" altLang="ko-KR" dirty="0" smtClean="0"/>
              <a:t>12</a:t>
            </a:r>
            <a:r>
              <a:rPr lang="ko-KR" altLang="en-US" dirty="0" err="1" smtClean="0"/>
              <a:t>개월후</a:t>
            </a:r>
            <a:r>
              <a:rPr lang="ko-KR" altLang="en-US" dirty="0" smtClean="0"/>
              <a:t> 어떤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로 진행하는지를 본 것인데 처음에 </a:t>
            </a:r>
            <a:r>
              <a:rPr lang="en-US" altLang="ko-KR" dirty="0" smtClean="0"/>
              <a:t>stage 0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55%, stage 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26.3%</a:t>
            </a:r>
            <a:r>
              <a:rPr lang="ko-KR" altLang="en-US" dirty="0" smtClean="0"/>
              <a:t>이었고 </a:t>
            </a:r>
            <a:r>
              <a:rPr lang="en-US" altLang="ko-KR" dirty="0" smtClean="0"/>
              <a:t>f/u</a:t>
            </a:r>
            <a:r>
              <a:rPr lang="en-US" altLang="ko-KR" baseline="0" dirty="0" smtClean="0"/>
              <a:t> loss</a:t>
            </a:r>
            <a:r>
              <a:rPr lang="ko-KR" altLang="en-US" baseline="0" dirty="0" smtClean="0"/>
              <a:t>된 인원을 제외하고는 전체 중 </a:t>
            </a:r>
            <a:r>
              <a:rPr lang="en-US" altLang="ko-KR" baseline="0" dirty="0" smtClean="0"/>
              <a:t>59%</a:t>
            </a:r>
            <a:r>
              <a:rPr lang="ko-KR" altLang="en-US" baseline="0" dirty="0" smtClean="0"/>
              <a:t>정도가 </a:t>
            </a:r>
            <a:r>
              <a:rPr lang="en-US" altLang="ko-KR" baseline="0" dirty="0" smtClean="0"/>
              <a:t>stage progression</a:t>
            </a:r>
            <a:r>
              <a:rPr lang="ko-KR" altLang="en-US" baseline="0" dirty="0" smtClean="0"/>
              <a:t>을 보였습니다</a:t>
            </a:r>
            <a:r>
              <a:rPr lang="en-US" altLang="ko-KR" baseline="0" dirty="0" smtClean="0"/>
              <a:t>. SF-36</a:t>
            </a:r>
            <a:r>
              <a:rPr lang="ko-KR" altLang="en-US" baseline="0" dirty="0" smtClean="0"/>
              <a:t>점수를 보면 보통의 이탈리아 사람들보다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환자가 전반적으로 더 낮은 결과를 보였고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가 진행할수록 더 떨어지는 결과를 보였습니다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457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왼쪽의 그림은 전체적인 의료비용이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가 증가함에 따라서 </a:t>
            </a:r>
            <a:r>
              <a:rPr lang="ko-KR" altLang="en-US" dirty="0" err="1" smtClean="0"/>
              <a:t>증가하는결과도</a:t>
            </a:r>
            <a:r>
              <a:rPr lang="ko-KR" altLang="en-US" dirty="0" smtClean="0"/>
              <a:t> 보였습니다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오른쪽 그림 </a:t>
            </a:r>
            <a:r>
              <a:rPr lang="en-US" altLang="ko-KR" dirty="0" smtClean="0"/>
              <a:t>transition probability</a:t>
            </a:r>
            <a:r>
              <a:rPr lang="ko-KR" altLang="en-US" dirty="0" smtClean="0"/>
              <a:t>를 보여주는 그림인데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QOC study</a:t>
            </a:r>
            <a:r>
              <a:rPr lang="ko-KR" altLang="en-US" dirty="0" smtClean="0"/>
              <a:t>를 토대로 한 결과이고 </a:t>
            </a:r>
            <a:r>
              <a:rPr lang="en-US" altLang="ko-KR" dirty="0" smtClean="0"/>
              <a:t>b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LiTALS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stuy</a:t>
            </a:r>
            <a:r>
              <a:rPr lang="ko-KR" altLang="en-US" dirty="0" smtClean="0"/>
              <a:t>를 토대로 한 결과입니다</a:t>
            </a:r>
            <a:r>
              <a:rPr lang="en-US" altLang="ko-KR" dirty="0" smtClean="0"/>
              <a:t>. Stage</a:t>
            </a:r>
            <a:r>
              <a:rPr lang="en-US" altLang="ko-KR" baseline="0" dirty="0" smtClean="0"/>
              <a:t> skip</a:t>
            </a:r>
            <a:r>
              <a:rPr lang="ko-KR" altLang="en-US" baseline="0" dirty="0" smtClean="0"/>
              <a:t>하는 경우도 있지만 상대적으로 드물고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역행하는 경우는 </a:t>
            </a:r>
            <a:r>
              <a:rPr lang="en-US" altLang="ko-KR" baseline="0" dirty="0" smtClean="0"/>
              <a:t>4</a:t>
            </a:r>
            <a:r>
              <a:rPr lang="ko-KR" altLang="en-US" baseline="0" dirty="0" err="1" smtClean="0"/>
              <a:t>건정도가</a:t>
            </a:r>
            <a:r>
              <a:rPr lang="ko-KR" altLang="en-US" baseline="0" dirty="0" smtClean="0"/>
              <a:t> 있었습니다</a:t>
            </a:r>
            <a:r>
              <a:rPr lang="en-US" altLang="ko-KR" baseline="0" dirty="0" smtClean="0"/>
              <a:t>. 1-&gt;0, 3-&gt;2 2</a:t>
            </a:r>
            <a:r>
              <a:rPr lang="ko-KR" altLang="en-US" baseline="0" dirty="0" smtClean="0"/>
              <a:t>건</a:t>
            </a:r>
            <a:r>
              <a:rPr lang="en-US" altLang="ko-KR" baseline="0" dirty="0" smtClean="0"/>
              <a:t>, 4-&gt;3 1</a:t>
            </a:r>
            <a:r>
              <a:rPr lang="ko-KR" altLang="en-US" baseline="0" dirty="0" smtClean="0"/>
              <a:t>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주로 </a:t>
            </a:r>
            <a:r>
              <a:rPr lang="en-US" altLang="ko-KR" baseline="0" dirty="0" smtClean="0"/>
              <a:t>breathing domain</a:t>
            </a:r>
            <a:r>
              <a:rPr lang="ko-KR" altLang="en-US" baseline="0" dirty="0" smtClean="0"/>
              <a:t>에서 점수가 증가하여 그렇게 된 경우가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건</a:t>
            </a:r>
            <a:r>
              <a:rPr lang="en-US" altLang="ko-KR" baseline="0" dirty="0" smtClean="0"/>
              <a:t>, eating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건</a:t>
            </a:r>
            <a:r>
              <a:rPr lang="en-US" altLang="ko-KR" baseline="0" dirty="0" smtClean="0"/>
              <a:t>, movement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건입니다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사망확률은 </a:t>
            </a:r>
            <a:r>
              <a:rPr lang="en-US" altLang="ko-KR" baseline="0" dirty="0" smtClean="0"/>
              <a:t>stage0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까지 증가하는 경향을 보였습니다</a:t>
            </a:r>
            <a:r>
              <a:rPr lang="en-US" altLang="ko-KR" baseline="0" dirty="0" smtClean="0"/>
              <a:t>. Tracheostomy</a:t>
            </a:r>
            <a:r>
              <a:rPr lang="ko-KR" altLang="en-US" baseline="0" dirty="0" smtClean="0"/>
              <a:t>를 연구 도중에 받거나 이전에 받은 환자 </a:t>
            </a:r>
            <a:r>
              <a:rPr lang="en-US" altLang="ko-KR" baseline="0" dirty="0" smtClean="0"/>
              <a:t>17</a:t>
            </a:r>
            <a:r>
              <a:rPr lang="ko-KR" altLang="en-US" baseline="0" dirty="0" smtClean="0"/>
              <a:t>명 중 사망한 환자는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명이었습니다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아래쪽의 </a:t>
            </a:r>
            <a:r>
              <a:rPr lang="en-US" altLang="ko-KR" baseline="0" dirty="0" err="1" smtClean="0"/>
              <a:t>LiTALS</a:t>
            </a:r>
            <a:r>
              <a:rPr lang="ko-KR" altLang="en-US" baseline="0" dirty="0" smtClean="0"/>
              <a:t>연구에서는 </a:t>
            </a:r>
            <a:r>
              <a:rPr lang="en-US" altLang="ko-KR" baseline="0" dirty="0" smtClean="0"/>
              <a:t>skip</a:t>
            </a:r>
            <a:r>
              <a:rPr lang="ko-KR" altLang="en-US" baseline="0" dirty="0" smtClean="0"/>
              <a:t>하는 경우가 </a:t>
            </a:r>
            <a:r>
              <a:rPr lang="en-US" altLang="ko-KR" baseline="0" dirty="0" smtClean="0"/>
              <a:t>stage0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에서 있었습니다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역행하는 경우는 </a:t>
            </a:r>
            <a:r>
              <a:rPr lang="en-US" altLang="ko-KR" baseline="0" dirty="0" smtClean="0"/>
              <a:t>stage 1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에서만 있었습니다</a:t>
            </a:r>
            <a:r>
              <a:rPr lang="en-US" altLang="ko-KR" baseline="0" dirty="0" smtClean="0"/>
              <a:t>. Stage 2</a:t>
            </a:r>
            <a:r>
              <a:rPr lang="ko-KR" altLang="en-US" baseline="0" dirty="0" smtClean="0"/>
              <a:t>에서 역행하는 경우와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로 진행하는 확률은 비슷했습니다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의 장점은 기존에 이미 널리 사용되는 </a:t>
            </a:r>
            <a:r>
              <a:rPr lang="en-US" altLang="ko-KR" baseline="0" dirty="0" smtClean="0"/>
              <a:t>ALSFRS, ALSFRS-R</a:t>
            </a:r>
            <a:r>
              <a:rPr lang="ko-KR" altLang="en-US" baseline="0" dirty="0" smtClean="0"/>
              <a:t>을 사용한다는 점으로 추가 평가가 </a:t>
            </a:r>
            <a:r>
              <a:rPr lang="ko-KR" altLang="en-US" baseline="0" dirty="0" err="1" smtClean="0"/>
              <a:t>필요없어</a:t>
            </a:r>
            <a:r>
              <a:rPr lang="ko-KR" altLang="en-US" baseline="0" dirty="0" smtClean="0"/>
              <a:t> 용이하게 임상시험에서 </a:t>
            </a:r>
            <a:r>
              <a:rPr lang="en-US" altLang="ko-KR" baseline="0" dirty="0" smtClean="0"/>
              <a:t>endpoint</a:t>
            </a:r>
            <a:r>
              <a:rPr lang="ko-KR" altLang="en-US" baseline="0" dirty="0" smtClean="0"/>
              <a:t>로도 널리 사용될 수 있겠습니다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이 연구의 한계점으로는 </a:t>
            </a:r>
            <a:r>
              <a:rPr lang="en-US" altLang="ko-KR" baseline="0" dirty="0" smtClean="0"/>
              <a:t>baseline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에서 얼마간 머물러 있었는지를 모르고 </a:t>
            </a:r>
            <a:r>
              <a:rPr lang="en-US" altLang="ko-KR" baseline="0" dirty="0" smtClean="0"/>
              <a:t>sample</a:t>
            </a:r>
            <a:r>
              <a:rPr lang="ko-KR" altLang="en-US" baseline="0" dirty="0" smtClean="0"/>
              <a:t>수가 적다는 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</a:t>
            </a:r>
            <a:r>
              <a:rPr lang="en-US" altLang="ko-KR" baseline="0" dirty="0" smtClean="0"/>
              <a:t> stage</a:t>
            </a:r>
            <a:r>
              <a:rPr lang="ko-KR" altLang="en-US" baseline="0" dirty="0" smtClean="0"/>
              <a:t>가 </a:t>
            </a:r>
            <a:r>
              <a:rPr lang="ko-KR" altLang="en-US" baseline="0" dirty="0" err="1" smtClean="0"/>
              <a:t>진행하는것의</a:t>
            </a:r>
            <a:r>
              <a:rPr lang="ko-KR" altLang="en-US" baseline="0" dirty="0" smtClean="0"/>
              <a:t> 임상적 의미는 </a:t>
            </a:r>
            <a:r>
              <a:rPr lang="ko-KR" altLang="en-US" baseline="0" dirty="0" err="1" smtClean="0"/>
              <a:t>알수없는</a:t>
            </a:r>
            <a:r>
              <a:rPr lang="ko-KR" altLang="en-US" baseline="0" dirty="0" smtClean="0"/>
              <a:t> 한계가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몇몇 환자는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건너뛰거나 역행하여 환자마다 질병의 </a:t>
            </a:r>
            <a:r>
              <a:rPr lang="ko-KR" altLang="en-US" baseline="0" dirty="0" err="1" smtClean="0"/>
              <a:t>진행속도에</a:t>
            </a:r>
            <a:r>
              <a:rPr lang="ko-KR" altLang="en-US" baseline="0" dirty="0" smtClean="0"/>
              <a:t> 차이가 있다는 것을 보여주어 사망률까지 포함된 더 큰 규모의 데이터를 가지고 분석을 해봐야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이나 </a:t>
            </a:r>
            <a:r>
              <a:rPr lang="en-US" altLang="ko-KR" baseline="0" dirty="0" smtClean="0"/>
              <a:t>bulbar, limb</a:t>
            </a:r>
            <a:r>
              <a:rPr lang="ko-KR" altLang="en-US" baseline="0" dirty="0" smtClean="0"/>
              <a:t>에 동시에 첫 발생한 환자가 충분하지 않고 </a:t>
            </a:r>
            <a:r>
              <a:rPr lang="en-US" altLang="ko-KR" baseline="0" dirty="0" smtClean="0"/>
              <a:t>frontotemporal degeneration</a:t>
            </a:r>
            <a:r>
              <a:rPr lang="ko-KR" altLang="en-US" baseline="0" dirty="0" smtClean="0"/>
              <a:t>가 제외되어 </a:t>
            </a:r>
            <a:r>
              <a:rPr lang="ko-KR" altLang="en-US" baseline="0" dirty="0" err="1" smtClean="0"/>
              <a:t>인지장애에</a:t>
            </a:r>
            <a:r>
              <a:rPr lang="ko-KR" altLang="en-US" baseline="0" dirty="0" smtClean="0"/>
              <a:t> 대한 부분은 반영되지 않았습니다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750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Incident, population-based ALS cohort</a:t>
            </a:r>
            <a:r>
              <a:rPr lang="ko-KR" altLang="en-US" dirty="0" smtClean="0"/>
              <a:t>를 가지고 </a:t>
            </a:r>
            <a:r>
              <a:rPr lang="en-US" altLang="ko-KR" dirty="0" smtClean="0"/>
              <a:t>2009</a:t>
            </a:r>
            <a:r>
              <a:rPr lang="ko-KR" altLang="en-US" dirty="0" smtClean="0"/>
              <a:t>년부터 </a:t>
            </a:r>
            <a:r>
              <a:rPr lang="en-US" altLang="ko-KR" dirty="0" smtClean="0"/>
              <a:t>prospective </a:t>
            </a:r>
            <a:r>
              <a:rPr lang="en-US" altLang="ko-KR" dirty="0" err="1" smtClean="0"/>
              <a:t>registy</a:t>
            </a:r>
            <a:r>
              <a:rPr lang="ko-KR" altLang="en-US" dirty="0" smtClean="0"/>
              <a:t>를 가지고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를 가지고 연구한 결과입니다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이탈리아의 </a:t>
            </a:r>
            <a:r>
              <a:rPr lang="en-US" altLang="ko-KR" dirty="0" err="1" smtClean="0"/>
              <a:t>emilia</a:t>
            </a:r>
            <a:r>
              <a:rPr lang="en-US" altLang="ko-KR" dirty="0" smtClean="0"/>
              <a:t> Romagna</a:t>
            </a:r>
            <a:r>
              <a:rPr lang="ko-KR" altLang="en-US" dirty="0" smtClean="0"/>
              <a:t>지역에서 </a:t>
            </a:r>
            <a:r>
              <a:rPr lang="en-US" altLang="ko-KR" dirty="0" smtClean="0"/>
              <a:t>545 case</a:t>
            </a:r>
            <a:r>
              <a:rPr lang="ko-KR" altLang="en-US" dirty="0" smtClean="0"/>
              <a:t>를 가지고 연구한 결과 </a:t>
            </a:r>
            <a:r>
              <a:rPr lang="en-US" altLang="ko-KR" dirty="0" smtClean="0"/>
              <a:t>King </a:t>
            </a:r>
            <a:r>
              <a:rPr lang="ko-KR" altLang="en-US" dirty="0" smtClean="0"/>
              <a:t>시스템에서는 같은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survival</a:t>
            </a:r>
            <a:r>
              <a:rPr lang="ko-KR" altLang="en-US" dirty="0" smtClean="0"/>
              <a:t>이 차이가 더 적은 </a:t>
            </a:r>
            <a:r>
              <a:rPr lang="ko-KR" altLang="en-US" dirty="0" err="1" smtClean="0"/>
              <a:t>균질한</a:t>
            </a:r>
            <a:r>
              <a:rPr lang="ko-KR" altLang="en-US" dirty="0" smtClean="0"/>
              <a:t> 분포를 보였고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간에는 </a:t>
            </a:r>
            <a:r>
              <a:rPr lang="en-US" altLang="ko-KR" dirty="0" smtClean="0"/>
              <a:t>survival</a:t>
            </a:r>
            <a:r>
              <a:rPr lang="ko-KR" altLang="en-US" dirty="0" smtClean="0"/>
              <a:t>의 차이가 더 커서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간의 차이가 더 뚜렷했습니다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따라서 이 연구에서는 </a:t>
            </a:r>
            <a:r>
              <a:rPr lang="en-US" altLang="ko-KR" baseline="0" dirty="0" smtClean="0"/>
              <a:t>King </a:t>
            </a:r>
            <a:r>
              <a:rPr lang="ko-KR" altLang="en-US" baseline="0" dirty="0" smtClean="0"/>
              <a:t>시스템이 예후를 예측하고 임상시험의 효과를 측정하는데 더 적합하다고 결론을 내렸습니다</a:t>
            </a:r>
            <a:r>
              <a:rPr lang="en-US" altLang="ko-KR" baseline="0" dirty="0" smtClean="0"/>
              <a:t>. ALSFRS-R, </a:t>
            </a:r>
            <a:r>
              <a:rPr lang="ko-KR" altLang="en-US" baseline="0" dirty="0" smtClean="0"/>
              <a:t>호흡기능검사결과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몸무게</a:t>
            </a:r>
            <a:r>
              <a:rPr lang="en-US" altLang="ko-KR" baseline="0" dirty="0" smtClean="0"/>
              <a:t>, gastrostomy</a:t>
            </a:r>
            <a:r>
              <a:rPr lang="ko-KR" altLang="en-US" baseline="0" dirty="0" smtClean="0"/>
              <a:t>나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와 같은 </a:t>
            </a:r>
            <a:r>
              <a:rPr lang="en-US" altLang="ko-KR" baseline="0" dirty="0" smtClean="0"/>
              <a:t>procedure</a:t>
            </a:r>
            <a:r>
              <a:rPr lang="ko-KR" altLang="en-US" baseline="0" dirty="0" smtClean="0"/>
              <a:t>가 필요한지여부</a:t>
            </a:r>
            <a:r>
              <a:rPr lang="en-US" altLang="ko-KR" baseline="0" dirty="0" smtClean="0"/>
              <a:t>, UMN/LMN involve, </a:t>
            </a:r>
            <a:r>
              <a:rPr lang="ko-KR" altLang="en-US" baseline="0" dirty="0" err="1" smtClean="0"/>
              <a:t>사망일자를</a:t>
            </a:r>
            <a:r>
              <a:rPr lang="ko-KR" altLang="en-US" baseline="0" dirty="0" smtClean="0"/>
              <a:t> 조사함</a:t>
            </a:r>
            <a:r>
              <a:rPr lang="en-US" altLang="ko-KR" baseline="0" dirty="0" smtClean="0"/>
              <a:t>. Stage 2A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2B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stage 2</a:t>
            </a:r>
            <a:r>
              <a:rPr lang="ko-KR" altLang="en-US" baseline="0" dirty="0" smtClean="0"/>
              <a:t>로 합쳤고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에서 항목에 </a:t>
            </a:r>
            <a:r>
              <a:rPr lang="en-US" altLang="ko-KR" baseline="0" dirty="0" smtClean="0"/>
              <a:t>3</a:t>
            </a:r>
            <a:r>
              <a:rPr lang="ko-KR" altLang="en-US" baseline="0" dirty="0" err="1" smtClean="0"/>
              <a:t>점이하가</a:t>
            </a:r>
            <a:r>
              <a:rPr lang="ko-KR" altLang="en-US" baseline="0" dirty="0" smtClean="0"/>
              <a:t> 되면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상으로 </a:t>
            </a:r>
            <a:r>
              <a:rPr lang="en-US" altLang="ko-KR" baseline="0" dirty="0" smtClean="0"/>
              <a:t>involvement</a:t>
            </a:r>
            <a:r>
              <a:rPr lang="ko-KR" altLang="en-US" baseline="0" dirty="0" smtClean="0"/>
              <a:t>가 있다고 간주하고 점수를 매김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예를 들면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총점이 </a:t>
            </a:r>
            <a:r>
              <a:rPr lang="en-US" altLang="ko-KR" baseline="0" dirty="0" smtClean="0"/>
              <a:t>44</a:t>
            </a:r>
            <a:r>
              <a:rPr lang="ko-KR" altLang="en-US" baseline="0" dirty="0" smtClean="0"/>
              <a:t>점으로 같은 경우에 </a:t>
            </a:r>
            <a:r>
              <a:rPr lang="en-US" altLang="ko-KR" baseline="0" dirty="0" smtClean="0"/>
              <a:t>item</a:t>
            </a:r>
            <a:r>
              <a:rPr lang="ko-KR" altLang="en-US" baseline="0" dirty="0" smtClean="0"/>
              <a:t>별로 점수를 체크해서</a:t>
            </a:r>
            <a:r>
              <a:rPr lang="en-US" altLang="ko-KR" baseline="0" dirty="0" smtClean="0"/>
              <a:t> 1,3</a:t>
            </a:r>
            <a:r>
              <a:rPr lang="ko-KR" altLang="en-US" baseline="0" dirty="0" smtClean="0"/>
              <a:t>이 각각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점이면 </a:t>
            </a:r>
            <a:r>
              <a:rPr lang="en-US" altLang="ko-KR" baseline="0" dirty="0" smtClean="0"/>
              <a:t>stage 1</a:t>
            </a:r>
            <a:r>
              <a:rPr lang="ko-KR" altLang="en-US" baseline="0" dirty="0" smtClean="0"/>
              <a:t>이고 </a:t>
            </a:r>
            <a:r>
              <a:rPr lang="en-US" altLang="ko-KR" baseline="0" dirty="0" smtClean="0"/>
              <a:t>item 6,8,9,10</a:t>
            </a:r>
            <a:r>
              <a:rPr lang="ko-KR" altLang="en-US" baseline="0" dirty="0" smtClean="0"/>
              <a:t>이 각각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점이면 </a:t>
            </a:r>
            <a:r>
              <a:rPr lang="en-US" altLang="ko-KR" baseline="0" dirty="0" smtClean="0"/>
              <a:t>stage 2b</a:t>
            </a:r>
            <a:r>
              <a:rPr lang="ko-KR" altLang="en-US" baseline="0" dirty="0" smtClean="0"/>
              <a:t>로 평가함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Categorical data</a:t>
            </a:r>
            <a:r>
              <a:rPr lang="ko-KR" altLang="en-US" baseline="0" dirty="0" smtClean="0"/>
              <a:t>는 </a:t>
            </a:r>
            <a:r>
              <a:rPr lang="en-US" altLang="ko-KR" baseline="0" dirty="0" err="1" smtClean="0"/>
              <a:t>chisquare</a:t>
            </a:r>
            <a:r>
              <a:rPr lang="en-US" altLang="ko-KR" baseline="0" dirty="0" smtClean="0"/>
              <a:t> test</a:t>
            </a:r>
            <a:r>
              <a:rPr lang="ko-KR" altLang="en-US" baseline="0" dirty="0" smtClean="0"/>
              <a:t>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연속변수는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equality of medians test</a:t>
            </a:r>
            <a:r>
              <a:rPr lang="ko-KR" altLang="en-US" baseline="0" dirty="0" smtClean="0"/>
              <a:t>와 </a:t>
            </a:r>
            <a:r>
              <a:rPr lang="en-US" altLang="ko-KR" baseline="0" dirty="0" err="1" smtClean="0"/>
              <a:t>Kruskal</a:t>
            </a:r>
            <a:r>
              <a:rPr lang="en-US" altLang="ko-KR" baseline="0" dirty="0" smtClean="0"/>
              <a:t>-Wallis test</a:t>
            </a:r>
            <a:r>
              <a:rPr lang="ko-KR" altLang="en-US" baseline="0" dirty="0" smtClean="0"/>
              <a:t>로 비교함</a:t>
            </a:r>
            <a:r>
              <a:rPr lang="en-US" altLang="ko-KR" baseline="0" dirty="0" smtClean="0"/>
              <a:t>. Median time</a:t>
            </a:r>
            <a:r>
              <a:rPr lang="ko-KR" altLang="en-US" baseline="0" dirty="0" smtClean="0"/>
              <a:t>은 표준화 시켰는데 사망한환자의 </a:t>
            </a:r>
            <a:r>
              <a:rPr lang="en-US" altLang="ko-KR" baseline="0" dirty="0" smtClean="0"/>
              <a:t>onset time</a:t>
            </a:r>
            <a:r>
              <a:rPr lang="ko-KR" altLang="en-US" baseline="0" dirty="0" smtClean="0"/>
              <a:t>부터 각 </a:t>
            </a:r>
            <a:r>
              <a:rPr lang="en-US" altLang="ko-KR" baseline="0" dirty="0" smtClean="0"/>
              <a:t>clinical milestone</a:t>
            </a:r>
            <a:r>
              <a:rPr lang="ko-KR" altLang="en-US" baseline="0" dirty="0" smtClean="0"/>
              <a:t>까지 기간을 전체 질병기간으로 나눠서 함</a:t>
            </a:r>
            <a:r>
              <a:rPr lang="en-US" altLang="ko-KR" baseline="0" dirty="0" smtClean="0"/>
              <a:t>. Equality of median test</a:t>
            </a:r>
            <a:r>
              <a:rPr lang="ko-KR" altLang="en-US" baseline="0" dirty="0" smtClean="0"/>
              <a:t>는 각 </a:t>
            </a:r>
            <a:r>
              <a:rPr lang="en-US" altLang="ko-KR" baseline="0" dirty="0" smtClean="0"/>
              <a:t>staging system</a:t>
            </a:r>
            <a:r>
              <a:rPr lang="ko-KR" altLang="en-US" baseline="0" dirty="0" smtClean="0"/>
              <a:t>별로 </a:t>
            </a:r>
            <a:r>
              <a:rPr lang="en-US" altLang="ko-KR" baseline="0" dirty="0" smtClean="0"/>
              <a:t>onset</a:t>
            </a:r>
            <a:r>
              <a:rPr lang="ko-KR" altLang="en-US" baseline="0" dirty="0" smtClean="0"/>
              <a:t>부터 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까지의 </a:t>
            </a:r>
            <a:r>
              <a:rPr lang="en-US" altLang="ko-KR" baseline="0" dirty="0" smtClean="0"/>
              <a:t>median time</a:t>
            </a:r>
            <a:r>
              <a:rPr lang="ko-KR" altLang="en-US" baseline="0" dirty="0" smtClean="0"/>
              <a:t>을 비교하였음</a:t>
            </a:r>
            <a:r>
              <a:rPr lang="en-US" altLang="ko-KR" baseline="0" dirty="0" smtClean="0"/>
              <a:t>. Log-rank test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Kaplan-Meier survival curve</a:t>
            </a:r>
            <a:r>
              <a:rPr lang="ko-KR" altLang="en-US" baseline="0" dirty="0" smtClean="0"/>
              <a:t>를 이용해서 각 </a:t>
            </a:r>
            <a:r>
              <a:rPr lang="en-US" altLang="ko-KR" baseline="0" dirty="0" smtClean="0"/>
              <a:t>staging system</a:t>
            </a:r>
            <a:r>
              <a:rPr lang="ko-KR" altLang="en-US" baseline="0" dirty="0" smtClean="0"/>
              <a:t>별로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간의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을 비교함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err="1" smtClean="0"/>
              <a:t>예후예측</a:t>
            </a:r>
            <a:r>
              <a:rPr lang="ko-KR" altLang="en-US" baseline="0" dirty="0" smtClean="0"/>
              <a:t> 체계의 평가는 같은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내의 환자들의 </a:t>
            </a:r>
            <a:r>
              <a:rPr lang="ko-KR" altLang="en-US" baseline="0" dirty="0" err="1" smtClean="0"/>
              <a:t>생존기간에</a:t>
            </a:r>
            <a:r>
              <a:rPr lang="ko-KR" altLang="en-US" baseline="0" dirty="0" smtClean="0"/>
              <a:t> 차이가 적은 </a:t>
            </a:r>
            <a:r>
              <a:rPr lang="en-US" altLang="ko-KR" baseline="0" dirty="0" smtClean="0"/>
              <a:t>homogeneity</a:t>
            </a:r>
            <a:r>
              <a:rPr lang="ko-KR" altLang="en-US" baseline="0" dirty="0" smtClean="0"/>
              <a:t>를 보여야 하고 서로 다른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간의 환자들의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이 차이가 클수록 좋은 </a:t>
            </a:r>
            <a:r>
              <a:rPr lang="en-US" altLang="ko-KR" baseline="0" dirty="0" smtClean="0"/>
              <a:t>discriminatory ability, </a:t>
            </a:r>
            <a:r>
              <a:rPr lang="ko-KR" altLang="en-US" baseline="0" dirty="0" smtClean="0"/>
              <a:t>조기의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의 환자가 후기의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환자보다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이 더 </a:t>
            </a:r>
            <a:r>
              <a:rPr lang="ko-KR" altLang="en-US" baseline="0" dirty="0" err="1" smtClean="0"/>
              <a:t>긴지를</a:t>
            </a:r>
            <a:r>
              <a:rPr lang="ko-KR" altLang="en-US" baseline="0" dirty="0" smtClean="0"/>
              <a:t> 보여주는 </a:t>
            </a:r>
            <a:r>
              <a:rPr lang="en-US" altLang="ko-KR" baseline="0" dirty="0" smtClean="0"/>
              <a:t>monotonicity of gradients</a:t>
            </a:r>
            <a:r>
              <a:rPr lang="ko-KR" altLang="en-US" baseline="0" dirty="0" smtClean="0"/>
              <a:t>로 평가함</a:t>
            </a:r>
            <a:r>
              <a:rPr lang="en-US" altLang="ko-KR" baseline="0" dirty="0" smtClean="0"/>
              <a:t>.  </a:t>
            </a:r>
          </a:p>
          <a:p>
            <a:r>
              <a:rPr lang="en-US" altLang="ko-KR" baseline="0" dirty="0" smtClean="0"/>
              <a:t>2009.1~2013.12</a:t>
            </a:r>
            <a:r>
              <a:rPr lang="ko-KR" altLang="en-US" baseline="0" dirty="0" smtClean="0"/>
              <a:t>까지 이탈리아 </a:t>
            </a:r>
            <a:r>
              <a:rPr lang="en-US" altLang="ko-KR" baseline="0" dirty="0" err="1" smtClean="0"/>
              <a:t>emilia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romagna</a:t>
            </a:r>
            <a:r>
              <a:rPr lang="ko-KR" altLang="en-US" baseline="0" dirty="0" smtClean="0"/>
              <a:t>지역에서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로 진단된 </a:t>
            </a:r>
            <a:r>
              <a:rPr lang="en-US" altLang="ko-KR" baseline="0" dirty="0" smtClean="0"/>
              <a:t>545</a:t>
            </a:r>
            <a:r>
              <a:rPr lang="ko-KR" altLang="en-US" baseline="0" dirty="0" smtClean="0"/>
              <a:t>명의 환자를 대상으로 했고 마지막 </a:t>
            </a:r>
            <a:r>
              <a:rPr lang="ko-KR" altLang="en-US" baseline="0" dirty="0" err="1" smtClean="0"/>
              <a:t>추적시점에</a:t>
            </a:r>
            <a:r>
              <a:rPr lang="ko-KR" altLang="en-US" baseline="0" dirty="0" smtClean="0"/>
              <a:t> 총 </a:t>
            </a:r>
            <a:r>
              <a:rPr lang="en-US" altLang="ko-KR" baseline="0" dirty="0" smtClean="0"/>
              <a:t>272</a:t>
            </a:r>
            <a:r>
              <a:rPr lang="ko-KR" altLang="en-US" baseline="0" dirty="0" smtClean="0"/>
              <a:t>명이 사망하였음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643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 flip="none" rotWithShape="1">
          <a:gsLst>
            <a:gs pos="7000">
              <a:schemeClr val="bg1"/>
            </a:gs>
            <a:gs pos="24000">
              <a:schemeClr val="accent3">
                <a:lumMod val="58000"/>
                <a:alpha val="97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23599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522376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6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29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2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16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206500"/>
            <a:ext cx="12192000" cy="5651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02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95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61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19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40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10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4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98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chemeClr val="bg1"/>
            </a:gs>
            <a:gs pos="23000">
              <a:schemeClr val="accent3">
                <a:alpha val="76000"/>
                <a:lumMod val="58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F987C-FD17-4394-9A4F-BE2D66BE4DD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067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SNUH </a:t>
            </a:r>
            <a:r>
              <a:rPr lang="ko-KR" altLang="en-US" dirty="0" smtClean="0"/>
              <a:t>심포지엄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ALS staging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노원을지병원 신경과</a:t>
            </a:r>
            <a:endParaRPr lang="en-US" altLang="ko-KR" dirty="0"/>
          </a:p>
          <a:p>
            <a:r>
              <a:rPr lang="ko-KR" altLang="en-US" dirty="0"/>
              <a:t>유일한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6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8027"/>
            <a:ext cx="11834476" cy="402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99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452669" cy="68579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6573" y="5400472"/>
            <a:ext cx="4315427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88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Comparison between two staging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King’s and </a:t>
            </a:r>
            <a:r>
              <a:rPr lang="en-US" altLang="ko-KR" dirty="0" err="1" smtClean="0"/>
              <a:t>MiToS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078186"/>
            <a:ext cx="4405834" cy="177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03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1016001"/>
            <a:ext cx="6041571" cy="58699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1570" y="1576856"/>
            <a:ext cx="6150430" cy="528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96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6351" y="1015686"/>
            <a:ext cx="9107715" cy="584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26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Multidimensionality in the ALSFRS-R scale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4552628"/>
            <a:ext cx="6963747" cy="23053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41075"/>
            <a:ext cx="3553321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23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 </a:t>
            </a:r>
            <a:r>
              <a:rPr lang="en-US" altLang="ko-KR" dirty="0" err="1" smtClean="0"/>
              <a:t>curvilinearity</a:t>
            </a:r>
            <a:r>
              <a:rPr lang="en-US" altLang="ko-KR" dirty="0" smtClean="0"/>
              <a:t> of ALSFRS-R</a:t>
            </a:r>
            <a:r>
              <a:rPr lang="en-US" altLang="ko-KR" dirty="0"/>
              <a:t> trajectories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 domains in ALSFRS-R</a:t>
            </a:r>
          </a:p>
          <a:p>
            <a:pPr lvl="1"/>
            <a:r>
              <a:rPr lang="en-US" altLang="ko-KR" dirty="0" smtClean="0"/>
              <a:t>Bulbar: speech, swallowing, </a:t>
            </a:r>
            <a:r>
              <a:rPr lang="en-US" altLang="ko-KR" dirty="0" err="1" smtClean="0"/>
              <a:t>sialorrhea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Fine motor: handwriting, cutting foot, dressing/hygiene</a:t>
            </a:r>
          </a:p>
          <a:p>
            <a:pPr lvl="1"/>
            <a:r>
              <a:rPr lang="en-US" altLang="ko-KR" dirty="0" smtClean="0"/>
              <a:t>Gross motor: walking, climbing stairs, turning in bed</a:t>
            </a:r>
          </a:p>
          <a:p>
            <a:pPr lvl="1"/>
            <a:r>
              <a:rPr lang="en-US" altLang="ko-KR" dirty="0" smtClean="0"/>
              <a:t>Respiratory function: dyspnea, orthopnea, respiratory insufficiency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32250"/>
            <a:ext cx="8383363" cy="165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67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8001"/>
            <a:ext cx="6234299" cy="63620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299" y="3320470"/>
            <a:ext cx="5957701" cy="101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09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Beyond these staging by hidden </a:t>
            </a:r>
            <a:r>
              <a:rPr lang="en-US" altLang="ko-KR" dirty="0" err="1" smtClean="0"/>
              <a:t>markov</a:t>
            </a:r>
            <a:r>
              <a:rPr lang="en-US" altLang="ko-KR" dirty="0" smtClean="0"/>
              <a:t> models?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41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Progressive upper and lower motor neuron degeneration, poor prognosis (median survival 3-5 years). </a:t>
            </a:r>
          </a:p>
          <a:p>
            <a:r>
              <a:rPr lang="en-US" altLang="ko-KR" dirty="0" smtClean="0"/>
              <a:t>Variable prognosis. </a:t>
            </a:r>
          </a:p>
          <a:p>
            <a:r>
              <a:rPr lang="en-US" altLang="ko-KR" dirty="0" smtClean="0"/>
              <a:t>Staging system for informing disease progression and prognosis</a:t>
            </a:r>
          </a:p>
        </p:txBody>
      </p:sp>
    </p:spTree>
    <p:extLst>
      <p:ext uri="{BB962C8B-B14F-4D97-AF65-F5344CB8AC3E}">
        <p14:creationId xmlns:p14="http://schemas.microsoft.com/office/powerpoint/2010/main" val="123678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Based on the number of affected regions of the body.</a:t>
            </a:r>
          </a:p>
          <a:p>
            <a:r>
              <a:rPr lang="en-US" altLang="ko-KR" dirty="0" smtClean="0"/>
              <a:t>Stage 1: first region involvement</a:t>
            </a:r>
          </a:p>
          <a:p>
            <a:r>
              <a:rPr lang="en-US" altLang="ko-KR" dirty="0" smtClean="0"/>
              <a:t>Stage 2A: diagnosis </a:t>
            </a:r>
          </a:p>
          <a:p>
            <a:r>
              <a:rPr lang="en-US" altLang="ko-KR" dirty="0" smtClean="0"/>
              <a:t>Stage 2B: second region involvement</a:t>
            </a:r>
          </a:p>
          <a:p>
            <a:r>
              <a:rPr lang="en-US" altLang="ko-KR" dirty="0" smtClean="0"/>
              <a:t>Stage 3: third region involvement</a:t>
            </a:r>
          </a:p>
          <a:p>
            <a:r>
              <a:rPr lang="en-US" altLang="ko-KR" dirty="0" smtClean="0"/>
              <a:t>Stage 4A: need for gastrostomy</a:t>
            </a:r>
          </a:p>
          <a:p>
            <a:r>
              <a:rPr lang="en-US" altLang="ko-KR" dirty="0" smtClean="0"/>
              <a:t>Stage 4B: need for noninvasive ventilation</a:t>
            </a:r>
          </a:p>
          <a:p>
            <a:r>
              <a:rPr lang="en-US" altLang="ko-KR" dirty="0" smtClean="0"/>
              <a:t>Stage 5: death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39519"/>
            <a:ext cx="3645243" cy="151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8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31769" y="3403512"/>
            <a:ext cx="3400900" cy="3057952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06500"/>
            <a:ext cx="4191585" cy="32294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832462"/>
            <a:ext cx="7440063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2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Milano-Torino system (</a:t>
            </a:r>
            <a:r>
              <a:rPr lang="en-US" altLang="ko-KR" dirty="0" err="1" smtClean="0"/>
              <a:t>MiToS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Based on a clinical scale.</a:t>
            </a:r>
          </a:p>
          <a:p>
            <a:r>
              <a:rPr lang="en-US" altLang="ko-KR" dirty="0" smtClean="0"/>
              <a:t>Stage 0: symptoms only, loss of independence (-)</a:t>
            </a:r>
          </a:p>
          <a:p>
            <a:r>
              <a:rPr lang="en-US" altLang="ko-KR" dirty="0" smtClean="0"/>
              <a:t>Stage 1-4: loss of independence in a number of domains (swallowing, walking/self-care, communicating, breathing) from ALS Functional Rating Scale-Revised (ALSFRS-R)</a:t>
            </a:r>
          </a:p>
          <a:p>
            <a:r>
              <a:rPr lang="en-US" altLang="ko-KR" dirty="0" smtClean="0"/>
              <a:t>Stage 5: death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9389"/>
            <a:ext cx="8483607" cy="216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0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MiToS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4 domains, 7 items, 5 stages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532" y="1206500"/>
            <a:ext cx="6962648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0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9069"/>
            <a:ext cx="4991797" cy="30579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041" y="1149069"/>
            <a:ext cx="4782217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7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0820"/>
            <a:ext cx="6416810" cy="35420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930" y="1450820"/>
            <a:ext cx="3591426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69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Comparison between two staging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</a:p>
          <a:p>
            <a:pPr lvl="1"/>
            <a:r>
              <a:rPr lang="en-US" altLang="ko-KR" dirty="0" smtClean="0"/>
              <a:t>occurred at predictable times, evenly spaced out </a:t>
            </a:r>
          </a:p>
          <a:p>
            <a:pPr lvl="1"/>
            <a:r>
              <a:rPr lang="en-US" altLang="ko-KR" dirty="0" smtClean="0"/>
              <a:t>Stage↑: survival↓, deaths↑</a:t>
            </a:r>
          </a:p>
          <a:p>
            <a:r>
              <a:rPr lang="en-US" altLang="ko-KR" dirty="0" err="1" smtClean="0"/>
              <a:t>MiToS</a:t>
            </a:r>
            <a:r>
              <a:rPr lang="en-US" altLang="ko-KR" dirty="0"/>
              <a:t> </a:t>
            </a:r>
            <a:r>
              <a:rPr lang="en-US" altLang="ko-KR" dirty="0" smtClean="0"/>
              <a:t>system: skewed towards later phases. </a:t>
            </a:r>
          </a:p>
          <a:p>
            <a:pPr lvl="1"/>
            <a:r>
              <a:rPr lang="en-US" altLang="ko-KR" dirty="0" smtClean="0"/>
              <a:t>Survival curves overlapped, homogenous deaths throughout most stages. 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80214"/>
            <a:ext cx="5325283" cy="187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91904"/>
      </p:ext>
    </p:extLst>
  </p:cSld>
  <p:clrMapOvr>
    <a:masterClrMapping/>
  </p:clrMapOvr>
</p:sld>
</file>

<file path=ppt/theme/theme1.xml><?xml version="1.0" encoding="utf-8"?>
<a:theme xmlns:a="http://schemas.openxmlformats.org/drawingml/2006/main" name="유일한 테마">
  <a:themeElements>
    <a:clrScheme name="발표용">
      <a:dk1>
        <a:sysClr val="windowText" lastClr="000000"/>
      </a:dk1>
      <a:lt1>
        <a:sysClr val="window" lastClr="FFFFFF"/>
      </a:lt1>
      <a:dk2>
        <a:srgbClr val="003060"/>
      </a:dk2>
      <a:lt2>
        <a:srgbClr val="949494"/>
      </a:lt2>
      <a:accent1>
        <a:srgbClr val="0076BF"/>
      </a:accent1>
      <a:accent2>
        <a:srgbClr val="00B259"/>
      </a:accent2>
      <a:accent3>
        <a:srgbClr val="0C419A"/>
      </a:accent3>
      <a:accent4>
        <a:srgbClr val="80C341"/>
      </a:accent4>
      <a:accent5>
        <a:srgbClr val="FE834B"/>
      </a:accent5>
      <a:accent6>
        <a:srgbClr val="FFB300"/>
      </a:accent6>
      <a:hlink>
        <a:srgbClr val="2C479E"/>
      </a:hlink>
      <a:folHlink>
        <a:srgbClr val="7F7F7F"/>
      </a:folHlink>
    </a:clrScheme>
    <a:fontScheme name="발표용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유일한 테마" id="{56415493-6A54-4700-AF82-0DE49BC9423B}" vid="{21E8F1EF-5085-49CB-8BDA-92C983548ED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유일한 테마</Template>
  <TotalTime>2440</TotalTime>
  <Words>4198</Words>
  <Application>Microsoft Office PowerPoint</Application>
  <PresentationFormat>와이드스크린</PresentationFormat>
  <Paragraphs>125</Paragraphs>
  <Slides>18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돋움</vt:lpstr>
      <vt:lpstr>맑은 고딕</vt:lpstr>
      <vt:lpstr>Arial</vt:lpstr>
      <vt:lpstr>Times New Roman</vt:lpstr>
      <vt:lpstr>유일한 테마</vt:lpstr>
      <vt:lpstr>SNUH 심포지엄 ALS staging</vt:lpstr>
      <vt:lpstr>PowerPoint 프레젠테이션</vt:lpstr>
      <vt:lpstr>King’s system</vt:lpstr>
      <vt:lpstr>King’s system</vt:lpstr>
      <vt:lpstr>Milano-Torino system (MiToS)</vt:lpstr>
      <vt:lpstr>MiToS  4 domains, 7 items, 5 stages</vt:lpstr>
      <vt:lpstr>PowerPoint 프레젠테이션</vt:lpstr>
      <vt:lpstr>PowerPoint 프레젠테이션</vt:lpstr>
      <vt:lpstr>Comparison between two staging</vt:lpstr>
      <vt:lpstr>PowerPoint 프레젠테이션</vt:lpstr>
      <vt:lpstr>PowerPoint 프레젠테이션</vt:lpstr>
      <vt:lpstr>Comparison between two staging</vt:lpstr>
      <vt:lpstr>PowerPoint 프레젠테이션</vt:lpstr>
      <vt:lpstr>PowerPoint 프레젠테이션</vt:lpstr>
      <vt:lpstr>Multidimensionality in the ALSFRS-R scale</vt:lpstr>
      <vt:lpstr>Variable curvilinearity of ALSFRS-R trajectories</vt:lpstr>
      <vt:lpstr>PowerPoint 프레젠테이션</vt:lpstr>
      <vt:lpstr>Beyond these staging by hidden markov models?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SNUH 심포지엄 ALS staging</dc:title>
  <dc:creator>10</dc:creator>
  <cp:lastModifiedBy>s</cp:lastModifiedBy>
  <cp:revision>242</cp:revision>
  <dcterms:created xsi:type="dcterms:W3CDTF">2021-07-05T03:41:38Z</dcterms:created>
  <dcterms:modified xsi:type="dcterms:W3CDTF">2021-08-01T07:59:22Z</dcterms:modified>
</cp:coreProperties>
</file>