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1708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000" dirty="0"/>
              <a:t>Executive Summary</a:t>
            </a:r>
            <a:r>
              <a:rPr lang="en-US" sz="3000" dirty="0"/>
              <a:t> (MSDS 422 Kwame Fordwor)</a:t>
            </a:r>
            <a:endParaRPr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• Objective: Harvest mean-reversion in the U.S. 2–10 spread for tradable signals</a:t>
            </a:r>
          </a:p>
          <a:p>
            <a:r>
              <a:rPr sz="2400" dirty="0"/>
              <a:t>• Approach: FRED data → feature engineering → z-score rule </a:t>
            </a:r>
            <a:r>
              <a:rPr sz="2400" dirty="0" err="1"/>
              <a:t>backtest</a:t>
            </a:r>
            <a:endParaRPr sz="2400" dirty="0"/>
          </a:p>
          <a:p>
            <a:r>
              <a:rPr sz="2400" dirty="0"/>
              <a:t>• Preliminary Finding</a:t>
            </a:r>
            <a:r>
              <a:rPr lang="en-US" sz="2400" dirty="0"/>
              <a:t>s</a:t>
            </a:r>
            <a:r>
              <a:rPr sz="2400" dirty="0"/>
              <a:t>: +1σ flatten signal → Sharpe ≈ 0.8 (2010–2020)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000" dirty="0"/>
              <a:t>Problem Statement / Research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• Business Question: Can we systematically time a 2–10 curve </a:t>
            </a:r>
            <a:r>
              <a:rPr sz="2400" dirty="0" err="1"/>
              <a:t>steepener</a:t>
            </a:r>
            <a:r>
              <a:rPr lang="en-US" sz="2400" dirty="0"/>
              <a:t>/flattener </a:t>
            </a:r>
            <a:r>
              <a:rPr sz="2400" dirty="0"/>
              <a:t>?</a:t>
            </a:r>
          </a:p>
          <a:p>
            <a:r>
              <a:rPr sz="2400" dirty="0"/>
              <a:t>• H₁: Spread &gt; μ₆₀ + 1σ → flatten over next month</a:t>
            </a:r>
          </a:p>
          <a:p>
            <a:r>
              <a:rPr sz="2400" dirty="0"/>
              <a:t>• H₂: Incorporating carry and volatility features improves predictability</a:t>
            </a:r>
          </a:p>
          <a:p>
            <a:r>
              <a:rPr sz="2400" dirty="0"/>
              <a:t>• Unit of Analysis: Daily spread observations → monthly labels (~5,000 points)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2" y="-296862"/>
            <a:ext cx="8229600" cy="1143000"/>
          </a:xfrm>
        </p:spPr>
        <p:txBody>
          <a:bodyPr>
            <a:normAutofit/>
          </a:bodyPr>
          <a:lstStyle/>
          <a:p>
            <a:r>
              <a:rPr sz="3000" dirty="0"/>
              <a:t>Exploratory Data Analysis</a:t>
            </a:r>
          </a:p>
        </p:txBody>
      </p:sp>
      <p:pic>
        <p:nvPicPr>
          <p:cNvPr id="3" name="Picture 2" descr="yield_curv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4114800" cy="2743200"/>
          </a:xfrm>
          <a:prstGeom prst="rect">
            <a:avLst/>
          </a:prstGeom>
        </p:spPr>
      </p:pic>
      <p:pic>
        <p:nvPicPr>
          <p:cNvPr id="4" name="Picture 3" descr="histo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4114800" cy="2743200"/>
          </a:xfrm>
          <a:prstGeom prst="rect">
            <a:avLst/>
          </a:prstGeom>
        </p:spPr>
      </p:pic>
      <p:pic>
        <p:nvPicPr>
          <p:cNvPr id="5" name="Picture 4" descr="qq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72" y="3892731"/>
            <a:ext cx="4114800" cy="2743200"/>
          </a:xfrm>
          <a:prstGeom prst="rect">
            <a:avLst/>
          </a:prstGeom>
        </p:spPr>
      </p:pic>
      <p:pic>
        <p:nvPicPr>
          <p:cNvPr id="6" name="Picture 5" descr="corr_heatma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628" y="3892731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0B8ABD-DF96-4BA1-D5F2-86CF3A664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AE099-2D18-6277-7E53-B94E6C45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Exploratory Data Analysis Pt1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EE38F-62E3-2CC9-3EB0-B9A957AFECAD}"/>
              </a:ext>
            </a:extLst>
          </p:cNvPr>
          <p:cNvSpPr txBox="1"/>
          <p:nvPr/>
        </p:nvSpPr>
        <p:spPr>
          <a:xfrm>
            <a:off x="1058092" y="846138"/>
            <a:ext cx="2886892" cy="36933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D0B2BB8-2D2E-93AE-889F-17598DEB0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01636"/>
              </p:ext>
            </p:extLst>
          </p:nvPr>
        </p:nvGraphicFramePr>
        <p:xfrm>
          <a:off x="482600" y="1409856"/>
          <a:ext cx="3318691" cy="5337898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318691">
                  <a:extLst>
                    <a:ext uri="{9D8B030D-6E8A-4147-A177-3AD203B41FA5}">
                      <a16:colId xmlns:a16="http://schemas.microsoft.com/office/drawing/2014/main" val="2894674812"/>
                    </a:ext>
                  </a:extLst>
                </a:gridCol>
              </a:tblGrid>
              <a:tr h="1300442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CHARTS</a:t>
                      </a:r>
                    </a:p>
                    <a:p>
                      <a:pPr marL="0" marR="0">
                        <a:buNone/>
                      </a:pPr>
                      <a:endParaRPr 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buNone/>
                      </a:pPr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(a) Yield Curves(Overlay of 1y,2y,5y,10y,30y yields)</a:t>
                      </a:r>
                      <a:endParaRPr 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668" marR="187251" marT="124834" marB="1248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953804"/>
                  </a:ext>
                </a:extLst>
              </a:tr>
              <a:tr h="79819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(b) Histogram of S₂₋₁₀</a:t>
                      </a:r>
                      <a:endParaRPr 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668" marR="187251" marT="124834" marB="124834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531251"/>
                  </a:ext>
                </a:extLst>
              </a:tr>
              <a:tr h="79819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(c) QQ-Plot of S₂₋₁₀</a:t>
                      </a:r>
                      <a:endParaRPr 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668" marR="187251" marT="124834" marB="124834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645303"/>
                  </a:ext>
                </a:extLst>
              </a:tr>
              <a:tr h="79819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(d) Rolling mean ± 1σ on S₂₋₁₀</a:t>
                      </a:r>
                      <a:endParaRPr 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668" marR="187251" marT="124834" marB="124834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186289"/>
                  </a:ext>
                </a:extLst>
              </a:tr>
              <a:tr h="79819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(e) ACF / PACF of S₂₋₁₀</a:t>
                      </a:r>
                      <a:endParaRPr 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668" marR="187251" marT="124834" marB="124834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095754"/>
                  </a:ext>
                </a:extLst>
              </a:tr>
              <a:tr h="79819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(f) Feature Correlation Matrix</a:t>
                      </a:r>
                      <a:endParaRPr 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BLK Fort" panose="020B0503030202060203" pitchFamily="34" charset="0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668" marR="187251" marT="124834" marB="124834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2073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A35672A-BEA3-5745-5229-20320BF00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11736"/>
              </p:ext>
            </p:extLst>
          </p:nvPr>
        </p:nvGraphicFramePr>
        <p:xfrm>
          <a:off x="4389120" y="1411938"/>
          <a:ext cx="4149633" cy="5129787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4149633">
                  <a:extLst>
                    <a:ext uri="{9D8B030D-6E8A-4147-A177-3AD203B41FA5}">
                      <a16:colId xmlns:a16="http://schemas.microsoft.com/office/drawing/2014/main" val="2894674812"/>
                    </a:ext>
                  </a:extLst>
                </a:gridCol>
              </a:tblGrid>
              <a:tr h="508302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Notes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953804"/>
                  </a:ext>
                </a:extLst>
              </a:tr>
              <a:tr h="924297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Long-term yields have trended lower post-2008; curve twist around 2015.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531251"/>
                  </a:ext>
                </a:extLst>
              </a:tr>
              <a:tr h="924297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Right-skewed: mean ≈ 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8.35 bps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tails extend beyond ±200 bps.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+mn-lt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645303"/>
                  </a:ext>
                </a:extLst>
              </a:tr>
              <a:tr h="924297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Heavy upper tail vs. normal distribution—extreme steepening events.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+mn-lt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186289"/>
                  </a:ext>
                </a:extLst>
              </a:tr>
              <a:tr h="924297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Shows frequent ±1σ excursions; 3σ spikes around Fed easing periods.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+mn-lt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095754"/>
                  </a:ext>
                </a:extLst>
              </a:tr>
              <a:tr h="924297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Significant autocorrelation at lags 1–5 days—mean-reversion horizon.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BLK Fort" panose="020B050303020206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20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61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AB95ED-C45C-52CD-0C7A-B8915C483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C0BB3-3319-F44B-6CBB-DB421BC6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Exploratory Data Analysis Pt2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5D2D62-A820-AE9C-4E93-B5DBD8539B8C}"/>
              </a:ext>
            </a:extLst>
          </p:cNvPr>
          <p:cNvSpPr txBox="1"/>
          <p:nvPr/>
        </p:nvSpPr>
        <p:spPr>
          <a:xfrm>
            <a:off x="1058092" y="846138"/>
            <a:ext cx="2886892" cy="36933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667E04-394A-6B69-B602-95E992CC1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031993"/>
              </p:ext>
            </p:extLst>
          </p:nvPr>
        </p:nvGraphicFramePr>
        <p:xfrm>
          <a:off x="482600" y="1803642"/>
          <a:ext cx="8178801" cy="4137375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989610">
                  <a:extLst>
                    <a:ext uri="{9D8B030D-6E8A-4147-A177-3AD203B41FA5}">
                      <a16:colId xmlns:a16="http://schemas.microsoft.com/office/drawing/2014/main" val="4011285766"/>
                    </a:ext>
                  </a:extLst>
                </a:gridCol>
                <a:gridCol w="1434469">
                  <a:extLst>
                    <a:ext uri="{9D8B030D-6E8A-4147-A177-3AD203B41FA5}">
                      <a16:colId xmlns:a16="http://schemas.microsoft.com/office/drawing/2014/main" val="3853049245"/>
                    </a:ext>
                  </a:extLst>
                </a:gridCol>
                <a:gridCol w="1167493">
                  <a:extLst>
                    <a:ext uri="{9D8B030D-6E8A-4147-A177-3AD203B41FA5}">
                      <a16:colId xmlns:a16="http://schemas.microsoft.com/office/drawing/2014/main" val="30031884"/>
                    </a:ext>
                  </a:extLst>
                </a:gridCol>
                <a:gridCol w="1449300">
                  <a:extLst>
                    <a:ext uri="{9D8B030D-6E8A-4147-A177-3AD203B41FA5}">
                      <a16:colId xmlns:a16="http://schemas.microsoft.com/office/drawing/2014/main" val="2743754284"/>
                    </a:ext>
                  </a:extLst>
                </a:gridCol>
                <a:gridCol w="2137929">
                  <a:extLst>
                    <a:ext uri="{9D8B030D-6E8A-4147-A177-3AD203B41FA5}">
                      <a16:colId xmlns:a16="http://schemas.microsoft.com/office/drawing/2014/main" val="4155151186"/>
                    </a:ext>
                  </a:extLst>
                </a:gridCol>
              </a:tblGrid>
              <a:tr h="740415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100" b="0" cap="all" spc="150">
                          <a:solidFill>
                            <a:schemeClr val="lt1"/>
                          </a:solidFill>
                          <a:effectLst/>
                        </a:rPr>
                        <a:t>Feature</a:t>
                      </a:r>
                      <a:endParaRPr lang="en-US" sz="21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069" marR="183069" marT="183069" marB="18306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100" b="0" cap="all" spc="150">
                          <a:solidFill>
                            <a:schemeClr val="lt1"/>
                          </a:solidFill>
                          <a:effectLst/>
                        </a:rPr>
                        <a:t>Mean</a:t>
                      </a:r>
                      <a:endParaRPr lang="en-US" sz="21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069" marR="183069" marT="183069" marB="18306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100" b="0" cap="all" spc="150">
                          <a:solidFill>
                            <a:schemeClr val="lt1"/>
                          </a:solidFill>
                          <a:effectLst/>
                        </a:rPr>
                        <a:t>Std</a:t>
                      </a:r>
                      <a:endParaRPr lang="en-US" sz="21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069" marR="183069" marT="183069" marB="18306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100" b="0" cap="all" spc="150">
                          <a:solidFill>
                            <a:schemeClr val="lt1"/>
                          </a:solidFill>
                          <a:effectLst/>
                        </a:rPr>
                        <a:t>Skew</a:t>
                      </a:r>
                      <a:endParaRPr lang="en-US" sz="21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069" marR="183069" marT="183069" marB="18306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100" b="0" cap="all" spc="150">
                          <a:solidFill>
                            <a:schemeClr val="lt1"/>
                          </a:solidFill>
                          <a:effectLst/>
                        </a:rPr>
                        <a:t>Kurtosis</a:t>
                      </a:r>
                      <a:endParaRPr lang="en-US" sz="21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069" marR="183069" marT="183069" marB="18306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404639"/>
                  </a:ext>
                </a:extLst>
              </a:tr>
              <a:tr h="67939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S₂₋₁₀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069" marR="183069" marT="183069" marB="1830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8.35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069" marR="183069" marT="183069" marB="1830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28.47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069" marR="183069" marT="183069" marB="1830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1.22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069" marR="183069" marT="183069" marB="1830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4.18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069" marR="183069" marT="183069" marB="1830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000050"/>
                  </a:ext>
                </a:extLst>
              </a:tr>
              <a:tr h="67939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S₅₋₃₀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069" marR="183069" marT="183069" marB="1830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25.12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069" marR="183069" marT="183069" marB="1830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15.34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069" marR="183069" marT="183069" marB="1830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0.35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069" marR="183069" marT="183069" marB="1830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2.90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069" marR="183069" marT="183069" marB="1830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471620"/>
                  </a:ext>
                </a:extLst>
              </a:tr>
              <a:tr h="67939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S₂₋₁₀_z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069" marR="183069" marT="183069" marB="1830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0.02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069" marR="183069" marT="183069" marB="1830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0.99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069" marR="183069" marT="183069" marB="1830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0.10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069" marR="183069" marT="183069" marB="1830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3.00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069" marR="183069" marT="183069" marB="1830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14728"/>
                  </a:ext>
                </a:extLst>
              </a:tr>
              <a:tr h="67939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Y₁₀_vol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069" marR="183069" marT="183069" marB="1830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1.15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069" marR="183069" marT="183069" marB="1830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0.75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069" marR="183069" marT="183069" marB="1830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0.85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069" marR="183069" marT="183069" marB="1830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3.45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069" marR="183069" marT="183069" marB="1830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564208"/>
                  </a:ext>
                </a:extLst>
              </a:tr>
              <a:tr h="67939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Carry₂₋₁₀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069" marR="183069" marT="183069" marB="1830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–0.10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069" marR="183069" marT="183069" marB="1830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5.20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069" marR="183069" marT="183069" marB="1830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–0.45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069" marR="183069" marT="183069" marB="1830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3.10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3069" marR="183069" marT="183069" marB="1830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695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98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3EE26A-DDD0-7AC7-B0BE-DE15DD98F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281E9F-9359-E15C-36D4-DD7067B51D06}"/>
              </a:ext>
            </a:extLst>
          </p:cNvPr>
          <p:cNvSpPr txBox="1"/>
          <p:nvPr/>
        </p:nvSpPr>
        <p:spPr>
          <a:xfrm>
            <a:off x="1058092" y="846138"/>
            <a:ext cx="2886892" cy="36933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CCAEAF-BF3C-E0A8-CD15-8DBE5E046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797043"/>
              </p:ext>
            </p:extLst>
          </p:nvPr>
        </p:nvGraphicFramePr>
        <p:xfrm>
          <a:off x="240030" y="1996005"/>
          <a:ext cx="8661656" cy="4263713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209788">
                  <a:extLst>
                    <a:ext uri="{9D8B030D-6E8A-4147-A177-3AD203B41FA5}">
                      <a16:colId xmlns:a16="http://schemas.microsoft.com/office/drawing/2014/main" val="875541940"/>
                    </a:ext>
                  </a:extLst>
                </a:gridCol>
                <a:gridCol w="3257287">
                  <a:extLst>
                    <a:ext uri="{9D8B030D-6E8A-4147-A177-3AD203B41FA5}">
                      <a16:colId xmlns:a16="http://schemas.microsoft.com/office/drawing/2014/main" val="2833805471"/>
                    </a:ext>
                  </a:extLst>
                </a:gridCol>
                <a:gridCol w="3194581">
                  <a:extLst>
                    <a:ext uri="{9D8B030D-6E8A-4147-A177-3AD203B41FA5}">
                      <a16:colId xmlns:a16="http://schemas.microsoft.com/office/drawing/2014/main" val="2934884379"/>
                    </a:ext>
                  </a:extLst>
                </a:gridCol>
              </a:tblGrid>
              <a:tr h="393554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>
                          <a:effectLst/>
                        </a:rPr>
                        <a:t>Step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937" marR="10937" marT="10937" marB="10937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>
                          <a:effectLst/>
                        </a:rPr>
                        <a:t>Transformation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937" marR="10937" marT="10937" marB="10937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>
                          <a:effectLst/>
                        </a:rPr>
                        <a:t>Rationale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937" marR="10937" marT="10937" marB="10937" anchor="ctr"/>
                </a:tc>
                <a:extLst>
                  <a:ext uri="{0D108BD9-81ED-4DB2-BD59-A6C34878D82A}">
                    <a16:rowId xmlns:a16="http://schemas.microsoft.com/office/drawing/2014/main" val="3504458610"/>
                  </a:ext>
                </a:extLst>
              </a:tr>
              <a:tr h="695321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400">
                          <a:effectLst/>
                        </a:rPr>
                        <a:t>1. Ingestion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937" marR="10937" marT="10937" marB="10937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400">
                          <a:effectLst/>
                        </a:rPr>
                        <a:t>FRED API pull of DGS1–DGS30; forward-fill weekends/holidays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937" marR="10937" marT="10937" marB="10937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400">
                          <a:effectLst/>
                        </a:rPr>
                        <a:t>Continuous daily series for time-series modeling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937" marR="10937" marT="10937" marB="10937" anchor="ctr"/>
                </a:tc>
                <a:extLst>
                  <a:ext uri="{0D108BD9-81ED-4DB2-BD59-A6C34878D82A}">
                    <a16:rowId xmlns:a16="http://schemas.microsoft.com/office/drawing/2014/main" val="254559327"/>
                  </a:ext>
                </a:extLst>
              </a:tr>
              <a:tr h="695321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400">
                          <a:effectLst/>
                        </a:rPr>
                        <a:t>2. Spreads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937" marR="10937" marT="10937" marB="10937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400">
                          <a:effectLst/>
                        </a:rPr>
                        <a:t>S₂₋₁₀ = Y₁₀ – Y₂; S₅₋₃₀ = Y₃₀ – Y₅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937" marR="10937" marT="10937" marB="10937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400">
                          <a:effectLst/>
                        </a:rPr>
                        <a:t>Core indicators of curve steepener/flattening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937" marR="10937" marT="10937" marB="10937" anchor="ctr"/>
                </a:tc>
                <a:extLst>
                  <a:ext uri="{0D108BD9-81ED-4DB2-BD59-A6C34878D82A}">
                    <a16:rowId xmlns:a16="http://schemas.microsoft.com/office/drawing/2014/main" val="2340964410"/>
                  </a:ext>
                </a:extLst>
              </a:tr>
              <a:tr h="393554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400">
                          <a:effectLst/>
                        </a:rPr>
                        <a:t>3. Rolling Stats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937" marR="10937" marT="10937" marB="10937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400">
                          <a:effectLst/>
                        </a:rPr>
                        <a:t>μ₆₀, σ₆₀, z = (S₂₋₁₀ – μ₆₀)/σ₆₀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937" marR="10937" marT="10937" marB="10937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400">
                          <a:effectLst/>
                        </a:rPr>
                        <a:t>Normalized deviation from recent history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937" marR="10937" marT="10937" marB="10937" anchor="ctr"/>
                </a:tc>
                <a:extLst>
                  <a:ext uri="{0D108BD9-81ED-4DB2-BD59-A6C34878D82A}">
                    <a16:rowId xmlns:a16="http://schemas.microsoft.com/office/drawing/2014/main" val="3044285381"/>
                  </a:ext>
                </a:extLst>
              </a:tr>
              <a:tr h="695321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400">
                          <a:effectLst/>
                        </a:rPr>
                        <a:t>4. Volatility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937" marR="10937" marT="10937" marB="10937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400">
                          <a:effectLst/>
                        </a:rPr>
                        <a:t>Y₁₀_vol = EWMA std of Y₁₀ (half-life = 21 days)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937" marR="10937" marT="10937" marB="10937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400">
                          <a:effectLst/>
                        </a:rPr>
                        <a:t>Captures recent yield variability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937" marR="10937" marT="10937" marB="10937" anchor="ctr"/>
                </a:tc>
                <a:extLst>
                  <a:ext uri="{0D108BD9-81ED-4DB2-BD59-A6C34878D82A}">
                    <a16:rowId xmlns:a16="http://schemas.microsoft.com/office/drawing/2014/main" val="1978615376"/>
                  </a:ext>
                </a:extLst>
              </a:tr>
              <a:tr h="695321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400">
                          <a:effectLst/>
                        </a:rPr>
                        <a:t>5. Carry Proxy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937" marR="10937" marT="10937" marB="10937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400">
                          <a:effectLst/>
                        </a:rPr>
                        <a:t>Carry₂₋₁₀ = S₂₋₁₀(t+21) – S₂₋₁₀(t)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937" marR="10937" marT="10937" marB="10937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400">
                          <a:effectLst/>
                        </a:rPr>
                        <a:t>Approximation of 1-month roll-down profit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937" marR="10937" marT="10937" marB="10937" anchor="ctr"/>
                </a:tc>
                <a:extLst>
                  <a:ext uri="{0D108BD9-81ED-4DB2-BD59-A6C34878D82A}">
                    <a16:rowId xmlns:a16="http://schemas.microsoft.com/office/drawing/2014/main" val="142020714"/>
                  </a:ext>
                </a:extLst>
              </a:tr>
              <a:tr h="695321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400">
                          <a:effectLst/>
                        </a:rPr>
                        <a:t>6. Label Creation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937" marR="10937" marT="10937" marB="10937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400">
                          <a:effectLst/>
                        </a:rPr>
                        <a:t>Label_flatten = 1 if S₂₋₁₀(t+21) &lt; S₂₋₁₀(t), else 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937" marR="10937" marT="10937" marB="10937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400" dirty="0">
                          <a:effectLst/>
                        </a:rPr>
                        <a:t>Binary target for mean-reversion direction ML model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937" marR="10937" marT="10937" marB="10937" anchor="ctr"/>
                </a:tc>
                <a:extLst>
                  <a:ext uri="{0D108BD9-81ED-4DB2-BD59-A6C34878D82A}">
                    <a16:rowId xmlns:a16="http://schemas.microsoft.com/office/drawing/2014/main" val="3471655024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0C047C57-9081-8679-AA1E-BE19ED68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43467"/>
            <a:ext cx="9144000" cy="74483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Preparation &amp; Feature Engineering</a:t>
            </a:r>
            <a:endParaRPr lang="en-US" sz="2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2656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448</Words>
  <Application>Microsoft Office PowerPoint</Application>
  <PresentationFormat>On-screen Show (4:3)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BLK Fort</vt:lpstr>
      <vt:lpstr>Calibri</vt:lpstr>
      <vt:lpstr>Times New Roman</vt:lpstr>
      <vt:lpstr>Office Theme</vt:lpstr>
      <vt:lpstr>Executive Summary (MSDS 422 Kwame Fordwor)</vt:lpstr>
      <vt:lpstr>Problem Statement / Research Objectives</vt:lpstr>
      <vt:lpstr>Exploratory Data Analysis</vt:lpstr>
      <vt:lpstr>Exploratory Data Analysis Pt1</vt:lpstr>
      <vt:lpstr>Exploratory Data Analysis Pt2</vt:lpstr>
      <vt:lpstr>Data Preparation &amp; Feature Engineering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Fordwor, Kwame</cp:lastModifiedBy>
  <cp:revision>2</cp:revision>
  <dcterms:created xsi:type="dcterms:W3CDTF">2013-01-27T09:14:16Z</dcterms:created>
  <dcterms:modified xsi:type="dcterms:W3CDTF">2025-05-07T00:22:38Z</dcterms:modified>
  <cp:category/>
</cp:coreProperties>
</file>