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  <p:sldMasterId id="2147483808" r:id="rId2"/>
  </p:sldMasterIdLst>
  <p:notesMasterIdLst>
    <p:notesMasterId r:id="rId21"/>
  </p:notesMasterIdLst>
  <p:sldIdLst>
    <p:sldId id="256" r:id="rId3"/>
    <p:sldId id="266" r:id="rId4"/>
    <p:sldId id="259" r:id="rId5"/>
    <p:sldId id="262" r:id="rId6"/>
    <p:sldId id="258" r:id="rId7"/>
    <p:sldId id="270" r:id="rId8"/>
    <p:sldId id="271" r:id="rId9"/>
    <p:sldId id="284" r:id="rId10"/>
    <p:sldId id="283" r:id="rId11"/>
    <p:sldId id="272" r:id="rId12"/>
    <p:sldId id="273" r:id="rId13"/>
    <p:sldId id="274" r:id="rId14"/>
    <p:sldId id="275" r:id="rId15"/>
    <p:sldId id="285" r:id="rId16"/>
    <p:sldId id="276" r:id="rId17"/>
    <p:sldId id="286" r:id="rId18"/>
    <p:sldId id="277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323D-A9BF-4625-8EB3-D11A5FE1E74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BE98A-9BA3-4BD3-B98E-4210384F1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9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2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7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60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97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99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3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4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4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8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3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6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0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E98A-9BA3-4BD3-B98E-4210384F1E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2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1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317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904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9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53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5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3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81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37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4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4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53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6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15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491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3873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3120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401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4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5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6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7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5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6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493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5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4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68566B-2FBE-4678-88B2-D2C706B73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solidFill>
                  <a:schemeClr val="tx1"/>
                </a:solidFill>
              </a:rPr>
              <a:t>다양한 전공분야에서 연구</a:t>
            </a:r>
            <a:r>
              <a:rPr lang="en-US" altLang="ko-KR" sz="2800">
                <a:solidFill>
                  <a:schemeClr val="tx1"/>
                </a:solidFill>
              </a:rPr>
              <a:t>/</a:t>
            </a:r>
            <a:r>
              <a:rPr lang="ko-KR" altLang="en-US" sz="2800">
                <a:solidFill>
                  <a:schemeClr val="tx1"/>
                </a:solidFill>
              </a:rPr>
              <a:t>개발에 필요한 도구를 만들어온 개발자 지원자 김진희의 포트폴리오입니다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4F23746-D8AD-499B-B33B-E217E402C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4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ICT </a:t>
            </a:r>
            <a:r>
              <a:rPr lang="ko-KR" altLang="en-US" sz="2400"/>
              <a:t>기반의 융복합 극지 환경 관측 시스템 개발 </a:t>
            </a:r>
            <a:r>
              <a:rPr lang="en-US" altLang="ko-KR" sz="2400"/>
              <a:t>(2017</a:t>
            </a:r>
            <a:r>
              <a:rPr lang="ko-KR" altLang="en-US" sz="2400"/>
              <a:t>년 </a:t>
            </a:r>
            <a:r>
              <a:rPr lang="en-US" altLang="ko-KR" sz="2400"/>
              <a:t>3</a:t>
            </a:r>
            <a:r>
              <a:rPr lang="ko-KR" altLang="en-US" sz="2400"/>
              <a:t>월 </a:t>
            </a:r>
            <a:r>
              <a:rPr lang="en-US" altLang="ko-KR" sz="2400"/>
              <a:t>~ 2018</a:t>
            </a:r>
            <a:r>
              <a:rPr lang="ko-KR" altLang="en-US" sz="2400"/>
              <a:t>년 </a:t>
            </a:r>
            <a:r>
              <a:rPr lang="en-US" altLang="ko-KR" sz="2400"/>
              <a:t>8</a:t>
            </a:r>
            <a:r>
              <a:rPr lang="ko-KR" altLang="en-US" sz="2400"/>
              <a:t>월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10892689" cy="4000207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다량의 이메일 파일</a:t>
            </a:r>
            <a:r>
              <a:rPr lang="en-US" altLang="ko-KR" sz="1600" b="1"/>
              <a:t>(EML) </a:t>
            </a:r>
            <a:r>
              <a:rPr lang="ko-KR" altLang="en-US" sz="1600" b="1"/>
              <a:t>읽어서 필요한 데이터를 가지고서 스프레드 시트 파일</a:t>
            </a:r>
            <a:r>
              <a:rPr lang="en-US" altLang="ko-KR" sz="1600" b="1"/>
              <a:t>(CSV) </a:t>
            </a:r>
            <a:r>
              <a:rPr lang="ko-KR" altLang="en-US" sz="1600" b="1"/>
              <a:t>자동으로 생성하는 프로그램 개발</a:t>
            </a:r>
            <a:r>
              <a:rPr lang="en-US" altLang="ko-KR" sz="1600" b="1"/>
              <a:t>, GUI </a:t>
            </a:r>
            <a:r>
              <a:rPr lang="ko-KR" altLang="en-US" sz="1600" b="1"/>
              <a:t>개발 </a:t>
            </a:r>
            <a:r>
              <a:rPr lang="en-US" altLang="ko-KR" sz="1600" b="1">
                <a:solidFill>
                  <a:schemeClr val="accent2">
                    <a:lumMod val="50000"/>
                  </a:schemeClr>
                </a:solidFill>
              </a:rPr>
              <a:t>(Java)</a:t>
            </a:r>
            <a:endParaRPr lang="en-US" altLang="ko-KR" sz="16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극지에서 기후환경에 대한 센서수집 데이터를 기록한 이메일 파일들을 폴더째로 불러와서 데이터별로 </a:t>
            </a:r>
            <a:r>
              <a:rPr lang="en-US" altLang="ko-KR" sz="1400"/>
              <a:t>csv </a:t>
            </a:r>
            <a:r>
              <a:rPr lang="ko-KR" altLang="en-US" sz="1400"/>
              <a:t>파일로 정리하도록 하는 프로그램입니다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470E43-8CCD-4B94-AE33-5C3A6E909867}"/>
              </a:ext>
            </a:extLst>
          </p:cNvPr>
          <p:cNvGrpSpPr/>
          <p:nvPr/>
        </p:nvGrpSpPr>
        <p:grpSpPr>
          <a:xfrm>
            <a:off x="1349943" y="3118652"/>
            <a:ext cx="4262883" cy="1830853"/>
            <a:chOff x="0" y="0"/>
            <a:chExt cx="6829424" cy="2933701"/>
          </a:xfrm>
        </p:grpSpPr>
        <p:pic>
          <p:nvPicPr>
            <p:cNvPr id="14" name="내용 개체 틀 5">
              <a:extLst>
                <a:ext uri="{FF2B5EF4-FFF2-40B4-BE49-F238E27FC236}">
                  <a16:creationId xmlns:a16="http://schemas.microsoft.com/office/drawing/2014/main" id="{89098244-9290-4CC2-81C4-3078C230C83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905250" cy="29337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1BDF416-D647-458D-BCCB-EE7F9446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4930" y="4299"/>
              <a:ext cx="2564494" cy="29294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E74E644-0B31-429B-B274-2B9F83F6C9FF}"/>
                </a:ext>
              </a:extLst>
            </p:cNvPr>
            <p:cNvCxnSpPr>
              <a:cxnSpLocks/>
            </p:cNvCxnSpPr>
            <p:nvPr/>
          </p:nvCxnSpPr>
          <p:spPr>
            <a:xfrm>
              <a:off x="3905250" y="1466850"/>
              <a:ext cx="359680" cy="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B5C812E-78F4-436E-ADBF-816261617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426" y="3137327"/>
            <a:ext cx="4303526" cy="892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057F12-2292-4CF1-B48E-BE821103589C}"/>
              </a:ext>
            </a:extLst>
          </p:cNvPr>
          <p:cNvSpPr txBox="1"/>
          <p:nvPr/>
        </p:nvSpPr>
        <p:spPr>
          <a:xfrm>
            <a:off x="5837335" y="4088363"/>
            <a:ext cx="5004721" cy="9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클래스와 생성자를 이용한 논리 간소화</a:t>
            </a:r>
            <a:endParaRPr lang="en-US" altLang="ko-KR" sz="1200" b="1"/>
          </a:p>
          <a:p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/>
              <a:t>OneSbdPartParser </a:t>
            </a:r>
            <a:r>
              <a:rPr lang="ko-KR" altLang="en-US" sz="1200"/>
              <a:t>클래스를 통해 여러 종류의 센서데이터를 추출해서 파일로 저장하도록 작성</a:t>
            </a:r>
          </a:p>
        </p:txBody>
      </p:sp>
    </p:spTree>
    <p:extLst>
      <p:ext uri="{BB962C8B-B14F-4D97-AF65-F5344CB8AC3E}">
        <p14:creationId xmlns:p14="http://schemas.microsoft.com/office/powerpoint/2010/main" val="197329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2016</a:t>
            </a:r>
            <a:r>
              <a:rPr lang="ko-KR" altLang="en-US" sz="2800"/>
              <a:t>년 정보사회학과 학술제 </a:t>
            </a:r>
            <a:r>
              <a:rPr lang="en-US" altLang="ko-KR" sz="2800"/>
              <a:t>ISM (2016</a:t>
            </a:r>
            <a:r>
              <a:rPr lang="ko-KR" altLang="en-US" sz="2800"/>
              <a:t>년 </a:t>
            </a:r>
            <a:r>
              <a:rPr lang="en-US" altLang="ko-KR" sz="2800"/>
              <a:t>9</a:t>
            </a:r>
            <a:r>
              <a:rPr lang="ko-KR" altLang="en-US" sz="2800"/>
              <a:t>월 </a:t>
            </a:r>
            <a:r>
              <a:rPr lang="en-US" altLang="ko-KR" sz="2800"/>
              <a:t>~ 12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582" y="2185988"/>
            <a:ext cx="8895303" cy="4224824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뉴스 기사 데이터 분석 및 시각화 </a:t>
            </a:r>
            <a:r>
              <a:rPr lang="en-US" altLang="ko-KR" sz="1600" b="1">
                <a:solidFill>
                  <a:schemeClr val="accent2">
                    <a:lumMod val="50000"/>
                  </a:schemeClr>
                </a:solidFill>
              </a:rPr>
              <a:t>(R</a:t>
            </a:r>
            <a:r>
              <a:rPr lang="ko-KR" altLang="en-US" sz="1600" b="1">
                <a:solidFill>
                  <a:schemeClr val="accent2">
                    <a:lumMod val="50000"/>
                  </a:schemeClr>
                </a:solidFill>
              </a:rPr>
              <a:t>언어</a:t>
            </a:r>
            <a:r>
              <a:rPr lang="en-US" altLang="ko-KR" sz="1600" b="1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altLang="ko-KR" sz="16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학술제를 위해서</a:t>
            </a:r>
            <a:r>
              <a:rPr lang="en-US" altLang="ko-KR" sz="1400"/>
              <a:t>, </a:t>
            </a:r>
            <a:r>
              <a:rPr lang="ko-KR" altLang="en-US" sz="1400"/>
              <a:t>스프레드 시트 파일에 모인 기사의 작성날짜를 가지고서 히스토그램을 만들도록 코드를 작성하고</a:t>
            </a:r>
            <a:r>
              <a:rPr lang="en-US" altLang="ko-KR" sz="1400"/>
              <a:t>, </a:t>
            </a:r>
            <a:r>
              <a:rPr lang="ko-KR" altLang="en-US" sz="1400"/>
              <a:t>제목과 내용에 특정 단어가 언급된 빈도수에 따라 그 단어를 크게 표시하도록 코드를 작성해서</a:t>
            </a:r>
            <a:r>
              <a:rPr lang="en-US" altLang="ko-KR" sz="1400"/>
              <a:t> </a:t>
            </a:r>
            <a:r>
              <a:rPr lang="ko-KR" altLang="en-US" sz="1400"/>
              <a:t>관련 단어를 쉽게 알아볼 수 있게 하였습니다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1260B8-2E8E-41E7-A224-8B7883FAD2B8}"/>
              </a:ext>
            </a:extLst>
          </p:cNvPr>
          <p:cNvGrpSpPr/>
          <p:nvPr/>
        </p:nvGrpSpPr>
        <p:grpSpPr>
          <a:xfrm>
            <a:off x="2098185" y="2325522"/>
            <a:ext cx="8462200" cy="2285759"/>
            <a:chOff x="1323485" y="2325523"/>
            <a:chExt cx="5952626" cy="16078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34361A-53A5-42B0-84A5-9E07362812DE}"/>
                </a:ext>
              </a:extLst>
            </p:cNvPr>
            <p:cNvGrpSpPr/>
            <p:nvPr/>
          </p:nvGrpSpPr>
          <p:grpSpPr>
            <a:xfrm>
              <a:off x="1323485" y="2325523"/>
              <a:ext cx="5952626" cy="1607888"/>
              <a:chOff x="1323485" y="2325523"/>
              <a:chExt cx="5952626" cy="1607888"/>
            </a:xfrm>
          </p:grpSpPr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7AFF0E81-BCDD-4DA3-ABE0-EE32DFB07E33}"/>
                  </a:ext>
                </a:extLst>
              </p:cNvPr>
              <p:cNvSpPr/>
              <p:nvPr/>
            </p:nvSpPr>
            <p:spPr>
              <a:xfrm>
                <a:off x="3103796" y="3129467"/>
                <a:ext cx="192385" cy="2654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C426453A-5482-43A8-93C2-2D58FB4D03B2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4617" y="2633176"/>
                <a:ext cx="1934406" cy="1270683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B834751-BF05-4EDB-A9E0-F0DCE2B63687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3485" y="2789100"/>
                <a:ext cx="1560688" cy="991661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3ADE118-47BE-4D22-BB3F-8C75E586F5B4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362" y="2325523"/>
                <a:ext cx="2084749" cy="16078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586A75BF-2AB8-46D3-8954-0BD4D5D065D2}"/>
                </a:ext>
              </a:extLst>
            </p:cNvPr>
            <p:cNvCxnSpPr>
              <a:cxnSpLocks/>
              <a:stCxn id="19" idx="2"/>
              <a:endCxn id="21" idx="2"/>
            </p:cNvCxnSpPr>
            <p:nvPr/>
          </p:nvCxnSpPr>
          <p:spPr>
            <a:xfrm rot="16200000" flipH="1">
              <a:off x="4092458" y="1792132"/>
              <a:ext cx="152650" cy="4129907"/>
            </a:xfrm>
            <a:prstGeom prst="curvedConnector3">
              <a:avLst>
                <a:gd name="adj1" fmla="val 1932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335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800"/>
              <a:t>전자통신공학과 캡스톤디자인 </a:t>
            </a:r>
            <a:r>
              <a:rPr lang="en-US" altLang="ko-KR" sz="2800"/>
              <a:t>(2016</a:t>
            </a:r>
            <a:r>
              <a:rPr lang="ko-KR" altLang="en-US" sz="2800"/>
              <a:t>년 </a:t>
            </a:r>
            <a:r>
              <a:rPr lang="en-US" altLang="ko-KR" sz="2800"/>
              <a:t>1</a:t>
            </a:r>
            <a:r>
              <a:rPr lang="ko-KR" altLang="en-US" sz="2800"/>
              <a:t>월 </a:t>
            </a:r>
            <a:r>
              <a:rPr lang="en-US" altLang="ko-KR" sz="2800"/>
              <a:t>~ 5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10892689" cy="4503570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블루투스를 이용해 스마트폰에서 앱을 실행하고 있는 사용자가 접근시 자동으로 값이 채워지는 운동기구를</a:t>
            </a:r>
            <a:br>
              <a:rPr lang="en-US" altLang="ko-KR" sz="1600" b="1"/>
            </a:br>
            <a:r>
              <a:rPr lang="ko-KR" altLang="en-US" sz="1600" b="1"/>
              <a:t>구상하여 사용자 접근시 값이 채워지도록 </a:t>
            </a:r>
            <a:r>
              <a:rPr lang="en-US" altLang="ko-KR" sz="1600"/>
              <a:t>Android </a:t>
            </a:r>
            <a:r>
              <a:rPr lang="ko-KR" altLang="en-US" sz="1600"/>
              <a:t>앱</a:t>
            </a:r>
            <a:r>
              <a:rPr lang="ko-KR" altLang="en-US" sz="1600" b="1"/>
              <a:t>과 </a:t>
            </a:r>
            <a:r>
              <a:rPr lang="en-US" altLang="ko-KR" sz="1600"/>
              <a:t>PC </a:t>
            </a:r>
            <a:r>
              <a:rPr lang="ko-KR" altLang="en-US" sz="1600"/>
              <a:t>프로그램</a:t>
            </a:r>
            <a:r>
              <a:rPr lang="ko-KR" altLang="en-US" sz="1600" b="1"/>
              <a:t> 구현 </a:t>
            </a:r>
            <a:r>
              <a:rPr lang="en-US" altLang="ko-KR" sz="1600" b="1">
                <a:solidFill>
                  <a:schemeClr val="accent2">
                    <a:lumMod val="50000"/>
                  </a:schemeClr>
                </a:solidFill>
              </a:rPr>
              <a:t>(Java, C++ </a:t>
            </a:r>
            <a:r>
              <a:rPr lang="ko-KR" altLang="en-US" sz="1600" b="1">
                <a:solidFill>
                  <a:schemeClr val="accent2">
                    <a:lumMod val="50000"/>
                  </a:schemeClr>
                </a:solidFill>
              </a:rPr>
              <a:t>사용</a:t>
            </a:r>
            <a:r>
              <a:rPr lang="en-US" altLang="ko-KR" sz="1600" b="1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14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CE96C0-CBDF-4B2D-AEBF-BE8AA99E042D}"/>
              </a:ext>
            </a:extLst>
          </p:cNvPr>
          <p:cNvGrpSpPr/>
          <p:nvPr/>
        </p:nvGrpSpPr>
        <p:grpSpPr>
          <a:xfrm>
            <a:off x="1589520" y="3429000"/>
            <a:ext cx="9083984" cy="2774228"/>
            <a:chOff x="-2949214" y="3013014"/>
            <a:chExt cx="11081869" cy="338498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88A1F1D-C38E-49F5-93F0-71AAB87B3EBC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49214" y="3017256"/>
              <a:ext cx="1901190" cy="3380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C7F3207-8F34-444C-8AFF-3406037EDFC5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38296" y="3013014"/>
              <a:ext cx="1881505" cy="3380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1D8A84-D503-4434-BC24-CE1E9D1AEF2B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74" y="3013015"/>
              <a:ext cx="1881506" cy="3380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Text Box 28">
              <a:extLst>
                <a:ext uri="{FF2B5EF4-FFF2-40B4-BE49-F238E27FC236}">
                  <a16:creationId xmlns:a16="http://schemas.microsoft.com/office/drawing/2014/main" id="{9FA87F76-EA66-44BE-840A-925E9442E87B}"/>
                </a:ext>
              </a:extLst>
            </p:cNvPr>
            <p:cNvSpPr txBox="1"/>
            <p:nvPr/>
          </p:nvSpPr>
          <p:spPr>
            <a:xfrm>
              <a:off x="2736779" y="4699498"/>
              <a:ext cx="2630824" cy="67038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sz="1000" kern="1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블루투스를 통해 삼각 측량법으로</a:t>
              </a:r>
              <a:br>
                <a:rPr lang="en-US" altLang="ko-KR" sz="1000" kern="1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ko-KR" sz="1000" kern="1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 위치 인식해서 자동입력</a:t>
              </a:r>
              <a:endParaRPr 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A42ECCE-2A5B-464B-BF58-F331B9F6F712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001" y="3625152"/>
              <a:ext cx="2827654" cy="21564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25F4C5-A9FB-4CF4-96A4-88A243F51EF3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250419" y="4814375"/>
            <a:ext cx="2105212" cy="2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22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800"/>
              <a:t>전자통신공학과 </a:t>
            </a:r>
            <a:r>
              <a:rPr lang="en-US" altLang="ko-KR" sz="2800"/>
              <a:t>- </a:t>
            </a:r>
            <a:r>
              <a:rPr lang="ko-KR" altLang="en-US" sz="2800"/>
              <a:t>마이크로프로세서 응용 </a:t>
            </a:r>
            <a:r>
              <a:rPr lang="en-US" altLang="ko-KR" sz="2800"/>
              <a:t>(2015</a:t>
            </a:r>
            <a:r>
              <a:rPr lang="ko-KR" altLang="en-US" sz="2800"/>
              <a:t>년 </a:t>
            </a:r>
            <a:r>
              <a:rPr lang="en-US" altLang="ko-KR" sz="2800"/>
              <a:t>3~6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10892689" cy="4000207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문자 코드 생성기 제작 </a:t>
            </a:r>
            <a:r>
              <a:rPr lang="en-US" altLang="ko-KR" sz="1600" b="1"/>
              <a:t>- </a:t>
            </a:r>
            <a:r>
              <a:rPr lang="ko-KR" altLang="en-US" sz="1600" b="1"/>
              <a:t>결과 </a:t>
            </a:r>
            <a:r>
              <a:rPr lang="en-US" altLang="ko-KR" sz="1600" b="1">
                <a:solidFill>
                  <a:srgbClr val="00B050"/>
                </a:solidFill>
              </a:rPr>
              <a:t>(Java)</a:t>
            </a:r>
            <a:endParaRPr lang="en-US" altLang="ko-KR" sz="160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/>
              <a:t>한글문자 표시를 위해</a:t>
            </a:r>
            <a:r>
              <a:rPr lang="en-US" altLang="ko-KR" sz="1400"/>
              <a:t>,</a:t>
            </a:r>
            <a:br>
              <a:rPr lang="en-US" altLang="ko-KR" sz="1400"/>
            </a:br>
            <a:r>
              <a:rPr lang="ko-KR" altLang="en-US" sz="1400"/>
              <a:t>알파벳 </a:t>
            </a:r>
            <a:r>
              <a:rPr lang="en-US" altLang="ko-KR" sz="1400"/>
              <a:t>A</a:t>
            </a:r>
            <a:r>
              <a:rPr lang="ko-KR" altLang="en-US" sz="1400"/>
              <a:t>를 비롯해 폰트를 표현하도록 제공된 다음과 같은 코드를 분석하여</a:t>
            </a:r>
            <a:r>
              <a:rPr lang="en-US" altLang="ko-KR" sz="1400"/>
              <a:t> </a:t>
            </a:r>
            <a:r>
              <a:rPr lang="ko-KR" altLang="en-US" sz="1400"/>
              <a:t>문자코드 생성기를 제작하였습니다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fr-FR" altLang="ko-KR" sz="1400"/>
              <a:t>const char font_A[8] = { 0x00,0x40,0x70,0x1D,0x17,0x1F,0x78,0x60 }; // A</a:t>
            </a:r>
            <a:endParaRPr lang="ko-KR" altLang="en-US" sz="1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CE2C2B-B81E-4D07-9AE2-0842B022DC84}"/>
              </a:ext>
            </a:extLst>
          </p:cNvPr>
          <p:cNvGrpSpPr/>
          <p:nvPr/>
        </p:nvGrpSpPr>
        <p:grpSpPr>
          <a:xfrm>
            <a:off x="1241501" y="4212398"/>
            <a:ext cx="9708995" cy="1973797"/>
            <a:chOff x="1582420" y="3829844"/>
            <a:chExt cx="6809293" cy="13843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5BFE274-ED0F-4FBD-9702-428B0FE737D8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420" y="3829844"/>
              <a:ext cx="4513580" cy="1384300"/>
            </a:xfrm>
            <a:prstGeom prst="rect">
              <a:avLst/>
            </a:prstGeom>
          </p:spPr>
        </p:pic>
        <p:pic>
          <p:nvPicPr>
            <p:cNvPr id="16" name="내용 개체 틀 3">
              <a:extLst>
                <a:ext uri="{FF2B5EF4-FFF2-40B4-BE49-F238E27FC236}">
                  <a16:creationId xmlns:a16="http://schemas.microsoft.com/office/drawing/2014/main" id="{8501026F-FD7C-4753-AE9B-F9B7749ACAE2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648" y="3924103"/>
              <a:ext cx="1536065" cy="1154430"/>
            </a:xfrm>
            <a:prstGeom prst="rect">
              <a:avLst/>
            </a:prstGeom>
          </p:spPr>
        </p:pic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DB5D0530-D687-4B20-A548-BE9EEEA054A5}"/>
                </a:ext>
              </a:extLst>
            </p:cNvPr>
            <p:cNvSpPr/>
            <p:nvPr/>
          </p:nvSpPr>
          <p:spPr>
            <a:xfrm>
              <a:off x="6330000" y="4312611"/>
              <a:ext cx="414566" cy="377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29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800"/>
              <a:t>전자통신공학과 </a:t>
            </a:r>
            <a:r>
              <a:rPr lang="en-US" altLang="ko-KR" sz="2800"/>
              <a:t>- </a:t>
            </a:r>
            <a:r>
              <a:rPr lang="ko-KR" altLang="en-US" sz="2800"/>
              <a:t>마이크로프로세서 응용 </a:t>
            </a:r>
            <a:r>
              <a:rPr lang="en-US" altLang="ko-KR" sz="2800"/>
              <a:t>(2015</a:t>
            </a:r>
            <a:r>
              <a:rPr lang="ko-KR" altLang="en-US" sz="2800"/>
              <a:t>년 </a:t>
            </a:r>
            <a:r>
              <a:rPr lang="en-US" altLang="ko-KR" sz="2800"/>
              <a:t>3~6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10892689" cy="4000207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문자 코드 생성기 제작 </a:t>
            </a:r>
            <a:r>
              <a:rPr lang="en-US" altLang="ko-KR" sz="1600" b="1"/>
              <a:t>- </a:t>
            </a:r>
            <a:r>
              <a:rPr lang="ko-KR" altLang="en-US" sz="1600" b="1"/>
              <a:t>과정 </a:t>
            </a:r>
            <a:r>
              <a:rPr lang="en-US" altLang="ko-KR" sz="1600" b="1">
                <a:solidFill>
                  <a:srgbClr val="00B050"/>
                </a:solidFill>
              </a:rPr>
              <a:t>(Java)</a:t>
            </a:r>
            <a:endParaRPr lang="en-US" altLang="ko-KR" sz="1600">
              <a:solidFill>
                <a:srgbClr val="00B05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알파벳 </a:t>
            </a:r>
            <a:r>
              <a:rPr lang="en-US" altLang="ko-KR" sz="1400"/>
              <a:t>A</a:t>
            </a:r>
            <a:r>
              <a:rPr lang="ko-KR" altLang="en-US" sz="1400"/>
              <a:t>를 표기하는 다음 코드를 종이에 적어 분석</a:t>
            </a:r>
            <a:br>
              <a:rPr lang="en-US" altLang="ko-KR" sz="1400"/>
            </a:br>
            <a:r>
              <a:rPr lang="fr-FR" altLang="ko-KR" sz="1400"/>
              <a:t>const char font_A[8] = { 0x00,0x40,0x70,0x1D,0x17,0x1F,0x78,0x60 }; // 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종이에 분석한 것을 다음과 같이 자바로 구현</a:t>
            </a:r>
          </a:p>
        </p:txBody>
      </p: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6763693F-7A17-48A1-8010-A7A25700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128" y="2516898"/>
            <a:ext cx="2205040" cy="1236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6C26C3-B2DC-4267-8CA7-6C3C5FDC1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797" y="4371976"/>
            <a:ext cx="3593441" cy="1639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6FF7F5-6659-494B-A7CF-03559FD95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801" y="4522222"/>
            <a:ext cx="4486503" cy="1417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B2C4E-4A94-41E8-BF57-3B34AE123C8C}"/>
              </a:ext>
            </a:extLst>
          </p:cNvPr>
          <p:cNvSpPr txBox="1"/>
          <p:nvPr/>
        </p:nvSpPr>
        <p:spPr>
          <a:xfrm>
            <a:off x="7894628" y="3753872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개발 당시 찍은 사진입니다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67663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800"/>
              <a:t>전자통신공학과 </a:t>
            </a:r>
            <a:r>
              <a:rPr lang="en-US" altLang="ko-KR" sz="2800"/>
              <a:t>- </a:t>
            </a:r>
            <a:r>
              <a:rPr lang="ko-KR" altLang="en-US" sz="2800"/>
              <a:t>마이크로프로세서 응용 </a:t>
            </a:r>
            <a:r>
              <a:rPr lang="en-US" altLang="ko-KR" sz="2800"/>
              <a:t>(2015</a:t>
            </a:r>
            <a:r>
              <a:rPr lang="ko-KR" altLang="en-US" sz="2800"/>
              <a:t>년 </a:t>
            </a:r>
            <a:r>
              <a:rPr lang="en-US" altLang="ko-KR" sz="2800"/>
              <a:t>3~6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10892689" cy="4125912"/>
          </a:xfrm>
          <a:effectLst/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스탭모터 작동 프로그램 설계에 </a:t>
            </a:r>
            <a:r>
              <a:rPr lang="en-US" altLang="ko-KR" sz="1600" b="1"/>
              <a:t>FSM (Finite State Machine) </a:t>
            </a:r>
            <a:r>
              <a:rPr lang="ko-KR" altLang="en-US" sz="1600" b="1"/>
              <a:t>그래프 도입 </a:t>
            </a:r>
            <a:r>
              <a:rPr lang="en-US" altLang="ko-KR" sz="1600" b="1"/>
              <a:t>- 1</a:t>
            </a:r>
            <a:r>
              <a:rPr lang="ko-KR" altLang="en-US" sz="1600" b="1"/>
              <a:t> </a:t>
            </a:r>
            <a:r>
              <a:rPr lang="en-US" altLang="ko-KR" sz="1600" b="1">
                <a:solidFill>
                  <a:srgbClr val="00B050"/>
                </a:solidFill>
              </a:rPr>
              <a:t>(C</a:t>
            </a:r>
            <a:r>
              <a:rPr lang="ko-KR" altLang="en-US" sz="1600" b="1">
                <a:solidFill>
                  <a:srgbClr val="00B050"/>
                </a:solidFill>
              </a:rPr>
              <a:t>언어</a:t>
            </a:r>
            <a:r>
              <a:rPr lang="en-US" altLang="ko-KR" sz="1600" b="1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/>
              <a:t>왼쪽과 같이 그래프를 그려서 그 내용을 오른쪽과 같이 구현하였습니다</a:t>
            </a:r>
            <a:r>
              <a:rPr lang="en-US" altLang="ko-KR" sz="1400"/>
              <a:t>. (</a:t>
            </a:r>
            <a:r>
              <a:rPr lang="ko-KR" altLang="en-US" sz="1400"/>
              <a:t>구현 내용은 다음페이지까지 계속</a:t>
            </a:r>
            <a:r>
              <a:rPr lang="en-US" altLang="ko-KR" sz="1400"/>
              <a:t>)</a:t>
            </a:r>
            <a:endParaRPr lang="ko-KR" altLang="en-US" sz="12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22F598-3141-4BA7-96A4-263A8A06FF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76" y="3134102"/>
            <a:ext cx="4561206" cy="2019300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074297-6FF3-41EE-8356-E2D98F7DB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875" y="2839453"/>
            <a:ext cx="4922191" cy="231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800"/>
              <a:t>전자통신공학과 </a:t>
            </a:r>
            <a:r>
              <a:rPr lang="en-US" altLang="ko-KR" sz="2800"/>
              <a:t>- </a:t>
            </a:r>
            <a:r>
              <a:rPr lang="ko-KR" altLang="en-US" sz="2800"/>
              <a:t>마이크로프로세서 응용 </a:t>
            </a:r>
            <a:r>
              <a:rPr lang="en-US" altLang="ko-KR" sz="2800"/>
              <a:t>(2015</a:t>
            </a:r>
            <a:r>
              <a:rPr lang="ko-KR" altLang="en-US" sz="2800"/>
              <a:t>년 </a:t>
            </a:r>
            <a:r>
              <a:rPr lang="en-US" altLang="ko-KR" sz="2800"/>
              <a:t>3~6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10892689" cy="717633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스탭모터 작동 프로그램 설계에 </a:t>
            </a:r>
            <a:r>
              <a:rPr lang="en-US" altLang="ko-KR" sz="1600" b="1"/>
              <a:t>FSM (Finite State Machine) </a:t>
            </a:r>
            <a:r>
              <a:rPr lang="ko-KR" altLang="en-US" sz="1600" b="1"/>
              <a:t>그래프 도입 </a:t>
            </a:r>
            <a:r>
              <a:rPr lang="en-US" altLang="ko-KR" sz="1600" b="1"/>
              <a:t>- 2</a:t>
            </a:r>
            <a:r>
              <a:rPr lang="ko-KR" altLang="en-US" sz="1600" b="1"/>
              <a:t> </a:t>
            </a:r>
            <a:r>
              <a:rPr lang="en-US" altLang="ko-KR" sz="1600" b="1">
                <a:solidFill>
                  <a:srgbClr val="00B050"/>
                </a:solidFill>
              </a:rPr>
              <a:t>(C</a:t>
            </a:r>
            <a:r>
              <a:rPr lang="ko-KR" altLang="en-US" sz="1600" b="1">
                <a:solidFill>
                  <a:srgbClr val="00B050"/>
                </a:solidFill>
              </a:rPr>
              <a:t>언어</a:t>
            </a:r>
            <a:r>
              <a:rPr lang="en-US" altLang="ko-KR" sz="1600" b="1">
                <a:solidFill>
                  <a:srgbClr val="00B050"/>
                </a:solidFill>
              </a:rPr>
              <a:t>)</a:t>
            </a:r>
            <a:endParaRPr lang="ko-KR" altLang="en-US" sz="1400">
              <a:solidFill>
                <a:srgbClr val="00B05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22F598-3141-4BA7-96A4-263A8A06FF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98" y="3153527"/>
            <a:ext cx="4561206" cy="20193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305A2A-58DA-42A0-BAA5-3206120C4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837" y="2874921"/>
            <a:ext cx="4939665" cy="27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29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Dx-Ball </a:t>
            </a:r>
            <a:r>
              <a:rPr lang="ko-KR" altLang="en-US" sz="2800"/>
              <a:t>게임 모방 </a:t>
            </a:r>
            <a:r>
              <a:rPr lang="en-US" altLang="ko-KR" sz="2800"/>
              <a:t>(2012</a:t>
            </a:r>
            <a:r>
              <a:rPr lang="ko-KR" altLang="en-US" sz="2800"/>
              <a:t>년 </a:t>
            </a:r>
            <a:r>
              <a:rPr lang="en-US" altLang="ko-KR" sz="2800"/>
              <a:t>7~8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E64DF2-0320-4CB7-A30C-EFA251513EA8}"/>
              </a:ext>
            </a:extLst>
          </p:cNvPr>
          <p:cNvGrpSpPr/>
          <p:nvPr/>
        </p:nvGrpSpPr>
        <p:grpSpPr>
          <a:xfrm>
            <a:off x="735595" y="2566080"/>
            <a:ext cx="6754965" cy="2701307"/>
            <a:chOff x="0" y="0"/>
            <a:chExt cx="5829988" cy="233407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F94903D-DC77-4F0F-9AF1-4CC120AD412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808" y="13970"/>
              <a:ext cx="2710180" cy="1882775"/>
            </a:xfrm>
            <a:prstGeom prst="rect">
              <a:avLst/>
            </a:prstGeom>
          </p:spPr>
        </p:pic>
        <p:pic>
          <p:nvPicPr>
            <p:cNvPr id="20" name="그림 19" descr="https://i.redd.it/clk2ssfhlps11.jpg">
              <a:extLst>
                <a:ext uri="{FF2B5EF4-FFF2-40B4-BE49-F238E27FC236}">
                  <a16:creationId xmlns:a16="http://schemas.microsoft.com/office/drawing/2014/main" id="{18C6EFAB-0645-4615-AA3B-CC945A92722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27935" cy="1896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DB74C226-7410-4819-BBDD-2A9E5678708A}"/>
                </a:ext>
              </a:extLst>
            </p:cNvPr>
            <p:cNvSpPr/>
            <p:nvPr/>
          </p:nvSpPr>
          <p:spPr>
            <a:xfrm>
              <a:off x="2738755" y="853440"/>
              <a:ext cx="254161" cy="3116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C571A38-0D08-41DF-9CC4-07D39F752B26}"/>
                </a:ext>
              </a:extLst>
            </p:cNvPr>
            <p:cNvSpPr/>
            <p:nvPr/>
          </p:nvSpPr>
          <p:spPr>
            <a:xfrm>
              <a:off x="895136" y="1897370"/>
              <a:ext cx="734007" cy="43670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2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윈본</a:t>
              </a:r>
              <a:endParaRPr 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0650682-1EFA-494D-A51F-AA2B4B5E4047}"/>
                </a:ext>
              </a:extLst>
            </p:cNvPr>
            <p:cNvSpPr/>
            <p:nvPr/>
          </p:nvSpPr>
          <p:spPr>
            <a:xfrm>
              <a:off x="4316460" y="1907226"/>
              <a:ext cx="629601" cy="4096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2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모방</a:t>
              </a:r>
              <a:endParaRPr 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B8D48B-360F-430C-847B-92540299B357}"/>
              </a:ext>
            </a:extLst>
          </p:cNvPr>
          <p:cNvSpPr/>
          <p:nvPr/>
        </p:nvSpPr>
        <p:spPr>
          <a:xfrm>
            <a:off x="708400" y="5647271"/>
            <a:ext cx="6619500" cy="611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제가 프로그래밍을 처음으로 공부할 당시 Dx-Ball게임을 모방해서 만든 것입니다.</a:t>
            </a:r>
            <a:r>
              <a:rPr lang="en-US" altLang="ko-KR" sz="120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이 프로젝트를 통해 컴퓨터공학과에서 배우는 </a:t>
            </a:r>
            <a:r>
              <a:rPr lang="ko-KR" altLang="en-US" sz="1200" b="1" u="sng"/>
              <a:t>자료구조</a:t>
            </a:r>
            <a:r>
              <a:rPr lang="en-US" altLang="ko-KR" sz="1200" b="1" u="sng"/>
              <a:t>, </a:t>
            </a:r>
            <a:r>
              <a:rPr lang="ko-KR" altLang="en-US" sz="1200" b="1" u="sng"/>
              <a:t>운영체제</a:t>
            </a:r>
            <a:r>
              <a:rPr lang="ko-KR" altLang="en-US" sz="1200"/>
              <a:t>의 개념을 익힐 수 있었습니다</a:t>
            </a:r>
            <a:r>
              <a:rPr lang="en-US" altLang="ko-KR" sz="1200"/>
              <a:t>.</a:t>
            </a:r>
            <a:endParaRPr lang="ko-KR" altLang="en-US" sz="1200" b="1">
              <a:solidFill>
                <a:srgbClr val="00B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132D6-EE6D-48EE-897F-2E481690E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676" y="2159560"/>
            <a:ext cx="3487540" cy="298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BCD0F-3B3A-4F96-AAD4-223B5A9C49C0}"/>
              </a:ext>
            </a:extLst>
          </p:cNvPr>
          <p:cNvSpPr txBox="1"/>
          <p:nvPr/>
        </p:nvSpPr>
        <p:spPr>
          <a:xfrm>
            <a:off x="7619807" y="5262303"/>
            <a:ext cx="3820277" cy="9804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/>
              <a:t>아이템 습득으로 인한 공 개수 추가 코드</a:t>
            </a:r>
            <a:endParaRPr lang="en-US" altLang="ko-KR" sz="1200" b="1"/>
          </a:p>
          <a:p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연결 리스트</a:t>
            </a:r>
            <a:r>
              <a:rPr lang="en-US" altLang="ko-KR" sz="1200"/>
              <a:t>(Linked List), </a:t>
            </a:r>
            <a:r>
              <a:rPr lang="ko-KR" altLang="en-US" sz="1200"/>
              <a:t>임계 영역</a:t>
            </a:r>
            <a:r>
              <a:rPr lang="en-US" altLang="ko-KR" sz="1200"/>
              <a:t>(Critical Section)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개념을 활용하여 구현하였다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8033F-4F87-4674-BD18-F1CEBEBBD2E0}"/>
              </a:ext>
            </a:extLst>
          </p:cNvPr>
          <p:cNvSpPr txBox="1"/>
          <p:nvPr/>
        </p:nvSpPr>
        <p:spPr>
          <a:xfrm>
            <a:off x="810000" y="5247519"/>
            <a:ext cx="238558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Windows</a:t>
            </a:r>
            <a:r>
              <a:rPr lang="ko-KR" altLang="en-US" sz="1400">
                <a:solidFill>
                  <a:srgbClr val="00B050"/>
                </a:solidFill>
              </a:rPr>
              <a:t> </a:t>
            </a:r>
            <a:r>
              <a:rPr lang="en-US" altLang="ko-KR" sz="1400">
                <a:solidFill>
                  <a:srgbClr val="00B050"/>
                </a:solidFill>
              </a:rPr>
              <a:t>API, C/C++ </a:t>
            </a:r>
            <a:r>
              <a:rPr lang="ko-KR" altLang="en-US" sz="1400">
                <a:solidFill>
                  <a:srgbClr val="00B050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97233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68566B-2FBE-4678-88B2-D2C706B73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>
                <a:solidFill>
                  <a:schemeClr val="tx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1569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6641A0-1F5E-41C4-B271-575CDD4E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ko-KR" altLang="en-US" sz="3200">
                <a:solidFill>
                  <a:schemeClr val="tx1"/>
                </a:solidFill>
              </a:rPr>
              <a:t>목차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901C4-7AC1-4694-B72F-C6B73C99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600"/>
              <a:t>프로젝트 세부 활동 목록</a:t>
            </a:r>
            <a:r>
              <a:rPr lang="en-US" altLang="ko-KR" sz="1600"/>
              <a:t>						 - 3				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60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/>
              <a:t>대학원생 때 프로젝트</a:t>
            </a:r>
            <a:r>
              <a:rPr lang="en-US" altLang="ko-KR" sz="1600"/>
              <a:t>						 - 5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/>
              <a:t>LoRa </a:t>
            </a:r>
            <a:r>
              <a:rPr lang="ko-KR" altLang="en-US"/>
              <a:t>기반 무선 에너지 미터계 개발</a:t>
            </a:r>
            <a:r>
              <a:rPr lang="en-US" altLang="ko-KR"/>
              <a:t>			 - 5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/>
              <a:t>ICT </a:t>
            </a:r>
            <a:r>
              <a:rPr lang="ko-KR" altLang="en-US"/>
              <a:t>기반의 융복합 극지 환경 관측 시스템 개발 </a:t>
            </a:r>
            <a:r>
              <a:rPr lang="en-US" altLang="ko-KR"/>
              <a:t>- 10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z="1600"/>
              <a:t>대학생 때 프로젝트</a:t>
            </a:r>
            <a:r>
              <a:rPr lang="en-US" altLang="ko-KR" sz="1600"/>
              <a:t>							- 11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/>
              <a:t>2016</a:t>
            </a:r>
            <a:r>
              <a:rPr lang="ko-KR" altLang="en-US"/>
              <a:t>년 정보사회학과 학술제 </a:t>
            </a:r>
            <a:r>
              <a:rPr lang="en-US" altLang="ko-KR"/>
              <a:t>ISM			- 11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/>
              <a:t>전자통신공학과 캡스톤디자인</a:t>
            </a:r>
            <a:r>
              <a:rPr lang="en-US" altLang="ko-KR"/>
              <a:t>				- 12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/>
              <a:t>마이크로프로세서 응용 과목 프로젝트</a:t>
            </a:r>
            <a:r>
              <a:rPr lang="en-US" altLang="ko-KR"/>
              <a:t>		- 14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/>
              <a:t>Dx-Ball </a:t>
            </a:r>
            <a:r>
              <a:rPr lang="ko-KR" altLang="en-US"/>
              <a:t>게임 모방하기</a:t>
            </a:r>
            <a:r>
              <a:rPr lang="en-US" altLang="ko-KR"/>
              <a:t>					- 17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9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6641A0-1F5E-41C4-B271-575CDD4E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ko-KR" altLang="en-US" sz="2800"/>
              <a:t>프로젝트 세부 활동 목록 </a:t>
            </a:r>
            <a:r>
              <a:rPr lang="en-US" altLang="ko-KR" sz="28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8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대학원생 때</a:t>
            </a:r>
            <a:r>
              <a:rPr lang="en-US" altLang="ko-KR" sz="28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2800" b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901C4-7AC1-4694-B72F-C6B73C99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105962" cy="3894531"/>
          </a:xfrm>
          <a:effectLst/>
        </p:spPr>
        <p:txBody>
          <a:bodyPr anchor="t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LoRa </a:t>
            </a:r>
            <a:r>
              <a:rPr lang="ko-KR" altLang="en-US" sz="1400" b="1"/>
              <a:t>기반 무선 에너지 미터계 개발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(2017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년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~ 2018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년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ko-KR" sz="1200"/>
              <a:t>Raspberry-Pi</a:t>
            </a:r>
            <a:r>
              <a:rPr lang="ko-KR" altLang="en-US" sz="1200"/>
              <a:t>에 연결된 </a:t>
            </a:r>
            <a:r>
              <a:rPr lang="en-US" altLang="ko-KR" sz="1200"/>
              <a:t>LoRa Gateway</a:t>
            </a:r>
            <a:r>
              <a:rPr lang="ko-KR" altLang="en-US" sz="1200"/>
              <a:t>에서 받은 데이터를 가공해서 </a:t>
            </a:r>
            <a:r>
              <a:rPr lang="en-US" altLang="ko-KR" sz="1200"/>
              <a:t>Mosquitto </a:t>
            </a:r>
            <a:r>
              <a:rPr lang="ko-KR" altLang="en-US" sz="1200"/>
              <a:t>서버로 전송하는 프로그램 개발 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( Linux, Python3 )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ko-KR" sz="1200"/>
              <a:t>LoRa </a:t>
            </a:r>
            <a:r>
              <a:rPr lang="ko-KR" altLang="en-US" sz="1200"/>
              <a:t>통신모듈을 장착한 보드에 미터계 수집 데이터를 자동으로 전송하는 펌웨어 개발 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(C</a:t>
            </a: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언어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7250" lvl="1" indent="-457200">
              <a:lnSpc>
                <a:spcPct val="150000"/>
              </a:lnSpc>
            </a:pPr>
            <a:r>
              <a:rPr lang="ko-KR" altLang="en-US" sz="1200"/>
              <a:t>펌웨어 디버그를 위한 명령어 해석기 개발 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(C</a:t>
            </a: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언어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ko-KR" sz="1200"/>
              <a:t>LoRa Specification - KR region </a:t>
            </a:r>
            <a:r>
              <a:rPr lang="ko-KR" altLang="en-US" sz="1200"/>
              <a:t>파라미터에 따라 구현 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(C</a:t>
            </a: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언어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lvl="0" indent="-457200">
              <a:lnSpc>
                <a:spcPct val="150000"/>
              </a:lnSpc>
              <a:buClr>
                <a:srgbClr val="00C6BB"/>
              </a:buClr>
              <a:buFont typeface="+mj-lt"/>
              <a:buAutoNum type="arabicPeriod"/>
            </a:pPr>
            <a:endParaRPr lang="en-US" altLang="ko-KR" sz="1400">
              <a:solidFill>
                <a:prstClr val="white"/>
              </a:solidFill>
            </a:endParaRPr>
          </a:p>
          <a:p>
            <a:pPr marL="457200" lvl="0" indent="-457200">
              <a:lnSpc>
                <a:spcPct val="150000"/>
              </a:lnSpc>
              <a:buClr>
                <a:srgbClr val="00C6BB"/>
              </a:buClr>
              <a:buFont typeface="+mj-lt"/>
              <a:buAutoNum type="arabicPeriod"/>
            </a:pPr>
            <a:r>
              <a:rPr lang="en-US" altLang="ko-KR" sz="1400" b="1">
                <a:solidFill>
                  <a:prstClr val="white"/>
                </a:solidFill>
              </a:rPr>
              <a:t>ICT </a:t>
            </a:r>
            <a:r>
              <a:rPr lang="ko-KR" altLang="en-US" sz="1400" b="1">
                <a:solidFill>
                  <a:prstClr val="white"/>
                </a:solidFill>
              </a:rPr>
              <a:t>기반의 융복합 극지 환경 관측 시스템 개발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(2017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년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~ 2018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년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7250" lvl="1" indent="-457200">
              <a:lnSpc>
                <a:spcPct val="150000"/>
              </a:lnSpc>
              <a:buClr>
                <a:srgbClr val="00C6BB"/>
              </a:buClr>
            </a:pPr>
            <a:r>
              <a:rPr lang="ko-KR" altLang="en-US" sz="1200">
                <a:solidFill>
                  <a:prstClr val="white"/>
                </a:solidFill>
              </a:rPr>
              <a:t>다량의 이메일 파일</a:t>
            </a:r>
            <a:r>
              <a:rPr lang="en-US" altLang="ko-KR" sz="1200">
                <a:solidFill>
                  <a:prstClr val="white"/>
                </a:solidFill>
              </a:rPr>
              <a:t>(EML) </a:t>
            </a:r>
            <a:r>
              <a:rPr lang="ko-KR" altLang="en-US" sz="1200">
                <a:solidFill>
                  <a:prstClr val="white"/>
                </a:solidFill>
              </a:rPr>
              <a:t>읽어서 필요한 데이터를 가지고서 스프레드 시트 파일</a:t>
            </a:r>
            <a:r>
              <a:rPr lang="en-US" altLang="ko-KR" sz="1200">
                <a:solidFill>
                  <a:prstClr val="white"/>
                </a:solidFill>
              </a:rPr>
              <a:t>(CSV) </a:t>
            </a:r>
            <a:r>
              <a:rPr lang="ko-KR" altLang="en-US" sz="1200">
                <a:solidFill>
                  <a:prstClr val="white"/>
                </a:solidFill>
              </a:rPr>
              <a:t>자동으로 생성하는 프로그램 개발</a:t>
            </a:r>
            <a:r>
              <a:rPr lang="en-US" altLang="ko-KR" sz="1200">
                <a:solidFill>
                  <a:prstClr val="white"/>
                </a:solidFill>
              </a:rPr>
              <a:t>, GUI </a:t>
            </a:r>
            <a:r>
              <a:rPr lang="ko-KR" altLang="en-US" sz="1200">
                <a:solidFill>
                  <a:prstClr val="white"/>
                </a:solidFill>
              </a:rPr>
              <a:t>개발 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(Java)</a:t>
            </a:r>
            <a:endParaRPr lang="ko-KR" altLang="en-US" sz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7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6641A0-1F5E-41C4-B271-575CDD4E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ko-KR" altLang="en-US" sz="2800"/>
              <a:t>프로젝트 세부 활동 목록 </a:t>
            </a:r>
            <a:r>
              <a:rPr lang="en-US" altLang="ko-KR" sz="28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8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대학생 때</a:t>
            </a:r>
            <a:r>
              <a:rPr lang="en-US" altLang="ko-KR" sz="28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2800" b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901C4-7AC1-4694-B72F-C6B73C99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105962" cy="3894531"/>
          </a:xfrm>
          <a:effectLst/>
        </p:spPr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400" b="1"/>
              <a:t>2016</a:t>
            </a:r>
            <a:r>
              <a:rPr lang="ko-KR" altLang="en-US" sz="1400" b="1"/>
              <a:t>년 정보사회학과 학술제 </a:t>
            </a:r>
            <a:r>
              <a:rPr lang="en-US" altLang="ko-KR" sz="1400" b="1"/>
              <a:t>ISM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(2016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년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~ 12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7250" lvl="1" indent="-457200"/>
            <a:r>
              <a:rPr lang="ko-KR" altLang="en-US" sz="1200"/>
              <a:t>뉴스 기사 데이터 분석 및 시각화 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(R</a:t>
            </a: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언어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7250" lvl="1" indent="-457200"/>
            <a:endParaRPr lang="en-US" altLang="ko-KR" sz="12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400" b="1"/>
              <a:t>전자통신공학과 캡스톤디자인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(2016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년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~ 5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400" b="1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b="1"/>
              <a:t>전자통신공학과 </a:t>
            </a:r>
            <a:r>
              <a:rPr lang="en-US" altLang="ko-KR" sz="1400" b="1"/>
              <a:t>- </a:t>
            </a:r>
            <a:r>
              <a:rPr lang="ko-KR" altLang="en-US" sz="1400" b="1"/>
              <a:t>마이크로프로세서 응용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(2015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년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3~6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7250" lvl="1" indent="-457200">
              <a:buClr>
                <a:srgbClr val="00C6BB"/>
              </a:buClr>
            </a:pPr>
            <a:r>
              <a:rPr lang="ko-KR" altLang="en-US" sz="1200">
                <a:solidFill>
                  <a:prstClr val="white"/>
                </a:solidFill>
              </a:rPr>
              <a:t>문자 코드 생성기 제작 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(Java)</a:t>
            </a:r>
          </a:p>
          <a:p>
            <a:pPr marL="857250" lvl="1" indent="-457200">
              <a:buClr>
                <a:srgbClr val="00C6BB"/>
              </a:buClr>
            </a:pPr>
            <a:r>
              <a:rPr lang="ko-KR" altLang="en-US" sz="1200">
                <a:solidFill>
                  <a:prstClr val="white"/>
                </a:solidFill>
              </a:rPr>
              <a:t>스탭모터 작동 프로그램 설계에 </a:t>
            </a:r>
            <a:r>
              <a:rPr lang="en-US" altLang="ko-KR" sz="1200">
                <a:solidFill>
                  <a:prstClr val="white"/>
                </a:solidFill>
              </a:rPr>
              <a:t>FSM (Finite State Machine) </a:t>
            </a:r>
            <a:r>
              <a:rPr lang="ko-KR" altLang="en-US" sz="1200">
                <a:solidFill>
                  <a:prstClr val="white"/>
                </a:solidFill>
              </a:rPr>
              <a:t>그래프 도입하여 개발 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(C</a:t>
            </a: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언어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7250" lvl="1" indent="-457200">
              <a:buClr>
                <a:srgbClr val="00C6BB"/>
              </a:buClr>
            </a:pPr>
            <a:endParaRPr lang="en-US" altLang="ko-KR" sz="1200">
              <a:solidFill>
                <a:prstClr val="white"/>
              </a:solidFill>
            </a:endParaRPr>
          </a:p>
          <a:p>
            <a:pPr marL="457200" indent="-457200">
              <a:buClr>
                <a:srgbClr val="00C6BB"/>
              </a:buClr>
              <a:buFont typeface="+mj-lt"/>
              <a:buAutoNum type="arabicPeriod"/>
            </a:pPr>
            <a:r>
              <a:rPr lang="en-US" altLang="ko-KR" sz="1400" b="1"/>
              <a:t>Dx-Ball </a:t>
            </a:r>
            <a:r>
              <a:rPr lang="ko-KR" altLang="en-US" sz="1400" b="1"/>
              <a:t>게임 모방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(2012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년 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7~8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월</a:t>
            </a:r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7250" lvl="1" indent="-457200">
              <a:buClr>
                <a:srgbClr val="00C6BB"/>
              </a:buClr>
            </a:pPr>
            <a:r>
              <a:rPr lang="ko-KR" altLang="en-US" sz="1200"/>
              <a:t>개발언어</a:t>
            </a:r>
            <a:r>
              <a:rPr lang="en-US" altLang="ko-KR" sz="1200"/>
              <a:t>: 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C/C++</a:t>
            </a:r>
            <a:r>
              <a:rPr lang="en-US" altLang="ko-KR" sz="1200"/>
              <a:t>, </a:t>
            </a:r>
            <a:r>
              <a:rPr lang="ko-KR" altLang="en-US" sz="1200"/>
              <a:t>사용</a:t>
            </a:r>
            <a:r>
              <a:rPr lang="en-US" altLang="ko-KR" sz="1200"/>
              <a:t> </a:t>
            </a:r>
            <a:r>
              <a:rPr lang="ko-KR" altLang="en-US" sz="1200"/>
              <a:t>라이브러리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</a:rPr>
              <a:t> Windows API</a:t>
            </a:r>
          </a:p>
        </p:txBody>
      </p:sp>
    </p:spTree>
    <p:extLst>
      <p:ext uri="{BB962C8B-B14F-4D97-AF65-F5344CB8AC3E}">
        <p14:creationId xmlns:p14="http://schemas.microsoft.com/office/powerpoint/2010/main" val="22158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LoRa </a:t>
            </a:r>
            <a:r>
              <a:rPr lang="ko-KR" altLang="en-US" sz="2800"/>
              <a:t>기반 무선 에너지 미터계 개발 </a:t>
            </a:r>
            <a:r>
              <a:rPr lang="en-US" altLang="ko-KR" sz="2800"/>
              <a:t>(2017</a:t>
            </a:r>
            <a:r>
              <a:rPr lang="ko-KR" altLang="en-US" sz="2800"/>
              <a:t>년 </a:t>
            </a:r>
            <a:r>
              <a:rPr lang="en-US" altLang="ko-KR" sz="2800"/>
              <a:t>9</a:t>
            </a:r>
            <a:r>
              <a:rPr lang="ko-KR" altLang="en-US" sz="2800"/>
              <a:t>월 </a:t>
            </a:r>
            <a:r>
              <a:rPr lang="en-US" altLang="ko-KR" sz="2800"/>
              <a:t>~ 2018</a:t>
            </a:r>
            <a:r>
              <a:rPr lang="ko-KR" altLang="en-US" sz="2800"/>
              <a:t>년 </a:t>
            </a:r>
            <a:r>
              <a:rPr lang="en-US" altLang="ko-KR" sz="2800"/>
              <a:t>8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10892689" cy="4349036"/>
          </a:xfrm>
          <a:effectLst/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Raspberry-Pi</a:t>
            </a:r>
            <a:r>
              <a:rPr lang="ko-KR" altLang="en-US" sz="1600"/>
              <a:t>에 연결된 </a:t>
            </a:r>
            <a:r>
              <a:rPr lang="en-US" altLang="ko-KR" sz="1600"/>
              <a:t>LoRa Gateway</a:t>
            </a:r>
            <a:r>
              <a:rPr lang="ko-KR" altLang="en-US" sz="1600"/>
              <a:t>에서 받은 데이터를 가공해서 </a:t>
            </a:r>
            <a:r>
              <a:rPr lang="en-US" altLang="ko-KR" sz="1600"/>
              <a:t>Mosquitto </a:t>
            </a:r>
            <a:r>
              <a:rPr lang="ko-KR" altLang="en-US" sz="1600"/>
              <a:t>서버로 전송하는 프로그램 개발 </a:t>
            </a:r>
            <a:r>
              <a:rPr lang="en-US" altLang="ko-KR" sz="1600">
                <a:solidFill>
                  <a:schemeClr val="accent2">
                    <a:lumMod val="50000"/>
                  </a:schemeClr>
                </a:solidFill>
              </a:rPr>
              <a:t>( Linux, Python3 )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이 프로그램을 개발함으로서</a:t>
            </a:r>
            <a:r>
              <a:rPr lang="en-US" altLang="ko-KR" sz="1200"/>
              <a:t>, </a:t>
            </a:r>
            <a:r>
              <a:rPr lang="ko-KR" altLang="en-US" sz="1200"/>
              <a:t>시스템 간에 통신할 때는 </a:t>
            </a:r>
            <a:r>
              <a:rPr lang="en-US" altLang="ko-KR" sz="1200" b="1"/>
              <a:t>JSON</a:t>
            </a:r>
            <a:r>
              <a:rPr lang="en-US" altLang="ko-KR" sz="1200"/>
              <a:t> </a:t>
            </a:r>
            <a:r>
              <a:rPr lang="ko-KR" altLang="en-US" sz="1200"/>
              <a:t>형태로 통신하고</a:t>
            </a:r>
            <a:r>
              <a:rPr lang="en-US" altLang="ko-KR" sz="1200"/>
              <a:t>, HEX </a:t>
            </a:r>
            <a:r>
              <a:rPr lang="ko-KR" altLang="en-US" sz="1200"/>
              <a:t>데이터는 </a:t>
            </a:r>
            <a:r>
              <a:rPr lang="en-US" altLang="ko-KR" sz="1200" b="1"/>
              <a:t>Base64</a:t>
            </a:r>
            <a:r>
              <a:rPr lang="ko-KR" altLang="en-US" sz="1200"/>
              <a:t>로 인코딩해서 </a:t>
            </a:r>
            <a:r>
              <a:rPr lang="en-US" altLang="ko-KR" sz="1200"/>
              <a:t>JSON </a:t>
            </a:r>
            <a:r>
              <a:rPr lang="ko-KR" altLang="en-US" sz="1200"/>
              <a:t>문자열 안에 포함시키는 것이 효율적인 방법이라는 것을  알았고</a:t>
            </a:r>
            <a:r>
              <a:rPr lang="en-US" altLang="ko-KR" sz="1200"/>
              <a:t>, </a:t>
            </a:r>
            <a:r>
              <a:rPr lang="ko-KR" altLang="en-US" sz="1200"/>
              <a:t>그 데이터를 </a:t>
            </a:r>
            <a:r>
              <a:rPr lang="en-US" altLang="ko-KR" sz="1200" u="sng"/>
              <a:t>Python </a:t>
            </a:r>
            <a:r>
              <a:rPr lang="ko-KR" altLang="en-US" sz="1200" u="sng"/>
              <a:t>프로그램을 작성해서 다루는 방법</a:t>
            </a:r>
            <a:r>
              <a:rPr lang="ko-KR" altLang="en-US" sz="1200"/>
              <a:t>을 터득했습니다</a:t>
            </a:r>
            <a:r>
              <a:rPr lang="en-US" altLang="ko-KR" sz="120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6185B-79F3-4E62-ABF9-20DBA374333A}"/>
              </a:ext>
            </a:extLst>
          </p:cNvPr>
          <p:cNvSpPr/>
          <p:nvPr/>
        </p:nvSpPr>
        <p:spPr>
          <a:xfrm>
            <a:off x="7398248" y="3435456"/>
            <a:ext cx="3929870" cy="1678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altLang="ko-KR" sz="1000" b="1">
                <a:solidFill>
                  <a:prstClr val="black"/>
                </a:solidFill>
              </a:rPr>
              <a:t>ttn</a:t>
            </a:r>
            <a:r>
              <a:rPr lang="ko-KR" altLang="en-US" sz="1000" b="1">
                <a:solidFill>
                  <a:prstClr val="black"/>
                </a:solidFill>
              </a:rPr>
              <a:t>사의 게이트웨이 소프트웨어</a:t>
            </a:r>
            <a:r>
              <a:rPr lang="ko-KR" altLang="en-US" sz="1000">
                <a:solidFill>
                  <a:prstClr val="black"/>
                </a:solidFill>
              </a:rPr>
              <a:t>는 </a:t>
            </a:r>
            <a:r>
              <a:rPr lang="ko-KR" altLang="en-US" sz="1000" u="sng">
                <a:solidFill>
                  <a:prstClr val="black"/>
                </a:solidFill>
              </a:rPr>
              <a:t>로컬 </a:t>
            </a:r>
            <a:r>
              <a:rPr lang="en-US" altLang="ko-KR" sz="1000" u="sng">
                <a:solidFill>
                  <a:prstClr val="black"/>
                </a:solidFill>
              </a:rPr>
              <a:t>mosquitto </a:t>
            </a:r>
            <a:r>
              <a:rPr lang="ko-KR" altLang="en-US" sz="1000" u="sng">
                <a:solidFill>
                  <a:prstClr val="black"/>
                </a:solidFill>
              </a:rPr>
              <a:t>서버</a:t>
            </a:r>
            <a:r>
              <a:rPr lang="ko-KR" altLang="en-US" sz="1000">
                <a:solidFill>
                  <a:prstClr val="black"/>
                </a:solidFill>
              </a:rPr>
              <a:t>에 </a:t>
            </a:r>
            <a:r>
              <a:rPr lang="en-US" altLang="ko-KR" sz="1000">
                <a:solidFill>
                  <a:prstClr val="black"/>
                </a:solidFill>
              </a:rPr>
              <a:t>LoRa Gateway</a:t>
            </a:r>
            <a:r>
              <a:rPr lang="ko-KR" altLang="en-US" sz="1000">
                <a:solidFill>
                  <a:prstClr val="black"/>
                </a:solidFill>
              </a:rPr>
              <a:t>가 받은 패킷을 </a:t>
            </a:r>
            <a:r>
              <a:rPr lang="en-US" altLang="ko-KR" sz="1000" b="1">
                <a:solidFill>
                  <a:prstClr val="black"/>
                </a:solidFill>
              </a:rPr>
              <a:t>JSON</a:t>
            </a:r>
            <a:r>
              <a:rPr lang="en-US" altLang="ko-KR" sz="1000">
                <a:solidFill>
                  <a:prstClr val="black"/>
                </a:solidFill>
              </a:rPr>
              <a:t> </a:t>
            </a:r>
            <a:r>
              <a:rPr lang="ko-KR" altLang="en-US" sz="1000">
                <a:solidFill>
                  <a:prstClr val="black"/>
                </a:solidFill>
              </a:rPr>
              <a:t>문자열을 출력하는데</a:t>
            </a:r>
            <a:r>
              <a:rPr lang="en-US" altLang="ko-KR" sz="1000">
                <a:solidFill>
                  <a:prstClr val="black"/>
                </a:solidFill>
              </a:rPr>
              <a:t>,</a:t>
            </a:r>
            <a:br>
              <a:rPr lang="en-US" altLang="ko-KR" sz="1000">
                <a:solidFill>
                  <a:prstClr val="black"/>
                </a:solidFill>
              </a:rPr>
            </a:br>
            <a:br>
              <a:rPr lang="en-US" altLang="ko-KR" sz="1000">
                <a:solidFill>
                  <a:prstClr val="black"/>
                </a:solidFill>
              </a:rPr>
            </a:br>
            <a:r>
              <a:rPr lang="ko-KR" altLang="en-US" sz="1000">
                <a:solidFill>
                  <a:prstClr val="black"/>
                </a:solidFill>
              </a:rPr>
              <a:t>이 프로그램은 그 내용을 읽어서 </a:t>
            </a:r>
            <a:r>
              <a:rPr lang="en-US" altLang="ko-KR" sz="1000" b="1">
                <a:solidFill>
                  <a:prstClr val="black"/>
                </a:solidFill>
              </a:rPr>
              <a:t>JSON</a:t>
            </a:r>
            <a:r>
              <a:rPr lang="en-US" altLang="ko-KR" sz="1000">
                <a:solidFill>
                  <a:prstClr val="black"/>
                </a:solidFill>
              </a:rPr>
              <a:t> </a:t>
            </a:r>
            <a:r>
              <a:rPr lang="ko-KR" altLang="en-US" sz="1000">
                <a:solidFill>
                  <a:prstClr val="black"/>
                </a:solidFill>
              </a:rPr>
              <a:t>문자열에서 </a:t>
            </a:r>
            <a:r>
              <a:rPr lang="en-US" altLang="ko-KR" sz="1000" b="1">
                <a:solidFill>
                  <a:prstClr val="black"/>
                </a:solidFill>
              </a:rPr>
              <a:t>BASE64</a:t>
            </a:r>
            <a:r>
              <a:rPr lang="ko-KR" altLang="en-US" sz="1000">
                <a:solidFill>
                  <a:prstClr val="black"/>
                </a:solidFill>
              </a:rPr>
              <a:t>로 인코딩된 데이터를 디코드하여 아래 그림에  출력되는 </a:t>
            </a:r>
            <a:br>
              <a:rPr lang="en-US" altLang="ko-KR" sz="1000">
                <a:solidFill>
                  <a:prstClr val="black"/>
                </a:solidFill>
              </a:rPr>
            </a:br>
            <a:r>
              <a:rPr lang="ko-KR" altLang="en-US" sz="1000">
                <a:solidFill>
                  <a:prstClr val="black"/>
                </a:solidFill>
              </a:rPr>
              <a:t>형태의 문자열로 변환하여 인터넷 상에 있는 외부 </a:t>
            </a:r>
            <a:r>
              <a:rPr lang="en-US" altLang="ko-KR" sz="1000" b="1">
                <a:solidFill>
                  <a:prstClr val="black"/>
                </a:solidFill>
              </a:rPr>
              <a:t>Mosquitto</a:t>
            </a:r>
            <a:r>
              <a:rPr lang="en-US" altLang="ko-KR" sz="1000">
                <a:solidFill>
                  <a:prstClr val="black"/>
                </a:solidFill>
              </a:rPr>
              <a:t> </a:t>
            </a:r>
            <a:r>
              <a:rPr lang="ko-KR" altLang="en-US" sz="1000">
                <a:solidFill>
                  <a:prstClr val="black"/>
                </a:solidFill>
              </a:rPr>
              <a:t>서버로 전송하는 프로그램 입니다</a:t>
            </a:r>
            <a:r>
              <a:rPr lang="en-US" altLang="ko-KR" sz="1000">
                <a:solidFill>
                  <a:prstClr val="black"/>
                </a:solidFill>
              </a:rPr>
              <a:t>.</a:t>
            </a:r>
            <a:endParaRPr lang="ko-KR" altLang="en-US" sz="1000">
              <a:solidFill>
                <a:prstClr val="black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D1E5F9E-11E9-416E-8086-30F5CF4D9A18}"/>
              </a:ext>
            </a:extLst>
          </p:cNvPr>
          <p:cNvGrpSpPr/>
          <p:nvPr/>
        </p:nvGrpSpPr>
        <p:grpSpPr>
          <a:xfrm>
            <a:off x="3833032" y="2599068"/>
            <a:ext cx="3771960" cy="2729649"/>
            <a:chOff x="3833032" y="2699736"/>
            <a:chExt cx="3771960" cy="272964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B594832-DE52-4380-8054-BB693A487F11}"/>
                </a:ext>
              </a:extLst>
            </p:cNvPr>
            <p:cNvGrpSpPr/>
            <p:nvPr/>
          </p:nvGrpSpPr>
          <p:grpSpPr>
            <a:xfrm>
              <a:off x="3833032" y="2699736"/>
              <a:ext cx="3771960" cy="2486755"/>
              <a:chOff x="3833032" y="2657791"/>
              <a:chExt cx="3771960" cy="2486755"/>
            </a:xfrm>
          </p:grpSpPr>
          <p:pic>
            <p:nvPicPr>
              <p:cNvPr id="21" name="_x425424024" descr="EMB000051a024fe">
                <a:extLst>
                  <a:ext uri="{FF2B5EF4-FFF2-40B4-BE49-F238E27FC236}">
                    <a16:creationId xmlns:a16="http://schemas.microsoft.com/office/drawing/2014/main" id="{A4F12B60-DA28-4596-A82D-2EC568790979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032" y="3531027"/>
                <a:ext cx="3771960" cy="1613519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BAA284-635D-4721-B95F-1F710B59925F}"/>
                  </a:ext>
                </a:extLst>
              </p:cNvPr>
              <p:cNvSpPr txBox="1"/>
              <p:nvPr/>
            </p:nvSpPr>
            <p:spPr>
              <a:xfrm>
                <a:off x="3833033" y="2863624"/>
                <a:ext cx="145055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/>
                  <a:t>ttn</a:t>
                </a:r>
                <a:r>
                  <a:rPr lang="ko-KR" altLang="en-US" sz="900"/>
                  <a:t> 사의 </a:t>
                </a:r>
                <a:r>
                  <a:rPr lang="en-US" altLang="ko-KR" sz="900"/>
                  <a:t>LoRa </a:t>
                </a:r>
                <a:r>
                  <a:rPr lang="ko-KR" altLang="en-US" sz="900"/>
                  <a:t>게이트웨이 소프트웨어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9C6430-196C-4E16-AE79-28FDFDAF5CD2}"/>
                  </a:ext>
                </a:extLst>
              </p:cNvPr>
              <p:cNvSpPr txBox="1"/>
              <p:nvPr/>
            </p:nvSpPr>
            <p:spPr>
              <a:xfrm>
                <a:off x="6216059" y="2935461"/>
                <a:ext cx="1272286" cy="2308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/>
                  <a:t>로컬 </a:t>
                </a:r>
                <a:r>
                  <a:rPr lang="en-US" altLang="ko-KR" sz="900"/>
                  <a:t>mosquitto </a:t>
                </a:r>
                <a:r>
                  <a:rPr lang="ko-KR" altLang="en-US" sz="900"/>
                  <a:t>서버</a:t>
                </a: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95EED04-DE4E-4254-A6F6-00779B39BC9A}"/>
                  </a:ext>
                </a:extLst>
              </p:cNvPr>
              <p:cNvCxnSpPr>
                <a:cxnSpLocks/>
                <a:stCxn id="22" idx="3"/>
                <a:endCxn id="23" idx="1"/>
              </p:cNvCxnSpPr>
              <p:nvPr/>
            </p:nvCxnSpPr>
            <p:spPr>
              <a:xfrm>
                <a:off x="5283583" y="3048290"/>
                <a:ext cx="932476" cy="258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6EFB7D05-ABA8-4A83-8BCF-36B32A9B0817}"/>
                  </a:ext>
                </a:extLst>
              </p:cNvPr>
              <p:cNvCxnSpPr>
                <a:stCxn id="21" idx="0"/>
                <a:endCxn id="23" idx="2"/>
              </p:cNvCxnSpPr>
              <p:nvPr/>
            </p:nvCxnSpPr>
            <p:spPr>
              <a:xfrm rot="5400000" flipH="1" flipV="1">
                <a:off x="6103240" y="2782065"/>
                <a:ext cx="364734" cy="1133190"/>
              </a:xfrm>
              <a:prstGeom prst="bentConnector3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BAC209-DF36-41CF-94D5-F5EDCA729125}"/>
                  </a:ext>
                </a:extLst>
              </p:cNvPr>
              <p:cNvSpPr txBox="1"/>
              <p:nvPr/>
            </p:nvSpPr>
            <p:spPr>
              <a:xfrm>
                <a:off x="4764751" y="2657791"/>
                <a:ext cx="2005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LoRa Gateway </a:t>
                </a:r>
                <a:r>
                  <a:rPr lang="ko-KR" altLang="en-US" sz="800"/>
                  <a:t>데이터 </a:t>
                </a:r>
                <a:r>
                  <a:rPr lang="en-US" altLang="ko-KR" sz="800"/>
                  <a:t>JSON</a:t>
                </a:r>
                <a:r>
                  <a:rPr lang="ko-KR" altLang="en-US" sz="800"/>
                  <a:t>으로 전달</a:t>
                </a:r>
                <a:endParaRPr lang="ko-KR" altLang="en-US" sz="7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54A956-8CDA-4415-8D88-ABB20CD49DD9}"/>
                  </a:ext>
                </a:extLst>
              </p:cNvPr>
              <p:cNvSpPr txBox="1"/>
              <p:nvPr/>
            </p:nvSpPr>
            <p:spPr>
              <a:xfrm>
                <a:off x="5526309" y="3171306"/>
                <a:ext cx="13821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/>
                  <a:t>로컬 </a:t>
                </a:r>
                <a:r>
                  <a:rPr lang="en-US" altLang="ko-KR" sz="800"/>
                  <a:t>mosquitto </a:t>
                </a:r>
                <a:r>
                  <a:rPr lang="ko-KR" altLang="en-US" sz="800"/>
                  <a:t>서버 구독</a:t>
                </a:r>
                <a:endParaRPr lang="ko-KR" altLang="en-US" sz="70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F9FF26F-4BEF-4B58-AB48-A17A6A44C33B}"/>
                </a:ext>
              </a:extLst>
            </p:cNvPr>
            <p:cNvSpPr/>
            <p:nvPr/>
          </p:nvSpPr>
          <p:spPr>
            <a:xfrm>
              <a:off x="4140226" y="5183164"/>
              <a:ext cx="2933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/>
                <a:t>외부 </a:t>
              </a:r>
              <a:r>
                <a:rPr lang="en-US" altLang="ko-KR" sz="1000"/>
                <a:t>Mosquitto </a:t>
              </a:r>
              <a:r>
                <a:rPr lang="ko-KR" altLang="en-US" sz="1000"/>
                <a:t>서버에 전송한 내용 구독한 결과</a:t>
              </a:r>
              <a:endParaRPr lang="ko-KR" altLang="en-US" sz="9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EE0311-D554-4058-BD62-32A8575D0938}"/>
              </a:ext>
            </a:extLst>
          </p:cNvPr>
          <p:cNvGrpSpPr/>
          <p:nvPr/>
        </p:nvGrpSpPr>
        <p:grpSpPr>
          <a:xfrm>
            <a:off x="1324802" y="3346317"/>
            <a:ext cx="2601787" cy="1891043"/>
            <a:chOff x="1324802" y="3346317"/>
            <a:chExt cx="2601787" cy="189104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3CFADB-6F39-491A-8F7A-141A8EC29479}"/>
                </a:ext>
              </a:extLst>
            </p:cNvPr>
            <p:cNvGrpSpPr/>
            <p:nvPr/>
          </p:nvGrpSpPr>
          <p:grpSpPr>
            <a:xfrm>
              <a:off x="1324802" y="3346317"/>
              <a:ext cx="2601787" cy="1669415"/>
              <a:chOff x="0" y="0"/>
              <a:chExt cx="7229284" cy="4638210"/>
            </a:xfrm>
          </p:grpSpPr>
          <p:pic>
            <p:nvPicPr>
              <p:cNvPr id="10" name="그림 9" descr="실내, 테이블, 바닥이(가) 표시된 사진&#10;&#10;자동 생성된 설명">
                <a:extLst>
                  <a:ext uri="{FF2B5EF4-FFF2-40B4-BE49-F238E27FC236}">
                    <a16:creationId xmlns:a16="http://schemas.microsoft.com/office/drawing/2014/main" id="{053EDED7-D2E7-4338-A1B8-9ED9F80E5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644486" cy="4481465"/>
              </a:xfrm>
              <a:prstGeom prst="rect">
                <a:avLst/>
              </a:prstGeom>
            </p:spPr>
          </p:pic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A1CAACD1-3419-4847-8541-925C9B0A730A}"/>
                  </a:ext>
                </a:extLst>
              </p:cNvPr>
              <p:cNvSpPr txBox="1"/>
              <p:nvPr/>
            </p:nvSpPr>
            <p:spPr>
              <a:xfrm>
                <a:off x="2820680" y="671506"/>
                <a:ext cx="4200502" cy="98073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>
                    <a:solidFill>
                      <a:srgbClr val="9CC2E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LoRa </a:t>
                </a:r>
                <a:r>
                  <a:rPr lang="ko-KR" sz="1000" kern="1200">
                    <a:solidFill>
                      <a:srgbClr val="9CC2E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단말 데이터 수신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23938AE8-B959-4FFA-BA17-7D5860E43A60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830044" y="1161873"/>
                <a:ext cx="19906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CE9C4C40-13E7-4DB5-BDD6-517D3976B09B}"/>
                  </a:ext>
                </a:extLst>
              </p:cNvPr>
              <p:cNvSpPr txBox="1"/>
              <p:nvPr/>
            </p:nvSpPr>
            <p:spPr>
              <a:xfrm>
                <a:off x="4078035" y="2888271"/>
                <a:ext cx="3151249" cy="8659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LoRa Gateway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0">
                <a:extLst>
                  <a:ext uri="{FF2B5EF4-FFF2-40B4-BE49-F238E27FC236}">
                    <a16:creationId xmlns:a16="http://schemas.microsoft.com/office/drawing/2014/main" id="{988A4EBD-FB54-465C-B9E7-64F900647AD0}"/>
                  </a:ext>
                </a:extLst>
              </p:cNvPr>
              <p:cNvSpPr txBox="1"/>
              <p:nvPr/>
            </p:nvSpPr>
            <p:spPr>
              <a:xfrm>
                <a:off x="4078292" y="3741494"/>
                <a:ext cx="3028155" cy="8967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>
                    <a:solidFill>
                      <a:srgbClr val="53813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Raspberry-Pi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F595FA5-79A8-4085-8BF4-C02D8B91FC25}"/>
                  </a:ext>
                </a:extLst>
              </p:cNvPr>
              <p:cNvCxnSpPr>
                <a:stCxn id="14" idx="1"/>
              </p:cNvCxnSpPr>
              <p:nvPr/>
            </p:nvCxnSpPr>
            <p:spPr>
              <a:xfrm flipH="1">
                <a:off x="3324842" y="3321229"/>
                <a:ext cx="7531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146A7432-C890-4BF9-BA98-1A247FC2CBC4}"/>
                  </a:ext>
                </a:extLst>
              </p:cNvPr>
              <p:cNvCxnSpPr>
                <a:stCxn id="16" idx="1"/>
              </p:cNvCxnSpPr>
              <p:nvPr/>
            </p:nvCxnSpPr>
            <p:spPr>
              <a:xfrm flipH="1">
                <a:off x="3481655" y="4189853"/>
                <a:ext cx="596633" cy="13259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B88E507-39C4-47B0-988C-21CDB73EBF5E}"/>
                </a:ext>
              </a:extLst>
            </p:cNvPr>
            <p:cNvSpPr/>
            <p:nvPr/>
          </p:nvSpPr>
          <p:spPr>
            <a:xfrm>
              <a:off x="1485932" y="4991139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/>
                <a:t>하드웨어 연결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0940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LoRa </a:t>
            </a:r>
            <a:r>
              <a:rPr lang="ko-KR" altLang="en-US" sz="2800"/>
              <a:t>기반 무선 에너지 미터계 개발 </a:t>
            </a:r>
            <a:r>
              <a:rPr lang="en-US" altLang="ko-KR" sz="2800"/>
              <a:t>(2017</a:t>
            </a:r>
            <a:r>
              <a:rPr lang="ko-KR" altLang="en-US" sz="2800"/>
              <a:t>년 </a:t>
            </a:r>
            <a:r>
              <a:rPr lang="en-US" altLang="ko-KR" sz="2800"/>
              <a:t>9</a:t>
            </a:r>
            <a:r>
              <a:rPr lang="ko-KR" altLang="en-US" sz="2800"/>
              <a:t>월 </a:t>
            </a:r>
            <a:r>
              <a:rPr lang="en-US" altLang="ko-KR" sz="2800"/>
              <a:t>~ 2018</a:t>
            </a:r>
            <a:r>
              <a:rPr lang="ko-KR" altLang="en-US" sz="2800"/>
              <a:t>년 </a:t>
            </a:r>
            <a:r>
              <a:rPr lang="en-US" altLang="ko-KR" sz="2800"/>
              <a:t>8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10217975" cy="4224824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LoRa </a:t>
            </a:r>
            <a:r>
              <a:rPr lang="ko-KR" altLang="en-US" sz="1600"/>
              <a:t>통신모듈을 장착한 보드에 미터계 데이터를 자동으로 전송하는 펌웨어 개발 </a:t>
            </a:r>
            <a:r>
              <a:rPr lang="en-US" altLang="ko-KR" sz="1600">
                <a:solidFill>
                  <a:schemeClr val="accent2">
                    <a:lumMod val="50000"/>
                  </a:schemeClr>
                </a:solidFill>
              </a:rPr>
              <a:t>(C</a:t>
            </a:r>
            <a:r>
              <a:rPr lang="ko-KR" altLang="en-US" sz="1600">
                <a:solidFill>
                  <a:schemeClr val="accent2">
                    <a:lumMod val="50000"/>
                  </a:schemeClr>
                </a:solidFill>
              </a:rPr>
              <a:t>언어</a:t>
            </a:r>
            <a:r>
              <a:rPr lang="en-US" altLang="ko-KR" sz="16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LoRa </a:t>
            </a:r>
            <a:r>
              <a:rPr lang="ko-KR" altLang="en-US" sz="1200"/>
              <a:t>통신모듈을 장착한 보트에 미터계를 연결하고</a:t>
            </a:r>
            <a:r>
              <a:rPr lang="en-US" altLang="ko-KR" sz="1200"/>
              <a:t>, </a:t>
            </a:r>
            <a:r>
              <a:rPr lang="ko-KR" altLang="en-US" sz="1200"/>
              <a:t>미터계와 통신하고</a:t>
            </a:r>
            <a:r>
              <a:rPr lang="en-US" altLang="ko-KR" sz="1200"/>
              <a:t>,</a:t>
            </a:r>
            <a:r>
              <a:rPr lang="ko-KR" altLang="en-US" sz="1200"/>
              <a:t> 받은 데이터를 </a:t>
            </a:r>
            <a:r>
              <a:rPr lang="en-US" altLang="ko-KR" sz="1200"/>
              <a:t>LoRa </a:t>
            </a:r>
            <a:r>
              <a:rPr lang="ko-KR" altLang="en-US" sz="1200"/>
              <a:t>모듈을 통해 </a:t>
            </a:r>
            <a:r>
              <a:rPr lang="en-US" altLang="ko-KR" sz="1200"/>
              <a:t>LoRa </a:t>
            </a:r>
            <a:r>
              <a:rPr lang="ko-KR" altLang="en-US" sz="1200"/>
              <a:t>무선신호로  전송하는 펌웨어를 개발하였고</a:t>
            </a:r>
            <a:r>
              <a:rPr lang="en-US" altLang="ko-KR" sz="1200"/>
              <a:t>, </a:t>
            </a:r>
            <a:r>
              <a:rPr lang="ko-KR" altLang="en-US" sz="1200"/>
              <a:t>이 과정을 통해서 </a:t>
            </a:r>
            <a:r>
              <a:rPr lang="en-US" altLang="ko-KR" sz="1200" u="sng"/>
              <a:t>C</a:t>
            </a:r>
            <a:r>
              <a:rPr lang="ko-KR" altLang="en-US" sz="1200" u="sng"/>
              <a:t>언어 파일 내</a:t>
            </a:r>
            <a:r>
              <a:rPr lang="en-US" altLang="ko-KR" sz="1200" u="sng"/>
              <a:t> (static)</a:t>
            </a:r>
            <a:r>
              <a:rPr lang="ko-KR" altLang="en-US" sz="1200" u="sng"/>
              <a:t> 전역변수와 코드를 분리</a:t>
            </a:r>
            <a:r>
              <a:rPr lang="ko-KR" altLang="en-US" sz="1200"/>
              <a:t>하는 습관을 터득하였습니다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2A03E26-BF58-4CA2-B1D2-493474F2817E}"/>
              </a:ext>
            </a:extLst>
          </p:cNvPr>
          <p:cNvGrpSpPr/>
          <p:nvPr/>
        </p:nvGrpSpPr>
        <p:grpSpPr>
          <a:xfrm>
            <a:off x="7080818" y="2711049"/>
            <a:ext cx="3911578" cy="1635760"/>
            <a:chOff x="0" y="0"/>
            <a:chExt cx="3912038" cy="163614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BA41BB5-D8C8-43E2-B224-8710EA8B2E09}"/>
                </a:ext>
              </a:extLst>
            </p:cNvPr>
            <p:cNvGrpSpPr/>
            <p:nvPr/>
          </p:nvGrpSpPr>
          <p:grpSpPr>
            <a:xfrm>
              <a:off x="0" y="0"/>
              <a:ext cx="3912038" cy="1636143"/>
              <a:chOff x="0" y="0"/>
              <a:chExt cx="3912038" cy="1636143"/>
            </a:xfrm>
          </p:grpSpPr>
          <p:pic>
            <p:nvPicPr>
              <p:cNvPr id="24" name="그림 23" descr="전자기기이(가) 표시된 사진&#10;&#10;높은 신뢰도로 생성된 설명">
                <a:extLst>
                  <a:ext uri="{FF2B5EF4-FFF2-40B4-BE49-F238E27FC236}">
                    <a16:creationId xmlns:a16="http://schemas.microsoft.com/office/drawing/2014/main" id="{B1EEC97F-B15C-4E4E-9C17-0469E5F76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0" y="0"/>
                <a:ext cx="2908698" cy="1636143"/>
              </a:xfrm>
              <a:prstGeom prst="rect">
                <a:avLst/>
              </a:prstGeom>
            </p:spPr>
          </p:pic>
          <p:sp>
            <p:nvSpPr>
              <p:cNvPr id="25" name="TextBox 4">
                <a:extLst>
                  <a:ext uri="{FF2B5EF4-FFF2-40B4-BE49-F238E27FC236}">
                    <a16:creationId xmlns:a16="http://schemas.microsoft.com/office/drawing/2014/main" id="{241B6119-68F9-4435-9E7C-6DAEED973F40}"/>
                  </a:ext>
                </a:extLst>
              </p:cNvPr>
              <p:cNvSpPr txBox="1"/>
              <p:nvPr/>
            </p:nvSpPr>
            <p:spPr>
              <a:xfrm>
                <a:off x="1983628" y="401507"/>
                <a:ext cx="483870" cy="382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800" b="1" kern="1200">
                    <a:solidFill>
                      <a:srgbClr val="7B7B7B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RS485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B705226B-E562-4C79-8C1A-B9D22BF95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912" y="909431"/>
                <a:ext cx="1155700" cy="1"/>
              </a:xfrm>
              <a:prstGeom prst="straightConnector1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7">
                <a:extLst>
                  <a:ext uri="{FF2B5EF4-FFF2-40B4-BE49-F238E27FC236}">
                    <a16:creationId xmlns:a16="http://schemas.microsoft.com/office/drawing/2014/main" id="{800C8EFB-097B-48E3-B5B5-46E5F2EA01A7}"/>
                  </a:ext>
                </a:extLst>
              </p:cNvPr>
              <p:cNvSpPr txBox="1"/>
              <p:nvPr/>
            </p:nvSpPr>
            <p:spPr>
              <a:xfrm>
                <a:off x="3042088" y="746013"/>
                <a:ext cx="869950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>
                    <a:solidFill>
                      <a:srgbClr val="8EAADB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LoRa </a:t>
                </a:r>
                <a:r>
                  <a:rPr lang="ko-KR" sz="1000" kern="1200">
                    <a:solidFill>
                      <a:srgbClr val="8EAADB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전송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5441E967-8CF6-4B72-B1F5-B5AC46FAEE42}"/>
                </a:ext>
              </a:extLst>
            </p:cNvPr>
            <p:cNvSpPr txBox="1"/>
            <p:nvPr/>
          </p:nvSpPr>
          <p:spPr>
            <a:xfrm>
              <a:off x="2866222" y="357536"/>
              <a:ext cx="1045816" cy="34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b="1" kern="1200">
                  <a:solidFill>
                    <a:srgbClr val="7B7B7B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RS485 </a:t>
              </a:r>
              <a:r>
                <a:rPr lang="ko-KR" sz="800" b="1" kern="1200">
                  <a:solidFill>
                    <a:srgbClr val="7B7B7B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선을 통해</a:t>
              </a:r>
              <a:br>
                <a:rPr lang="en-US" sz="800" b="1" kern="1200">
                  <a:solidFill>
                    <a:srgbClr val="7B7B7B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ko-KR" sz="800" b="1" kern="1200">
                  <a:solidFill>
                    <a:srgbClr val="7B7B7B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미터계</a:t>
              </a:r>
              <a:r>
                <a:rPr lang="en-US" sz="800" b="1" kern="1200">
                  <a:solidFill>
                    <a:srgbClr val="7B7B7B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sz="800" b="1" kern="1200">
                  <a:solidFill>
                    <a:srgbClr val="7B7B7B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보드 연결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D8F1161-4D80-4C6B-8D7D-7E04AB415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495" y="3941040"/>
            <a:ext cx="2343963" cy="862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FD8AF4-6D31-4034-918E-5A245E0E763D}"/>
              </a:ext>
            </a:extLst>
          </p:cNvPr>
          <p:cNvSpPr txBox="1"/>
          <p:nvPr/>
        </p:nvSpPr>
        <p:spPr>
          <a:xfrm>
            <a:off x="1770163" y="4778770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파일 내 전역변수 정의</a:t>
            </a:r>
            <a:endParaRPr lang="en-US" altLang="ko-KR" sz="1000"/>
          </a:p>
          <a:p>
            <a:r>
              <a:rPr lang="en-US" altLang="ko-KR" sz="1000"/>
              <a:t>(</a:t>
            </a:r>
            <a:r>
              <a:rPr lang="ko-KR" altLang="en-US" sz="1000"/>
              <a:t>구조체 타입 사용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06EE10-E3CE-460C-9C68-C33F9097E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495" y="2623341"/>
            <a:ext cx="1894294" cy="900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14D4B6-8DFE-490B-9C67-EB974951E328}"/>
              </a:ext>
            </a:extLst>
          </p:cNvPr>
          <p:cNvSpPr txBox="1"/>
          <p:nvPr/>
        </p:nvSpPr>
        <p:spPr>
          <a:xfrm>
            <a:off x="1896653" y="352232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구조체선언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93BDFA-68FF-47CF-99F3-4F77456940E9}"/>
              </a:ext>
            </a:extLst>
          </p:cNvPr>
          <p:cNvSpPr txBox="1"/>
          <p:nvPr/>
        </p:nvSpPr>
        <p:spPr>
          <a:xfrm>
            <a:off x="4212651" y="4889746"/>
            <a:ext cx="259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미터계에 </a:t>
            </a:r>
            <a:r>
              <a:rPr lang="en-US" altLang="ko-KR" sz="1000"/>
              <a:t>HEX</a:t>
            </a:r>
            <a:r>
              <a:rPr lang="ko-KR" altLang="en-US" sz="1000"/>
              <a:t>값을 전송하는 코드</a:t>
            </a:r>
            <a:endParaRPr lang="en-US" altLang="ko-KR" sz="1000"/>
          </a:p>
          <a:p>
            <a:r>
              <a:rPr lang="en-US" altLang="ko-KR" sz="1000"/>
              <a:t>(</a:t>
            </a:r>
            <a:r>
              <a:rPr lang="ko-KR" altLang="en-US" sz="1000"/>
              <a:t>포인터와 </a:t>
            </a:r>
            <a:r>
              <a:rPr lang="en-US" altLang="ko-KR" sz="1000"/>
              <a:t>for</a:t>
            </a:r>
            <a:r>
              <a:rPr lang="ko-KR" altLang="en-US" sz="1000"/>
              <a:t>문으로 전역변수 배열에 접근</a:t>
            </a:r>
            <a:r>
              <a:rPr lang="en-US" altLang="ko-KR" sz="1000"/>
              <a:t>)</a:t>
            </a:r>
            <a:endParaRPr lang="ko-KR" altLang="en-US" sz="100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975B20E-8414-459C-B583-46CC019DF722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 flipV="1">
            <a:off x="3664458" y="3729716"/>
            <a:ext cx="655128" cy="642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E8F3A326-9D6E-4A6C-848F-2A43939BD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586" y="2591478"/>
            <a:ext cx="177641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07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LoRa </a:t>
            </a:r>
            <a:r>
              <a:rPr lang="ko-KR" altLang="en-US" sz="2800"/>
              <a:t>기반 무선 에너지 미터계 개발 </a:t>
            </a:r>
            <a:r>
              <a:rPr lang="en-US" altLang="ko-KR" sz="2800"/>
              <a:t>(2017</a:t>
            </a:r>
            <a:r>
              <a:rPr lang="ko-KR" altLang="en-US" sz="2800"/>
              <a:t>년 </a:t>
            </a:r>
            <a:r>
              <a:rPr lang="en-US" altLang="ko-KR" sz="2800"/>
              <a:t>9</a:t>
            </a:r>
            <a:r>
              <a:rPr lang="ko-KR" altLang="en-US" sz="2800"/>
              <a:t>월 </a:t>
            </a:r>
            <a:r>
              <a:rPr lang="en-US" altLang="ko-KR" sz="2800"/>
              <a:t>~ 2018</a:t>
            </a:r>
            <a:r>
              <a:rPr lang="ko-KR" altLang="en-US" sz="2800"/>
              <a:t>년 </a:t>
            </a:r>
            <a:r>
              <a:rPr lang="en-US" altLang="ko-KR" sz="2800"/>
              <a:t>8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3" y="2250157"/>
            <a:ext cx="6339350" cy="707647"/>
          </a:xfrm>
          <a:effectLst/>
        </p:spPr>
        <p:txBody>
          <a:bodyPr anchor="t">
            <a:normAutofit/>
          </a:bodyPr>
          <a:lstStyle/>
          <a:p>
            <a:r>
              <a:rPr lang="ko-KR" altLang="en-US" sz="1400"/>
              <a:t>펌웨어 개발 및 디버그를 위한 명령어 해석기 개발 </a:t>
            </a:r>
            <a:r>
              <a:rPr lang="en-US" altLang="ko-KR" sz="1400">
                <a:solidFill>
                  <a:srgbClr val="00B050"/>
                </a:solidFill>
              </a:rPr>
              <a:t>(C</a:t>
            </a:r>
            <a:r>
              <a:rPr lang="ko-KR" altLang="en-US" sz="1400">
                <a:solidFill>
                  <a:srgbClr val="00B050"/>
                </a:solidFill>
              </a:rPr>
              <a:t>언어</a:t>
            </a:r>
            <a:r>
              <a:rPr lang="en-US" altLang="ko-KR" sz="1400">
                <a:solidFill>
                  <a:srgbClr val="00B050"/>
                </a:solidFill>
              </a:rPr>
              <a:t>)</a:t>
            </a:r>
            <a:r>
              <a:rPr lang="en-US" altLang="ko-KR" sz="1400"/>
              <a:t> - </a:t>
            </a:r>
            <a:r>
              <a:rPr lang="ko-KR" altLang="en-US" sz="1400"/>
              <a:t>결과</a:t>
            </a:r>
            <a:endParaRPr lang="en-US" altLang="ko-KR" sz="1400"/>
          </a:p>
          <a:p>
            <a:r>
              <a:rPr lang="en-US" altLang="ko-KR" sz="1400" u="sng">
                <a:cs typeface="Times New Roman" panose="02020603050405020304" pitchFamily="18" charset="0"/>
              </a:rPr>
              <a:t>LoRaWAN Specification</a:t>
            </a:r>
            <a:r>
              <a:rPr lang="en-US" altLang="ko-KR" sz="1400">
                <a:cs typeface="Times New Roman" panose="02020603050405020304" pitchFamily="18" charset="0"/>
              </a:rPr>
              <a:t> - KR region </a:t>
            </a:r>
            <a:r>
              <a:rPr lang="ko-KR" altLang="ko-KR" sz="1400">
                <a:cs typeface="Times New Roman" panose="02020603050405020304" pitchFamily="18" charset="0"/>
              </a:rPr>
              <a:t>파라미터에 따라 구현</a:t>
            </a:r>
            <a:r>
              <a:rPr lang="en-US" altLang="ko-KR" sz="1400">
                <a:cs typeface="Times New Roman" panose="02020603050405020304" pitchFamily="18" charset="0"/>
              </a:rPr>
              <a:t> </a:t>
            </a:r>
            <a:r>
              <a:rPr lang="en-US" altLang="ko-KR" sz="1400">
                <a:solidFill>
                  <a:srgbClr val="00B050"/>
                </a:solidFill>
                <a:cs typeface="Times New Roman" panose="02020603050405020304" pitchFamily="18" charset="0"/>
              </a:rPr>
              <a:t>(C</a:t>
            </a:r>
            <a:r>
              <a:rPr lang="ko-KR" altLang="ko-KR" sz="1400">
                <a:solidFill>
                  <a:srgbClr val="00B050"/>
                </a:solidFill>
                <a:cs typeface="Times New Roman" panose="02020603050405020304" pitchFamily="18" charset="0"/>
              </a:rPr>
              <a:t>언어</a:t>
            </a:r>
            <a:r>
              <a:rPr lang="en-US" altLang="ko-KR" sz="1400">
                <a:solidFill>
                  <a:srgbClr val="00B050"/>
                </a:solidFill>
                <a:cs typeface="Times New Roman" panose="02020603050405020304" pitchFamily="18" charset="0"/>
              </a:rPr>
              <a:t>)</a:t>
            </a:r>
            <a:endParaRPr lang="ko-KR" altLang="en-US" sz="1400">
              <a:solidFill>
                <a:srgbClr val="00B050"/>
              </a:solidFill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074D5C25-CD47-452B-B0B6-EE704AD2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52" y="3024748"/>
            <a:ext cx="3157088" cy="254563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BC1E709-A571-43F7-8AC6-B8BFE3E0C2B1}"/>
              </a:ext>
            </a:extLst>
          </p:cNvPr>
          <p:cNvSpPr txBox="1"/>
          <p:nvPr/>
        </p:nvSpPr>
        <p:spPr>
          <a:xfrm>
            <a:off x="1332665" y="5617347"/>
            <a:ext cx="226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구현할 명령어 모음 </a:t>
            </a:r>
            <a:r>
              <a:rPr lang="en-US" altLang="ko-KR" sz="1400"/>
              <a:t>(</a:t>
            </a:r>
            <a:r>
              <a:rPr lang="ko-KR" altLang="en-US" sz="1400"/>
              <a:t>일부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14EA1EB4-310A-4632-AAED-C47AFE7AA061}"/>
              </a:ext>
            </a:extLst>
          </p:cNvPr>
          <p:cNvSpPr/>
          <p:nvPr/>
        </p:nvSpPr>
        <p:spPr>
          <a:xfrm>
            <a:off x="4394717" y="4077484"/>
            <a:ext cx="456013" cy="47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 descr="스크린샷이(가) 표시된 사진&#10;&#10;자동 생성된 설명">
            <a:extLst>
              <a:ext uri="{FF2B5EF4-FFF2-40B4-BE49-F238E27FC236}">
                <a16:creationId xmlns:a16="http://schemas.microsoft.com/office/drawing/2014/main" id="{5E05438D-5ECC-4723-B150-0B2D8AAE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65" y="3071403"/>
            <a:ext cx="2321399" cy="25081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9E1AE31-238B-40FA-9800-7797D4E0937F}"/>
              </a:ext>
            </a:extLst>
          </p:cNvPr>
          <p:cNvSpPr txBox="1"/>
          <p:nvPr/>
        </p:nvSpPr>
        <p:spPr>
          <a:xfrm>
            <a:off x="5054323" y="5677860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SKT </a:t>
            </a:r>
            <a:r>
              <a:rPr lang="ko-KR" altLang="en-US" sz="1400"/>
              <a:t>테스트베드에서 실험결과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5E67F1-0B3C-4E92-9E71-5CA04C58AE46}"/>
              </a:ext>
            </a:extLst>
          </p:cNvPr>
          <p:cNvSpPr txBox="1"/>
          <p:nvPr/>
        </p:nvSpPr>
        <p:spPr>
          <a:xfrm>
            <a:off x="7610951" y="2389988"/>
            <a:ext cx="3718551" cy="393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가장 왼쪽에 있는 그림은 </a:t>
            </a:r>
            <a:r>
              <a:rPr lang="en-US" altLang="ko-KR" sz="1200"/>
              <a:t>Microchip </a:t>
            </a:r>
            <a:r>
              <a:rPr lang="ko-KR" altLang="en-US" sz="1200"/>
              <a:t>사의 </a:t>
            </a:r>
            <a:br>
              <a:rPr lang="en-US" altLang="ko-KR" sz="1200"/>
            </a:br>
            <a:r>
              <a:rPr lang="en-US" altLang="ko-KR" sz="1200"/>
              <a:t>LoRa Development Kit</a:t>
            </a:r>
            <a:r>
              <a:rPr lang="ko-KR" altLang="en-US" sz="1200"/>
              <a:t>의 설명서에서 발췌한 내용의 일부입니다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그 내용을 참고로 </a:t>
            </a:r>
            <a:r>
              <a:rPr lang="ko-KR" altLang="en-US" sz="1200" u="sng"/>
              <a:t>명령어 해석기를 직접 설계해서 개발</a:t>
            </a:r>
            <a:r>
              <a:rPr lang="ko-KR" altLang="en-US" sz="1200"/>
              <a:t>하였고</a:t>
            </a:r>
            <a:r>
              <a:rPr lang="en-US" altLang="ko-KR" sz="1200"/>
              <a:t>, LoRaWAN</a:t>
            </a:r>
            <a:r>
              <a:rPr lang="ko-KR" altLang="en-US" sz="1200"/>
              <a:t> </a:t>
            </a:r>
            <a:r>
              <a:rPr lang="en-US" altLang="ko-KR" sz="1200"/>
              <a:t>Specification</a:t>
            </a:r>
            <a:r>
              <a:rPr lang="ko-KR" altLang="en-US" sz="1200"/>
              <a:t>을 </a:t>
            </a:r>
            <a:r>
              <a:rPr lang="en-US" altLang="ko-KR" sz="1200"/>
              <a:t>KR region </a:t>
            </a:r>
            <a:r>
              <a:rPr lang="ko-KR" altLang="en-US" sz="1200"/>
              <a:t>파라미터에 따라 맞게 구현했는지 확인하기 위해서 </a:t>
            </a:r>
            <a:r>
              <a:rPr lang="en-US" altLang="ko-KR" sz="1200"/>
              <a:t>SKT</a:t>
            </a:r>
            <a:r>
              <a:rPr lang="ko-KR" altLang="en-US" sz="1200"/>
              <a:t>사의</a:t>
            </a:r>
            <a:r>
              <a:rPr lang="en-US" altLang="ko-KR" sz="1200"/>
              <a:t> </a:t>
            </a:r>
            <a:r>
              <a:rPr lang="ko-KR" altLang="en-US" sz="1200"/>
              <a:t>테스트베드에서 제가 개발한 명령어 해석기를 활용하였습니다</a:t>
            </a:r>
            <a:r>
              <a:rPr lang="en-US" altLang="ko-KR" sz="120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특히 </a:t>
            </a:r>
            <a:r>
              <a:rPr lang="en-US" altLang="ko-KR" sz="1200" b="1"/>
              <a:t>skt ComputeRealAppKey</a:t>
            </a:r>
            <a:r>
              <a:rPr lang="en-US" altLang="ko-KR" sz="1200"/>
              <a:t> </a:t>
            </a:r>
            <a:r>
              <a:rPr lang="ko-KR" altLang="en-US" sz="1200"/>
              <a:t>명령은 </a:t>
            </a:r>
            <a:r>
              <a:rPr lang="en-US" altLang="ko-KR" sz="1200"/>
              <a:t>SKT </a:t>
            </a:r>
            <a:r>
              <a:rPr lang="ko-KR" altLang="en-US" sz="1200"/>
              <a:t>테스트베드에서 사용할 목적으로 만든 명령어였고</a:t>
            </a:r>
            <a:r>
              <a:rPr lang="en-US" altLang="ko-KR" sz="1200"/>
              <a:t>, </a:t>
            </a:r>
            <a:r>
              <a:rPr lang="ko-KR" altLang="en-US" sz="1200"/>
              <a:t>중간중간 값을 출력하게 해서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펌웨어를 디버그하는 능력을 익혔습니다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41464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LoRa </a:t>
            </a:r>
            <a:r>
              <a:rPr lang="ko-KR" altLang="en-US" sz="2800"/>
              <a:t>기반 무선 에너지 미터계 개발 </a:t>
            </a:r>
            <a:r>
              <a:rPr lang="en-US" altLang="ko-KR" sz="2800"/>
              <a:t>(2017</a:t>
            </a:r>
            <a:r>
              <a:rPr lang="ko-KR" altLang="en-US" sz="2800"/>
              <a:t>년 </a:t>
            </a:r>
            <a:r>
              <a:rPr lang="en-US" altLang="ko-KR" sz="2800"/>
              <a:t>9</a:t>
            </a:r>
            <a:r>
              <a:rPr lang="ko-KR" altLang="en-US" sz="2800"/>
              <a:t>월 </a:t>
            </a:r>
            <a:r>
              <a:rPr lang="en-US" altLang="ko-KR" sz="2800"/>
              <a:t>~ 2018</a:t>
            </a:r>
            <a:r>
              <a:rPr lang="ko-KR" altLang="en-US" sz="2800"/>
              <a:t>년 </a:t>
            </a:r>
            <a:r>
              <a:rPr lang="en-US" altLang="ko-KR" sz="2800"/>
              <a:t>8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3" y="2250157"/>
            <a:ext cx="6130476" cy="354395"/>
          </a:xfrm>
          <a:effectLst/>
        </p:spPr>
        <p:txBody>
          <a:bodyPr anchor="t">
            <a:normAutofit/>
          </a:bodyPr>
          <a:lstStyle/>
          <a:p>
            <a:r>
              <a:rPr lang="ko-KR" altLang="en-US" sz="1600"/>
              <a:t>펌웨어 디버그를 위한 명령어 해석기 개발 </a:t>
            </a:r>
            <a:r>
              <a:rPr lang="en-US" altLang="ko-KR" sz="1600">
                <a:solidFill>
                  <a:srgbClr val="00B050"/>
                </a:solidFill>
              </a:rPr>
              <a:t>(C</a:t>
            </a:r>
            <a:r>
              <a:rPr lang="ko-KR" altLang="en-US" sz="1600">
                <a:solidFill>
                  <a:srgbClr val="00B050"/>
                </a:solidFill>
              </a:rPr>
              <a:t>언어</a:t>
            </a:r>
            <a:r>
              <a:rPr lang="en-US" altLang="ko-KR" sz="1600">
                <a:solidFill>
                  <a:srgbClr val="00B050"/>
                </a:solidFill>
              </a:rPr>
              <a:t>)</a:t>
            </a:r>
            <a:r>
              <a:rPr lang="en-US" altLang="ko-KR" sz="1600"/>
              <a:t> – </a:t>
            </a:r>
            <a:r>
              <a:rPr lang="ko-KR" altLang="en-US" sz="1600"/>
              <a:t>자료구조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3801CF6-5F8B-4ECC-9AC6-60EA5E044148}"/>
              </a:ext>
            </a:extLst>
          </p:cNvPr>
          <p:cNvGraphicFramePr>
            <a:graphicFrameLocks noGrp="1"/>
          </p:cNvGraphicFramePr>
          <p:nvPr/>
        </p:nvGraphicFramePr>
        <p:xfrm>
          <a:off x="949965" y="4066587"/>
          <a:ext cx="860180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180">
                  <a:extLst>
                    <a:ext uri="{9D8B030D-6E8A-4147-A177-3AD203B41FA5}">
                      <a16:colId xmlns:a16="http://schemas.microsoft.com/office/drawing/2014/main" val="320225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Consolas" panose="020B0609020204030204" pitchFamily="49" charset="0"/>
                        </a:rPr>
                        <a:t>Function pointer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4113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AB9A52C-A3B1-4B02-B98B-5A8B987AA70A}"/>
              </a:ext>
            </a:extLst>
          </p:cNvPr>
          <p:cNvGraphicFramePr>
            <a:graphicFrameLocks noGrp="1"/>
          </p:cNvGraphicFramePr>
          <p:nvPr/>
        </p:nvGraphicFramePr>
        <p:xfrm>
          <a:off x="2438636" y="2616813"/>
          <a:ext cx="3762623" cy="1419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623">
                  <a:extLst>
                    <a:ext uri="{9D8B030D-6E8A-4147-A177-3AD203B41FA5}">
                      <a16:colId xmlns:a16="http://schemas.microsoft.com/office/drawing/2014/main" val="80427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char* string; // key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72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// External Nodes (Leaves)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StringAndFunction* string_and_functions;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3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// Internal Nodes (Sub Trees)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struct StringAndCommandArrays* string_and_arrays;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484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45DB565-DF10-4543-BDE0-DF7AB11D51E6}"/>
              </a:ext>
            </a:extLst>
          </p:cNvPr>
          <p:cNvGraphicFramePr>
            <a:graphicFrameLocks noGrp="1"/>
          </p:cNvGraphicFramePr>
          <p:nvPr/>
        </p:nvGraphicFramePr>
        <p:xfrm>
          <a:off x="949965" y="4849404"/>
          <a:ext cx="860180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180">
                  <a:extLst>
                    <a:ext uri="{9D8B030D-6E8A-4147-A177-3AD203B41FA5}">
                      <a16:colId xmlns:a16="http://schemas.microsoft.com/office/drawing/2014/main" val="320225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Consolas" panose="020B0609020204030204" pitchFamily="49" charset="0"/>
                        </a:rPr>
                        <a:t>Function pointer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4113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F6E0DA5-E075-4321-BFAE-8C248881BAAB}"/>
              </a:ext>
            </a:extLst>
          </p:cNvPr>
          <p:cNvGraphicFramePr>
            <a:graphicFrameLocks noGrp="1"/>
          </p:cNvGraphicFramePr>
          <p:nvPr/>
        </p:nvGraphicFramePr>
        <p:xfrm>
          <a:off x="949965" y="3283758"/>
          <a:ext cx="860180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180">
                  <a:extLst>
                    <a:ext uri="{9D8B030D-6E8A-4147-A177-3AD203B41FA5}">
                      <a16:colId xmlns:a16="http://schemas.microsoft.com/office/drawing/2014/main" val="320225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Consolas" panose="020B0609020204030204" pitchFamily="49" charset="0"/>
                        </a:rPr>
                        <a:t>Function pointer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4113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5401C2B-3A44-42F4-A3AE-9984D7AF0810}"/>
              </a:ext>
            </a:extLst>
          </p:cNvPr>
          <p:cNvSpPr/>
          <p:nvPr/>
        </p:nvSpPr>
        <p:spPr>
          <a:xfrm>
            <a:off x="903310" y="2834813"/>
            <a:ext cx="972149" cy="3237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External Node Array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A46B6-3A3A-41D9-818F-8E49B89A6B15}"/>
              </a:ext>
            </a:extLst>
          </p:cNvPr>
          <p:cNvSpPr/>
          <p:nvPr/>
        </p:nvSpPr>
        <p:spPr>
          <a:xfrm>
            <a:off x="1149222" y="5621042"/>
            <a:ext cx="461665" cy="45140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/>
              <a:t>· · ·</a:t>
            </a:r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5133613-3095-4A88-BD6E-6F816ECA2AE6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>
            <a:off x="1389386" y="2834814"/>
            <a:ext cx="1049251" cy="491549"/>
          </a:xfrm>
          <a:prstGeom prst="bentConnector4">
            <a:avLst>
              <a:gd name="adj1" fmla="val 26837"/>
              <a:gd name="adj2" fmla="val 1465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B942B46-21D0-4378-AF15-2D8456D93F67}"/>
              </a:ext>
            </a:extLst>
          </p:cNvPr>
          <p:cNvGraphicFramePr>
            <a:graphicFrameLocks noGrp="1"/>
          </p:cNvGraphicFramePr>
          <p:nvPr/>
        </p:nvGraphicFramePr>
        <p:xfrm>
          <a:off x="2905175" y="4653796"/>
          <a:ext cx="12469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56">
                  <a:extLst>
                    <a:ext uri="{9D8B030D-6E8A-4147-A177-3AD203B41FA5}">
                      <a16:colId xmlns:a16="http://schemas.microsoft.com/office/drawing/2014/main" val="80427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72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External Nodes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3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Internal Nodes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484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2E6281F-E512-461F-8E49-F1FCD54749B8}"/>
              </a:ext>
            </a:extLst>
          </p:cNvPr>
          <p:cNvGraphicFramePr>
            <a:graphicFrameLocks noGrp="1"/>
          </p:cNvGraphicFramePr>
          <p:nvPr/>
        </p:nvGraphicFramePr>
        <p:xfrm>
          <a:off x="4152131" y="4653796"/>
          <a:ext cx="12469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56">
                  <a:extLst>
                    <a:ext uri="{9D8B030D-6E8A-4147-A177-3AD203B41FA5}">
                      <a16:colId xmlns:a16="http://schemas.microsoft.com/office/drawing/2014/main" val="80427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72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External Nodes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3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Internal Nodes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4843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593998D-FD3F-431B-B182-2C67F3E77A6C}"/>
              </a:ext>
            </a:extLst>
          </p:cNvPr>
          <p:cNvGraphicFramePr>
            <a:graphicFrameLocks noGrp="1"/>
          </p:cNvGraphicFramePr>
          <p:nvPr/>
        </p:nvGraphicFramePr>
        <p:xfrm>
          <a:off x="5399087" y="4653796"/>
          <a:ext cx="12469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56">
                  <a:extLst>
                    <a:ext uri="{9D8B030D-6E8A-4147-A177-3AD203B41FA5}">
                      <a16:colId xmlns:a16="http://schemas.microsoft.com/office/drawing/2014/main" val="80427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72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External Nodes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3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Consolas" panose="020B0609020204030204" pitchFamily="49" charset="0"/>
                        </a:rPr>
                        <a:t>Internal Nodes</a:t>
                      </a:r>
                      <a:endParaRPr lang="ko-KR" altLang="en-US" sz="1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484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7113E7-0B97-4748-AA11-854BF62031A5}"/>
              </a:ext>
            </a:extLst>
          </p:cNvPr>
          <p:cNvSpPr/>
          <p:nvPr/>
        </p:nvSpPr>
        <p:spPr>
          <a:xfrm>
            <a:off x="6614674" y="5025390"/>
            <a:ext cx="543739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ko-KR"/>
              <a:t>· · ·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A4AAE6-684D-4091-8B1A-206688159783}"/>
              </a:ext>
            </a:extLst>
          </p:cNvPr>
          <p:cNvSpPr/>
          <p:nvPr/>
        </p:nvSpPr>
        <p:spPr>
          <a:xfrm>
            <a:off x="2862191" y="4404088"/>
            <a:ext cx="4277560" cy="1419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Internal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Node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Array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683BFB8-6156-410F-9C93-A55A94A5571A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rot="16200000" flipH="1">
            <a:off x="4476371" y="3879487"/>
            <a:ext cx="368177" cy="6810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6E1C1AE6-B05A-4076-ACAC-1C99373F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018" y="2305548"/>
            <a:ext cx="3590925" cy="1495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61C741-F7A0-4D5F-8F14-02AAB1927DCF}"/>
              </a:ext>
            </a:extLst>
          </p:cNvPr>
          <p:cNvSpPr/>
          <p:nvPr/>
        </p:nvSpPr>
        <p:spPr>
          <a:xfrm>
            <a:off x="1954387" y="4845488"/>
            <a:ext cx="775231" cy="54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External Node Array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B691BD-2BB4-42FD-8C57-6C658C9815CA}"/>
              </a:ext>
            </a:extLst>
          </p:cNvPr>
          <p:cNvSpPr/>
          <p:nvPr/>
        </p:nvSpPr>
        <p:spPr>
          <a:xfrm>
            <a:off x="2003538" y="5532932"/>
            <a:ext cx="714411" cy="58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Internal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Node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Array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5BC1CF8-614F-4544-873A-7D25F05E630D}"/>
              </a:ext>
            </a:extLst>
          </p:cNvPr>
          <p:cNvCxnSpPr>
            <a:cxnSpLocks/>
            <a:stCxn id="30" idx="2"/>
            <a:endCxn id="41" idx="2"/>
          </p:cNvCxnSpPr>
          <p:nvPr/>
        </p:nvCxnSpPr>
        <p:spPr>
          <a:xfrm rot="5400000">
            <a:off x="2768064" y="5358997"/>
            <a:ext cx="353271" cy="1167909"/>
          </a:xfrm>
          <a:prstGeom prst="bentConnector3">
            <a:avLst>
              <a:gd name="adj1" fmla="val 16471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20E945E-8ACD-4404-8DEE-1D46E5176D67}"/>
              </a:ext>
            </a:extLst>
          </p:cNvPr>
          <p:cNvCxnSpPr>
            <a:cxnSpLocks/>
            <a:stCxn id="30" idx="1"/>
            <a:endCxn id="39" idx="0"/>
          </p:cNvCxnSpPr>
          <p:nvPr/>
        </p:nvCxnSpPr>
        <p:spPr>
          <a:xfrm rot="10800000">
            <a:off x="2342003" y="4845488"/>
            <a:ext cx="563172" cy="364568"/>
          </a:xfrm>
          <a:prstGeom prst="bentConnector4">
            <a:avLst>
              <a:gd name="adj1" fmla="val 15586"/>
              <a:gd name="adj2" fmla="val 1627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65CA6E-4CF4-43B5-BC93-D86498DACA79}"/>
              </a:ext>
            </a:extLst>
          </p:cNvPr>
          <p:cNvSpPr/>
          <p:nvPr/>
        </p:nvSpPr>
        <p:spPr>
          <a:xfrm>
            <a:off x="3860516" y="5895647"/>
            <a:ext cx="775231" cy="585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External Node Array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DEB568-8CE3-4994-814A-C0DB302E8D41}"/>
              </a:ext>
            </a:extLst>
          </p:cNvPr>
          <p:cNvSpPr/>
          <p:nvPr/>
        </p:nvSpPr>
        <p:spPr>
          <a:xfrm>
            <a:off x="4925563" y="5894835"/>
            <a:ext cx="714411" cy="58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Internal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Node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Array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C686EF2-7166-4445-B6F0-B76E9EDD11BF}"/>
              </a:ext>
            </a:extLst>
          </p:cNvPr>
          <p:cNvCxnSpPr>
            <a:cxnSpLocks/>
            <a:stCxn id="31" idx="2"/>
            <a:endCxn id="55" idx="1"/>
          </p:cNvCxnSpPr>
          <p:nvPr/>
        </p:nvCxnSpPr>
        <p:spPr>
          <a:xfrm rot="16200000" flipH="1">
            <a:off x="4639663" y="5902262"/>
            <a:ext cx="421847" cy="1499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AAB6987-0207-4FC8-BB1D-C9584F0C15AD}"/>
              </a:ext>
            </a:extLst>
          </p:cNvPr>
          <p:cNvCxnSpPr>
            <a:cxnSpLocks/>
            <a:stCxn id="31" idx="1"/>
            <a:endCxn id="54" idx="1"/>
          </p:cNvCxnSpPr>
          <p:nvPr/>
        </p:nvCxnSpPr>
        <p:spPr>
          <a:xfrm rot="10800000" flipV="1">
            <a:off x="3860517" y="5210055"/>
            <a:ext cx="291615" cy="978513"/>
          </a:xfrm>
          <a:prstGeom prst="bentConnector3">
            <a:avLst>
              <a:gd name="adj1" fmla="val 1783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BEBEC3-696F-4BF4-8ACD-68AD009C5513}"/>
              </a:ext>
            </a:extLst>
          </p:cNvPr>
          <p:cNvSpPr/>
          <p:nvPr/>
        </p:nvSpPr>
        <p:spPr>
          <a:xfrm>
            <a:off x="6364520" y="3708286"/>
            <a:ext cx="775231" cy="585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External Node Array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24976E-5C5C-40E7-AB2A-35C15C94EAB8}"/>
              </a:ext>
            </a:extLst>
          </p:cNvPr>
          <p:cNvSpPr/>
          <p:nvPr/>
        </p:nvSpPr>
        <p:spPr>
          <a:xfrm>
            <a:off x="6390683" y="5887470"/>
            <a:ext cx="714411" cy="58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Internal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Node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Array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6656E39-E946-4A96-B000-DB7909D9FC80}"/>
              </a:ext>
            </a:extLst>
          </p:cNvPr>
          <p:cNvCxnSpPr>
            <a:cxnSpLocks/>
            <a:stCxn id="32" idx="3"/>
            <a:endCxn id="77" idx="2"/>
          </p:cNvCxnSpPr>
          <p:nvPr/>
        </p:nvCxnSpPr>
        <p:spPr>
          <a:xfrm flipV="1">
            <a:off x="6646043" y="4294129"/>
            <a:ext cx="106093" cy="9159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17188047-9227-4151-A246-E158BE7F6968}"/>
              </a:ext>
            </a:extLst>
          </p:cNvPr>
          <p:cNvCxnSpPr>
            <a:cxnSpLocks/>
            <a:stCxn id="32" idx="2"/>
            <a:endCxn id="78" idx="1"/>
          </p:cNvCxnSpPr>
          <p:nvPr/>
        </p:nvCxnSpPr>
        <p:spPr>
          <a:xfrm rot="16200000" flipH="1">
            <a:off x="5999383" y="5789498"/>
            <a:ext cx="414482" cy="3681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19EA70C-0199-45E7-862C-68118DF18638}"/>
              </a:ext>
            </a:extLst>
          </p:cNvPr>
          <p:cNvSpPr/>
          <p:nvPr/>
        </p:nvSpPr>
        <p:spPr>
          <a:xfrm>
            <a:off x="8624435" y="5242616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External Node </a:t>
            </a:r>
            <a:r>
              <a:rPr lang="ko-KR" altLang="en-US" sz="1200">
                <a:latin typeface="Consolas" panose="020B0609020204030204" pitchFamily="49" charset="0"/>
              </a:rPr>
              <a:t>구현</a:t>
            </a:r>
            <a:endParaRPr lang="ko-KR" altLang="en-US" sz="12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F4A56F1-3691-4322-9E55-D081CB2E984E}"/>
              </a:ext>
            </a:extLst>
          </p:cNvPr>
          <p:cNvSpPr/>
          <p:nvPr/>
        </p:nvSpPr>
        <p:spPr>
          <a:xfrm>
            <a:off x="8583897" y="3817942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Internal Node </a:t>
            </a:r>
            <a:r>
              <a:rPr lang="ko-KR" altLang="en-US" sz="1200">
                <a:latin typeface="Consolas" panose="020B0609020204030204" pitchFamily="49" charset="0"/>
              </a:rPr>
              <a:t>구현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AF79A-66B2-49AF-99C7-DF727AEEC171}"/>
              </a:ext>
            </a:extLst>
          </p:cNvPr>
          <p:cNvSpPr txBox="1"/>
          <p:nvPr/>
        </p:nvSpPr>
        <p:spPr>
          <a:xfrm>
            <a:off x="7279613" y="5554268"/>
            <a:ext cx="4411834" cy="88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명령어 해석기 개발을 위해 트리형태로 자료구조를 설계하고</a:t>
            </a:r>
            <a:r>
              <a:rPr lang="en-US" altLang="ko-KR" sz="120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트리는 구조체와 함수포인터</a:t>
            </a:r>
            <a:r>
              <a:rPr lang="en-US" altLang="ko-KR" sz="1200"/>
              <a:t>, </a:t>
            </a:r>
            <a:r>
              <a:rPr lang="ko-KR" altLang="en-US" sz="1200"/>
              <a:t>배열에 대한 포인터를 이용해서 구현하였습니다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FC3AA2-7278-4615-9CC8-10DD9133D948}"/>
              </a:ext>
            </a:extLst>
          </p:cNvPr>
          <p:cNvGrpSpPr/>
          <p:nvPr/>
        </p:nvGrpSpPr>
        <p:grpSpPr>
          <a:xfrm>
            <a:off x="7818767" y="4188875"/>
            <a:ext cx="3240073" cy="1035866"/>
            <a:chOff x="7776822" y="4239209"/>
            <a:chExt cx="3240073" cy="1035866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9360555-78A9-445A-ADEE-43885BAF3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7920" y="4442870"/>
              <a:ext cx="1495425" cy="76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F3ADB4C-EB2C-422F-90FB-DED074C67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6822" y="4239209"/>
              <a:ext cx="3228975" cy="1619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D0F5F9-4FAA-44BF-A70F-A25CD6270B3C}"/>
                </a:ext>
              </a:extLst>
            </p:cNvPr>
            <p:cNvSpPr/>
            <p:nvPr/>
          </p:nvSpPr>
          <p:spPr>
            <a:xfrm>
              <a:off x="7787920" y="4239209"/>
              <a:ext cx="3228975" cy="1035866"/>
            </a:xfrm>
            <a:prstGeom prst="rect">
              <a:avLst/>
            </a:prstGeom>
            <a:noFill/>
            <a:ln w="9525"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13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E5CEB0-D4E0-4A30-9EE7-2F497C2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LoRa </a:t>
            </a:r>
            <a:r>
              <a:rPr lang="ko-KR" altLang="en-US" sz="2800"/>
              <a:t>기반 무선 에너지 미터계 개발 </a:t>
            </a:r>
            <a:r>
              <a:rPr lang="en-US" altLang="ko-KR" sz="2800"/>
              <a:t>(2017</a:t>
            </a:r>
            <a:r>
              <a:rPr lang="ko-KR" altLang="en-US" sz="2800"/>
              <a:t>년 </a:t>
            </a:r>
            <a:r>
              <a:rPr lang="en-US" altLang="ko-KR" sz="2800"/>
              <a:t>9</a:t>
            </a:r>
            <a:r>
              <a:rPr lang="ko-KR" altLang="en-US" sz="2800"/>
              <a:t>월 </a:t>
            </a:r>
            <a:r>
              <a:rPr lang="en-US" altLang="ko-KR" sz="2800"/>
              <a:t>~ 2018</a:t>
            </a:r>
            <a:r>
              <a:rPr lang="ko-KR" altLang="en-US" sz="2800"/>
              <a:t>년 </a:t>
            </a:r>
            <a:r>
              <a:rPr lang="en-US" altLang="ko-KR" sz="2800"/>
              <a:t>8</a:t>
            </a:r>
            <a:r>
              <a:rPr lang="ko-KR" altLang="en-US" sz="2800"/>
              <a:t>월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D16D1-2227-422A-A3B4-16D74D0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3" y="2185989"/>
            <a:ext cx="9250501" cy="361268"/>
          </a:xfrm>
          <a:effectLst/>
        </p:spPr>
        <p:txBody>
          <a:bodyPr anchor="t">
            <a:normAutofit/>
          </a:bodyPr>
          <a:lstStyle/>
          <a:p>
            <a:r>
              <a:rPr lang="en-US" altLang="ko-KR" sz="1400"/>
              <a:t>LoRa</a:t>
            </a:r>
            <a:r>
              <a:rPr lang="ko-KR" altLang="en-US" sz="1400"/>
              <a:t> 양방향 통신 구현을 위해 </a:t>
            </a:r>
            <a:r>
              <a:rPr lang="en-US" altLang="ko-KR" sz="1400"/>
              <a:t>LoRa Server </a:t>
            </a:r>
            <a:r>
              <a:rPr lang="ko-KR" altLang="en-US" sz="1400"/>
              <a:t>다운링크 메시지 전송 테스트 프로그램 개발 </a:t>
            </a:r>
            <a:r>
              <a:rPr lang="en-US" altLang="ko-KR" sz="1400">
                <a:solidFill>
                  <a:srgbClr val="00B050"/>
                </a:solidFill>
              </a:rPr>
              <a:t>(Python3)</a:t>
            </a:r>
            <a:endParaRPr lang="ko-KR" altLang="en-US" sz="1400">
              <a:solidFill>
                <a:srgbClr val="00B05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2D485E-2B83-47A0-91F7-7D76D259EF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07" y="2698640"/>
            <a:ext cx="5526041" cy="16929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281D32-D665-4752-A1BC-CC1BB54B5651}"/>
              </a:ext>
            </a:extLst>
          </p:cNvPr>
          <p:cNvSpPr/>
          <p:nvPr/>
        </p:nvSpPr>
        <p:spPr>
          <a:xfrm>
            <a:off x="1003845" y="4757541"/>
            <a:ext cx="10378153" cy="1165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앞서 개발한 펌웨어가 다운링크 메시지를 받을 때마다 </a:t>
            </a:r>
            <a:r>
              <a:rPr lang="en-US" altLang="ko-KR" sz="1200"/>
              <a:t>UART</a:t>
            </a:r>
            <a:r>
              <a:rPr lang="ko-KR" altLang="en-US" sz="1200"/>
              <a:t>를 통해 시리얼 포트로 메시지를 받은 </a:t>
            </a:r>
            <a:r>
              <a:rPr lang="en-US" altLang="ko-KR" sz="1200"/>
              <a:t>LoRa</a:t>
            </a:r>
            <a:r>
              <a:rPr lang="ko-KR" altLang="en-US" sz="1200"/>
              <a:t> 프로토콜의 </a:t>
            </a:r>
            <a:r>
              <a:rPr lang="en-US" altLang="ko-KR" sz="1200"/>
              <a:t>port</a:t>
            </a:r>
            <a:r>
              <a:rPr lang="ko-KR" altLang="en-US" sz="1200"/>
              <a:t>와 데이터를 출력하게 하고</a:t>
            </a:r>
            <a:r>
              <a:rPr lang="en-US" altLang="ko-KR" sz="120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LoRa </a:t>
            </a:r>
            <a:r>
              <a:rPr lang="ko-KR" altLang="en-US" sz="1200"/>
              <a:t>서버에서 다운링크 메시지 보내는 부분을 구현하기 위해</a:t>
            </a:r>
            <a:r>
              <a:rPr lang="en-US" altLang="ko-KR" sz="1200"/>
              <a:t>, </a:t>
            </a:r>
            <a:r>
              <a:rPr lang="ko-KR" altLang="en-US" sz="1200"/>
              <a:t>다운링크 메시지를 보내는 프로그램을 제작하여 테스트하였습니다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그러나 아쉽게도 지도교수와의 심한 갈등으로 인해 프로젝트는 여기서 중단되고 말았습니다</a:t>
            </a:r>
            <a:r>
              <a:rPr lang="en-US" altLang="ko-KR" sz="120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4835BB-3715-45F0-893F-59843B7E0F8E}"/>
              </a:ext>
            </a:extLst>
          </p:cNvPr>
          <p:cNvSpPr/>
          <p:nvPr/>
        </p:nvSpPr>
        <p:spPr>
          <a:xfrm>
            <a:off x="6563948" y="2626349"/>
            <a:ext cx="5211284" cy="183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그림 왼쪽</a:t>
            </a:r>
            <a:r>
              <a:rPr lang="en-US" altLang="ko-KR" sz="1100"/>
              <a:t>: LoRa Server</a:t>
            </a:r>
            <a:r>
              <a:rPr lang="ko-KR" altLang="en-US" sz="1100"/>
              <a:t>가 설치된 </a:t>
            </a:r>
            <a:r>
              <a:rPr lang="en-US" altLang="ko-KR" sz="1100"/>
              <a:t>Raspberry-Pi</a:t>
            </a:r>
            <a:r>
              <a:rPr lang="ko-KR" altLang="en-US" sz="1100"/>
              <a:t>에 </a:t>
            </a:r>
            <a:r>
              <a:rPr lang="en-US" altLang="ko-KR" sz="1100"/>
              <a:t>ssh</a:t>
            </a:r>
            <a:r>
              <a:rPr lang="ko-KR" altLang="en-US" sz="1100"/>
              <a:t>로 접속하여 제작한  </a:t>
            </a:r>
            <a:r>
              <a:rPr lang="en-US" altLang="ko-KR" sz="1100"/>
              <a:t>python </a:t>
            </a:r>
            <a:r>
              <a:rPr lang="ko-KR" altLang="en-US" sz="1100"/>
              <a:t>프로그램으로 각각 다음 내용의 메시지를 전송함</a:t>
            </a:r>
          </a:p>
          <a:p>
            <a:pPr>
              <a:lnSpc>
                <a:spcPct val="150000"/>
              </a:lnSpc>
            </a:pPr>
            <a:r>
              <a:rPr lang="en-US" altLang="ko-KR" sz="1100" u="sng"/>
              <a:t>Port:1, data: 0x23 | Port:2, data: 0x34 | Port:10, data: 0xABCDEF</a:t>
            </a:r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ko-KR" altLang="en-US" sz="1100"/>
              <a:t>그림 오른쪽</a:t>
            </a:r>
            <a:r>
              <a:rPr lang="en-US" altLang="ko-KR" sz="1100"/>
              <a:t>: PC</a:t>
            </a:r>
            <a:r>
              <a:rPr lang="ko-KR" altLang="en-US" sz="1100"/>
              <a:t>에서 </a:t>
            </a:r>
            <a:r>
              <a:rPr lang="en-US" altLang="ko-KR" sz="1100"/>
              <a:t>LoRa </a:t>
            </a:r>
            <a:r>
              <a:rPr lang="ko-KR" altLang="en-US" sz="1100"/>
              <a:t>단말과 시리얼 통신하여 단말에서</a:t>
            </a: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/>
              <a:t>Port:1, data: 0x01</a:t>
            </a:r>
            <a:r>
              <a:rPr lang="ko-KR" altLang="en-US" sz="1100"/>
              <a:t>의 메시지를 보내고</a:t>
            </a:r>
            <a:r>
              <a:rPr lang="en-US" altLang="ko-KR" sz="1100"/>
              <a:t>, LoRa Server</a:t>
            </a:r>
            <a:r>
              <a:rPr lang="ko-KR" altLang="en-US" sz="1100"/>
              <a:t>에 예약한 메시지를 회신받음을 보여줌</a:t>
            </a:r>
          </a:p>
        </p:txBody>
      </p:sp>
    </p:spTree>
    <p:extLst>
      <p:ext uri="{BB962C8B-B14F-4D97-AF65-F5344CB8AC3E}">
        <p14:creationId xmlns:p14="http://schemas.microsoft.com/office/powerpoint/2010/main" val="1908295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1191</Words>
  <Application>Microsoft Office PowerPoint</Application>
  <PresentationFormat>와이드스크린</PresentationFormat>
  <Paragraphs>200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Century Gothic</vt:lpstr>
      <vt:lpstr>Consolas</vt:lpstr>
      <vt:lpstr>Wingdings 2</vt:lpstr>
      <vt:lpstr>명언</vt:lpstr>
      <vt:lpstr>1_명언</vt:lpstr>
      <vt:lpstr>다양한 전공분야에서 연구/개발에 필요한 도구를 만들어온 개발자 지원자 김진희의 포트폴리오입니다.</vt:lpstr>
      <vt:lpstr>목차</vt:lpstr>
      <vt:lpstr>프로젝트 세부 활동 목록 (대학원생 때)</vt:lpstr>
      <vt:lpstr>프로젝트 세부 활동 목록 (대학생 때)</vt:lpstr>
      <vt:lpstr>LoRa 기반 무선 에너지 미터계 개발 (2017년 9월 ~ 2018년 8월)</vt:lpstr>
      <vt:lpstr>LoRa 기반 무선 에너지 미터계 개발 (2017년 9월 ~ 2018년 8월)</vt:lpstr>
      <vt:lpstr>LoRa 기반 무선 에너지 미터계 개발 (2017년 9월 ~ 2018년 8월)</vt:lpstr>
      <vt:lpstr>LoRa 기반 무선 에너지 미터계 개발 (2017년 9월 ~ 2018년 8월)</vt:lpstr>
      <vt:lpstr>LoRa 기반 무선 에너지 미터계 개발 (2017년 9월 ~ 2018년 8월)</vt:lpstr>
      <vt:lpstr>ICT 기반의 융복합 극지 환경 관측 시스템 개발 (2017년 3월 ~ 2018년 8월)</vt:lpstr>
      <vt:lpstr>2016년 정보사회학과 학술제 ISM (2016년 9월 ~ 12월)</vt:lpstr>
      <vt:lpstr>전자통신공학과 캡스톤디자인 (2016년 1월 ~ 5월)</vt:lpstr>
      <vt:lpstr>전자통신공학과 - 마이크로프로세서 응용 (2015년 3~6월)</vt:lpstr>
      <vt:lpstr>전자통신공학과 - 마이크로프로세서 응용 (2015년 3~6월)</vt:lpstr>
      <vt:lpstr>전자통신공학과 - 마이크로프로세서 응용 (2015년 3~6월)</vt:lpstr>
      <vt:lpstr>전자통신공학과 - 마이크로프로세서 응용 (2015년 3~6월)</vt:lpstr>
      <vt:lpstr>Dx-Ball 게임 모방 (2012년 7~8월)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전공분야에서 연구/개발에 필요한 도구를 만들어온 신입 지원자 김진희의 포트폴리오입니다.</dc:title>
  <dc:creator>김 진희</dc:creator>
  <cp:lastModifiedBy>김 진희</cp:lastModifiedBy>
  <cp:revision>150</cp:revision>
  <dcterms:created xsi:type="dcterms:W3CDTF">2019-05-23T06:20:46Z</dcterms:created>
  <dcterms:modified xsi:type="dcterms:W3CDTF">2019-05-30T02:40:08Z</dcterms:modified>
</cp:coreProperties>
</file>