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CB7-33B4-4F86-B953-FA8399F5B4E3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704-A48A-4E2F-A713-FF98046B3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5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CB7-33B4-4F86-B953-FA8399F5B4E3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704-A48A-4E2F-A713-FF98046B3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CB7-33B4-4F86-B953-FA8399F5B4E3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704-A48A-4E2F-A713-FF98046B3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1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CB7-33B4-4F86-B953-FA8399F5B4E3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704-A48A-4E2F-A713-FF98046B3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CB7-33B4-4F86-B953-FA8399F5B4E3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704-A48A-4E2F-A713-FF98046B3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4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CB7-33B4-4F86-B953-FA8399F5B4E3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704-A48A-4E2F-A713-FF98046B3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2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CB7-33B4-4F86-B953-FA8399F5B4E3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704-A48A-4E2F-A713-FF98046B3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3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CB7-33B4-4F86-B953-FA8399F5B4E3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704-A48A-4E2F-A713-FF98046B3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6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CB7-33B4-4F86-B953-FA8399F5B4E3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704-A48A-4E2F-A713-FF98046B3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CB7-33B4-4F86-B953-FA8399F5B4E3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704-A48A-4E2F-A713-FF98046B3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33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CB7-33B4-4F86-B953-FA8399F5B4E3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704-A48A-4E2F-A713-FF98046B3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2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6CB7-33B4-4F86-B953-FA8399F5B4E3}" type="datetimeFigureOut">
              <a:rPr lang="ko-KR" altLang="en-US" smtClean="0"/>
              <a:t>2015-12-13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6704-A48A-4E2F-A713-FF98046B3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마이크로 프로세서 설계 </a:t>
            </a:r>
            <a:r>
              <a:rPr lang="ko-KR" altLang="en-US" dirty="0" err="1" smtClean="0"/>
              <a:t>텀</a:t>
            </a:r>
            <a:r>
              <a:rPr lang="ko-KR" altLang="en-US" dirty="0" smtClean="0"/>
              <a:t> 프로젝트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주제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/>
              <a:t>Assembly Instruction</a:t>
            </a:r>
            <a:r>
              <a:rPr lang="ko-KR" altLang="ko-KR" sz="2400" dirty="0"/>
              <a:t>을 </a:t>
            </a:r>
            <a:r>
              <a:rPr lang="en-US" altLang="ko-KR" sz="2400" dirty="0"/>
              <a:t>10</a:t>
            </a:r>
            <a:r>
              <a:rPr lang="ko-KR" altLang="ko-KR" sz="2400" dirty="0"/>
              <a:t>개</a:t>
            </a:r>
            <a:r>
              <a:rPr lang="en-US" altLang="ko-KR" sz="2400" dirty="0"/>
              <a:t>(10</a:t>
            </a:r>
            <a:r>
              <a:rPr lang="ko-KR" altLang="ko-KR" sz="2400" dirty="0"/>
              <a:t>줄</a:t>
            </a:r>
            <a:r>
              <a:rPr lang="en-US" altLang="ko-KR" sz="2400" dirty="0"/>
              <a:t>) </a:t>
            </a:r>
            <a:r>
              <a:rPr lang="ko-KR" altLang="ko-KR" sz="2400" dirty="0"/>
              <a:t>내외로 사용하여 하나의 기능을 수행하는 코드를 작성하고</a:t>
            </a:r>
            <a:r>
              <a:rPr lang="en-US" altLang="ko-KR" sz="2400" dirty="0"/>
              <a:t>, </a:t>
            </a:r>
            <a:r>
              <a:rPr lang="ko-KR" altLang="ko-KR" sz="2400" dirty="0"/>
              <a:t>해당 코드에 대한 시뮬레이션 및 분석 </a:t>
            </a:r>
            <a:r>
              <a:rPr lang="ko-KR" altLang="ko-KR" sz="2400" dirty="0" err="1"/>
              <a:t>레포트</a:t>
            </a:r>
            <a:r>
              <a:rPr lang="ko-KR" altLang="ko-KR" sz="2400" dirty="0"/>
              <a:t> 제출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					</a:t>
            </a:r>
            <a:r>
              <a:rPr lang="ko-KR" altLang="en-US" sz="2400" b="1" dirty="0" smtClean="0"/>
              <a:t>학번</a:t>
            </a:r>
            <a:r>
              <a:rPr lang="en-US" altLang="ko-KR" sz="2400" b="1" dirty="0" smtClean="0"/>
              <a:t>	2009034723</a:t>
            </a:r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2400" b="1" dirty="0" smtClean="0"/>
              <a:t>							</a:t>
            </a:r>
            <a:r>
              <a:rPr lang="ko-KR" altLang="en-US" sz="2400" b="1" dirty="0" smtClean="0"/>
              <a:t>이름</a:t>
            </a:r>
            <a:r>
              <a:rPr lang="en-US" altLang="ko-KR" sz="2400" b="1" dirty="0" smtClean="0"/>
              <a:t>	       </a:t>
            </a:r>
            <a:r>
              <a:rPr lang="ko-KR" altLang="en-US" sz="2400" b="1" dirty="0" smtClean="0"/>
              <a:t>김진희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10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solidFill>
                  <a:prstClr val="black"/>
                </a:solidFill>
              </a:rPr>
              <a:t>Assembly Instruction</a:t>
            </a:r>
            <a:r>
              <a:rPr lang="ko-KR" altLang="en-US" sz="3600" b="1" dirty="0">
                <a:solidFill>
                  <a:prstClr val="black"/>
                </a:solidFill>
              </a:rPr>
              <a:t>으로</a:t>
            </a:r>
            <a:r>
              <a:rPr lang="ko-KR" altLang="ko-KR" sz="3600" b="1" dirty="0">
                <a:solidFill>
                  <a:prstClr val="black"/>
                </a:solidFill>
              </a:rPr>
              <a:t> </a:t>
            </a:r>
            <a:r>
              <a:rPr lang="en-US" altLang="ko-KR" sz="3600" b="1" dirty="0">
                <a:solidFill>
                  <a:prstClr val="black"/>
                </a:solidFill>
              </a:rPr>
              <a:t>10</a:t>
            </a:r>
            <a:r>
              <a:rPr lang="ko-KR" altLang="ko-KR" sz="3600" b="1" dirty="0">
                <a:solidFill>
                  <a:prstClr val="black"/>
                </a:solidFill>
              </a:rPr>
              <a:t>개</a:t>
            </a:r>
            <a:r>
              <a:rPr lang="en-US" altLang="ko-KR" sz="3600" b="1" dirty="0">
                <a:solidFill>
                  <a:prstClr val="black"/>
                </a:solidFill>
              </a:rPr>
              <a:t> </a:t>
            </a:r>
            <a:r>
              <a:rPr lang="ko-KR" altLang="en-US" sz="3600" b="1" dirty="0">
                <a:solidFill>
                  <a:prstClr val="black"/>
                </a:solidFill>
              </a:rPr>
              <a:t>내외의 코드 작성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/>
              <a:t>코드 설명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5. </a:t>
            </a:r>
            <a:r>
              <a:rPr lang="ko-KR" altLang="en-US" sz="2000" b="1" dirty="0" smtClean="0"/>
              <a:t>다음 </a:t>
            </a:r>
            <a:r>
              <a:rPr lang="en-US" altLang="ko-KR" sz="2000" b="1" dirty="0" smtClean="0"/>
              <a:t>Opcode </a:t>
            </a:r>
            <a:r>
              <a:rPr lang="ko-KR" altLang="en-US" sz="2000" b="1" dirty="0" smtClean="0"/>
              <a:t>인출 및 해석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 smtClean="0"/>
              <a:t>MOV R0, #n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바이트 명령이므로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b="1" dirty="0" smtClean="0"/>
              <a:t>DPTR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만큼 이동한 후 그 위치에 있는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명령에 대해서도 이 작업을 반복한다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 smtClean="0"/>
              <a:t>INC DPTR</a:t>
            </a:r>
          </a:p>
          <a:p>
            <a:pPr marL="0" indent="0">
              <a:buNone/>
            </a:pPr>
            <a:r>
              <a:rPr lang="en-US" altLang="ko-KR" sz="2000" b="1" dirty="0" smtClean="0"/>
              <a:t>INC DPTR</a:t>
            </a:r>
          </a:p>
          <a:p>
            <a:pPr marL="0" indent="0">
              <a:buNone/>
            </a:pPr>
            <a:r>
              <a:rPr lang="en-US" altLang="ko-KR" sz="2000" b="1" dirty="0" smtClean="0"/>
              <a:t>JMP DECODE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이 코드는 결국 코드 메모리의 </a:t>
            </a:r>
            <a:r>
              <a:rPr lang="en-US" altLang="ko-KR" sz="2000" b="1" dirty="0" smtClean="0"/>
              <a:t>50H</a:t>
            </a:r>
            <a:r>
              <a:rPr lang="ko-KR" altLang="en-US" sz="2000" dirty="0" smtClean="0"/>
              <a:t>이후의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명령이 </a:t>
            </a:r>
            <a:r>
              <a:rPr lang="en-US" altLang="ko-KR" sz="2000" b="1" dirty="0" smtClean="0"/>
              <a:t>MOV R0, #n</a:t>
            </a:r>
            <a:r>
              <a:rPr lang="ko-KR" altLang="en-US" sz="2000" dirty="0" smtClean="0"/>
              <a:t>인지 확인하고</a:t>
            </a:r>
            <a:r>
              <a:rPr lang="en-US" altLang="ko-KR" sz="2000" dirty="0" smtClean="0"/>
              <a:t>, </a:t>
            </a:r>
          </a:p>
          <a:p>
            <a:pPr marL="0" indent="0">
              <a:buNone/>
            </a:pPr>
            <a:r>
              <a:rPr lang="ko-KR" altLang="en-US" sz="2000" dirty="0" smtClean="0"/>
              <a:t>만약 그렇다면 </a:t>
            </a:r>
            <a:r>
              <a:rPr lang="en-US" altLang="ko-KR" sz="2000" b="1" dirty="0" smtClean="0"/>
              <a:t>R0</a:t>
            </a:r>
            <a:r>
              <a:rPr lang="ko-KR" altLang="en-US" sz="2000" dirty="0" smtClean="0"/>
              <a:t>에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코드 메모리의 </a:t>
            </a:r>
            <a:r>
              <a:rPr lang="en-US" altLang="ko-KR" sz="2000" b="1" dirty="0" smtClean="0"/>
              <a:t>51H</a:t>
            </a:r>
            <a:r>
              <a:rPr lang="ko-KR" altLang="en-US" sz="2000" dirty="0" smtClean="0"/>
              <a:t>에 있는 값을 넣도록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해석하고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/>
              <a:t>52H</a:t>
            </a:r>
            <a:r>
              <a:rPr lang="ko-KR" altLang="en-US" sz="2000" dirty="0" smtClean="0"/>
              <a:t>이후에 있는 다음 명령에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대해서도 마찬가지로 하다가</a:t>
            </a:r>
            <a:r>
              <a:rPr lang="en-US" altLang="ko-KR" sz="2000" dirty="0" smtClean="0"/>
              <a:t>,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만약 </a:t>
            </a:r>
            <a:r>
              <a:rPr lang="en-US" altLang="ko-KR" sz="2000" b="1" dirty="0" smtClean="0"/>
              <a:t>MOV R0, #n</a:t>
            </a:r>
            <a:r>
              <a:rPr lang="ko-KR" altLang="en-US" sz="2000" dirty="0" smtClean="0"/>
              <a:t>명령이 아닌 값이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나온다면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때 프로그램이 종료된다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95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시뮬레이션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다음으론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 코드를 </a:t>
            </a:r>
            <a:r>
              <a:rPr lang="en-US" altLang="ko-KR" b="1" dirty="0" smtClean="0"/>
              <a:t>oc8051</a:t>
            </a:r>
            <a:r>
              <a:rPr lang="ko-KR" altLang="en-US" b="1" dirty="0" smtClean="0"/>
              <a:t>에 시뮬레이션 하도록 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b="1" dirty="0" smtClean="0"/>
              <a:t>시뮬레이션 하기에 앞서</a:t>
            </a:r>
            <a:r>
              <a:rPr lang="en-US" altLang="ko-KR" sz="2400" b="1" dirty="0" smtClean="0"/>
              <a:t>, </a:t>
            </a:r>
            <a:r>
              <a:rPr lang="ko-KR" altLang="en-US" sz="2400" dirty="0" smtClean="0"/>
              <a:t>이 코드의 </a:t>
            </a:r>
            <a:r>
              <a:rPr lang="en-US" altLang="ko-KR" sz="2400" dirty="0" smtClean="0"/>
              <a:t>Instruction</a:t>
            </a:r>
            <a:r>
              <a:rPr lang="ko-KR" altLang="en-US" sz="2400" dirty="0" smtClean="0"/>
              <a:t>을 하나하나 보면서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시뮬레이션의 결과를 예상하도록 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b="1" dirty="0" smtClean="0"/>
              <a:t>각 </a:t>
            </a:r>
            <a:r>
              <a:rPr lang="en-US" altLang="ko-KR" sz="2400" b="1" dirty="0" smtClean="0"/>
              <a:t>instruction</a:t>
            </a:r>
            <a:r>
              <a:rPr lang="ko-KR" altLang="en-US" sz="2400" b="1" dirty="0" smtClean="0"/>
              <a:t>을 가지고서 </a:t>
            </a:r>
            <a:r>
              <a:rPr lang="ko-KR" altLang="en-US" sz="2400" dirty="0" smtClean="0"/>
              <a:t>어떻게 </a:t>
            </a:r>
            <a:r>
              <a:rPr lang="en-US" altLang="ko-KR" sz="2400" dirty="0" smtClean="0"/>
              <a:t>fetch, decode, </a:t>
            </a:r>
            <a:r>
              <a:rPr lang="en-US" altLang="ko-KR" sz="2400" dirty="0" err="1" smtClean="0"/>
              <a:t>excute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ko-KR" altLang="en-US" sz="2400" dirty="0" smtClean="0"/>
              <a:t>되는 지 파형을 통해 알아본다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b="1" dirty="0" smtClean="0"/>
              <a:t>앞의 결과에서</a:t>
            </a:r>
            <a:r>
              <a:rPr lang="en-US" altLang="ko-KR" sz="2400" b="1" dirty="0" smtClean="0"/>
              <a:t>, </a:t>
            </a:r>
            <a:r>
              <a:rPr lang="en-US" altLang="ko-KR" sz="2400" dirty="0" smtClean="0"/>
              <a:t>fetch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decode</a:t>
            </a:r>
            <a:r>
              <a:rPr lang="ko-KR" altLang="en-US" sz="2400" dirty="0" smtClean="0"/>
              <a:t>가 어떤 방법으로 이루어지는지를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더 자세히 알아본다</a:t>
            </a:r>
            <a:r>
              <a:rPr lang="en-US" altLang="ko-KR" sz="240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2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 결과 예상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b="1" dirty="0" smtClean="0"/>
              <a:t>DPTR</a:t>
            </a:r>
            <a:r>
              <a:rPr lang="ko-KR" altLang="ko-KR" sz="2400" b="1" dirty="0"/>
              <a:t>을 사용하므로</a:t>
            </a:r>
            <a:r>
              <a:rPr lang="en-US" altLang="ko-KR" sz="2400" b="1" dirty="0" smtClean="0"/>
              <a:t>,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DPTR</a:t>
            </a:r>
            <a:r>
              <a:rPr lang="ko-KR" altLang="ko-KR" sz="2400" dirty="0"/>
              <a:t>에 값이 저장되는 것을 확인할 수 있을 것이다</a:t>
            </a:r>
            <a:r>
              <a:rPr lang="en-US" altLang="ko-KR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b="1" dirty="0" smtClean="0"/>
              <a:t>MOVC </a:t>
            </a:r>
            <a:r>
              <a:rPr lang="ko-KR" altLang="en-US" sz="2400" b="1" dirty="0" smtClean="0"/>
              <a:t>명령을 써서 코드 메모리에 접근하므로</a:t>
            </a:r>
            <a:r>
              <a:rPr lang="en-US" altLang="ko-KR" sz="2400" b="1" dirty="0" smtClean="0"/>
              <a:t>,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코드 메모리를 어떻게 </a:t>
            </a:r>
            <a:r>
              <a:rPr lang="en-US" altLang="ko-KR" sz="2400" dirty="0" smtClean="0"/>
              <a:t>addressing </a:t>
            </a:r>
            <a:r>
              <a:rPr lang="ko-KR" altLang="en-US" sz="2400" dirty="0" smtClean="0"/>
              <a:t>하는지를 확인할 수 있을 것이다</a:t>
            </a:r>
            <a:r>
              <a:rPr lang="en-US" altLang="ko-KR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b="1" dirty="0" smtClean="0"/>
              <a:t>코드 메모리의 </a:t>
            </a:r>
            <a:r>
              <a:rPr lang="en-US" altLang="ko-KR" sz="2400" b="1" dirty="0" smtClean="0"/>
              <a:t>50H </a:t>
            </a:r>
            <a:r>
              <a:rPr lang="ko-KR" altLang="en-US" sz="2400" b="1" dirty="0" smtClean="0"/>
              <a:t>위치에 </a:t>
            </a:r>
            <a:r>
              <a:rPr lang="en-US" altLang="ko-KR" sz="2400" b="1" dirty="0" smtClean="0"/>
              <a:t>MOV R0, #n </a:t>
            </a:r>
            <a:r>
              <a:rPr lang="ko-KR" altLang="en-US" sz="2400" b="1" dirty="0" smtClean="0"/>
              <a:t>명령이 있다면</a:t>
            </a:r>
            <a:r>
              <a:rPr lang="en-US" altLang="ko-KR" sz="2400" b="1" dirty="0" smtClean="0"/>
              <a:t>,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51H </a:t>
            </a:r>
            <a:r>
              <a:rPr lang="ko-KR" altLang="en-US" sz="2400" dirty="0" smtClean="0"/>
              <a:t>위치에 있는 값을 </a:t>
            </a:r>
            <a:r>
              <a:rPr lang="en-US" altLang="ko-KR" sz="2400" dirty="0" smtClean="0"/>
              <a:t>R0</a:t>
            </a:r>
            <a:r>
              <a:rPr lang="ko-KR" altLang="en-US" sz="2400" dirty="0" smtClean="0"/>
              <a:t>에 넣도록 작성하였으므로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en-US" altLang="ko-KR" sz="2400" dirty="0" smtClean="0"/>
              <a:t>ORG INSTRUCTIONS </a:t>
            </a:r>
            <a:r>
              <a:rPr lang="ko-KR" altLang="en-US" sz="2400" dirty="0" smtClean="0"/>
              <a:t>이하에 </a:t>
            </a:r>
            <a:r>
              <a:rPr lang="en-US" altLang="ko-KR" sz="2400" dirty="0" smtClean="0"/>
              <a:t>MOV R0, #10H </a:t>
            </a:r>
            <a:r>
              <a:rPr lang="ko-KR" altLang="en-US" sz="2400" dirty="0" smtClean="0"/>
              <a:t>명령이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있으므로</a:t>
            </a:r>
            <a:r>
              <a:rPr lang="en-US" altLang="ko-KR" sz="2400" dirty="0" smtClean="0"/>
              <a:t>, R0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#10H</a:t>
            </a:r>
            <a:r>
              <a:rPr lang="ko-KR" altLang="en-US" sz="2400" dirty="0" smtClean="0"/>
              <a:t>값이 들어감을 확인할 수 있을 것이다</a:t>
            </a:r>
            <a:r>
              <a:rPr lang="en-US" altLang="ko-KR" sz="2400" dirty="0" smtClean="0"/>
              <a:t>.</a:t>
            </a:r>
          </a:p>
          <a:p>
            <a:pPr algn="r"/>
            <a:r>
              <a:rPr lang="ko-KR" altLang="en-US" sz="2400" b="1" dirty="0" smtClean="0"/>
              <a:t>다음 </a:t>
            </a:r>
            <a:r>
              <a:rPr lang="ko-KR" altLang="en-US" sz="2400" b="1" dirty="0" err="1" smtClean="0"/>
              <a:t>폐이지에</a:t>
            </a:r>
            <a:r>
              <a:rPr lang="ko-KR" altLang="en-US" sz="2400" b="1" dirty="0" smtClean="0"/>
              <a:t> 계속</a:t>
            </a:r>
            <a:endParaRPr lang="ko-KR" altLang="ko-KR" b="1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9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 결과 예상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endParaRPr lang="en-US" altLang="ko-KR" sz="24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sz="2400" b="1" dirty="0" smtClean="0"/>
              <a:t>INC DPTR</a:t>
            </a:r>
            <a:r>
              <a:rPr lang="ko-KR" altLang="en-US" sz="2400" b="1" dirty="0" smtClean="0"/>
              <a:t>을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번하고</a:t>
            </a:r>
            <a:r>
              <a:rPr lang="en-US" altLang="ko-KR" sz="2400" b="1" dirty="0" smtClean="0"/>
              <a:t>, JMP DECODE</a:t>
            </a:r>
            <a:r>
              <a:rPr lang="ko-KR" altLang="en-US" sz="2400" b="1" dirty="0" smtClean="0"/>
              <a:t>를 함으로써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52H </a:t>
            </a:r>
            <a:r>
              <a:rPr lang="ko-KR" altLang="en-US" sz="2400" dirty="0" smtClean="0"/>
              <a:t>위치에 대해서도 반복하므로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처음 반복에 대해서는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MOV R0, #30H</a:t>
            </a:r>
            <a:r>
              <a:rPr lang="ko-KR" altLang="en-US" sz="2400" dirty="0" smtClean="0"/>
              <a:t>코드가 기록된 것으로 인해서</a:t>
            </a:r>
            <a:r>
              <a:rPr lang="en-US" altLang="ko-KR" sz="2400" dirty="0" smtClean="0"/>
              <a:t>, </a:t>
            </a:r>
            <a:br>
              <a:rPr lang="en-US" altLang="ko-KR" sz="2400" dirty="0" smtClean="0"/>
            </a:br>
            <a:r>
              <a:rPr lang="en-US" altLang="ko-KR" sz="2400" dirty="0" smtClean="0"/>
              <a:t>R0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#30H</a:t>
            </a:r>
            <a:r>
              <a:rPr lang="ko-KR" altLang="en-US" sz="2400" dirty="0" smtClean="0"/>
              <a:t>가 들어가고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다음 반복에 대해서는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MOV A, #1H</a:t>
            </a:r>
            <a:r>
              <a:rPr lang="ko-KR" altLang="en-US" sz="2400" dirty="0" smtClean="0"/>
              <a:t>를 보고서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이는 </a:t>
            </a:r>
            <a:r>
              <a:rPr lang="en-US" altLang="ko-KR" sz="2400" dirty="0" smtClean="0"/>
              <a:t>MOV R0, #n</a:t>
            </a:r>
            <a:r>
              <a:rPr lang="ko-KR" altLang="en-US" sz="2400" dirty="0" smtClean="0"/>
              <a:t>이 아니므로</a:t>
            </a:r>
            <a:r>
              <a:rPr lang="en-US" altLang="ko-KR" sz="2400" dirty="0" smtClean="0"/>
              <a:t>, </a:t>
            </a:r>
            <a:br>
              <a:rPr lang="en-US" altLang="ko-KR" sz="2400" dirty="0" smtClean="0"/>
            </a:br>
            <a:r>
              <a:rPr lang="ko-KR" altLang="en-US" sz="2400" dirty="0" smtClean="0"/>
              <a:t>프로그램이 종료됨을 확인할 수 있을 것이다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그리고 이 때는 </a:t>
            </a:r>
            <a:r>
              <a:rPr lang="en-US" altLang="ko-KR" sz="2400" dirty="0" smtClean="0"/>
              <a:t>CJNE #MOV_R0_N, FINISH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값이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MOV R0, #n</a:t>
            </a:r>
            <a:r>
              <a:rPr lang="ko-KR" altLang="en-US" sz="2400" dirty="0" smtClean="0"/>
              <a:t>이 아님을 표시하기 위해서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sfr</a:t>
            </a:r>
            <a:r>
              <a:rPr lang="ko-KR" altLang="ko-KR" sz="2400" dirty="0" smtClean="0"/>
              <a:t>중 </a:t>
            </a:r>
            <a:r>
              <a:rPr lang="en-US" altLang="ko-KR" sz="2400" dirty="0" err="1" smtClean="0"/>
              <a:t>psw</a:t>
            </a:r>
            <a:r>
              <a:rPr lang="ko-KR" altLang="ko-KR" sz="2400" dirty="0" smtClean="0"/>
              <a:t>에서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cy</a:t>
            </a:r>
            <a:r>
              <a:rPr lang="ko-KR" altLang="ko-KR" sz="2400" dirty="0" smtClean="0"/>
              <a:t>플래그의 값이 변하는 것을 확인할 수 있을 것이다</a:t>
            </a:r>
            <a:r>
              <a:rPr lang="en-US" altLang="ko-KR" sz="2400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ko-KR" dirty="0"/>
          </a:p>
          <a:p>
            <a:pPr marL="514350" indent="-514350">
              <a:buFont typeface="+mj-lt"/>
              <a:buAutoNum type="arabicPeriod" startAt="4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6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64416"/>
            <a:ext cx="10515600" cy="830605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Instruction</a:t>
            </a:r>
            <a:r>
              <a:rPr lang="ko-KR" altLang="en-US" sz="3200" b="1" dirty="0" smtClean="0"/>
              <a:t>에 따른 시뮬레이션 결과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60" y="2417925"/>
            <a:ext cx="7765453" cy="40008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38201" y="1298996"/>
            <a:ext cx="1051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먼저 맨 처음 명령인 </a:t>
            </a:r>
            <a:r>
              <a:rPr lang="en-US" altLang="ko-KR" sz="2000" b="1" dirty="0" smtClean="0"/>
              <a:t>MOV DPTR, #INSTRUCTIONS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어떻게 </a:t>
            </a:r>
            <a:r>
              <a:rPr lang="en-US" altLang="ko-KR" sz="2000" dirty="0" smtClean="0"/>
              <a:t>Fetch</a:t>
            </a:r>
            <a:r>
              <a:rPr lang="ko-KR" altLang="en-US" sz="2000" dirty="0" smtClean="0"/>
              <a:t>되고</a:t>
            </a:r>
            <a:r>
              <a:rPr lang="en-US" altLang="ko-KR" sz="2000" dirty="0" smtClean="0"/>
              <a:t>, decode</a:t>
            </a:r>
            <a:r>
              <a:rPr lang="ko-KR" altLang="en-US" sz="2000" dirty="0" smtClean="0"/>
              <a:t>되고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excute</a:t>
            </a:r>
            <a:r>
              <a:rPr lang="ko-KR" altLang="en-US" sz="2000" dirty="0" smtClean="0"/>
              <a:t>되는지 확인하고자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처음에는 </a:t>
            </a:r>
            <a:r>
              <a:rPr lang="en-US" altLang="ko-KR" sz="2000" dirty="0" smtClean="0"/>
              <a:t>Rom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 smtClean="0"/>
              <a:t>addr</a:t>
            </a:r>
            <a:r>
              <a:rPr lang="ko-KR" altLang="en-US" sz="2000" dirty="0" smtClean="0"/>
              <a:t>과 </a:t>
            </a:r>
            <a:r>
              <a:rPr lang="en-US" altLang="ko-KR" sz="2000" dirty="0" err="1" smtClean="0"/>
              <a:t>data_o</a:t>
            </a:r>
            <a:r>
              <a:rPr lang="en-US" altLang="ko-KR" sz="2000" dirty="0" smtClean="0"/>
              <a:t>, Memory interface</a:t>
            </a:r>
            <a:r>
              <a:rPr lang="ko-KR" altLang="en-US" sz="2000" dirty="0" smtClean="0"/>
              <a:t>의 여러 신호와 </a:t>
            </a:r>
            <a:r>
              <a:rPr lang="en-US" altLang="ko-KR" sz="2000" dirty="0" smtClean="0"/>
              <a:t>DPTR</a:t>
            </a:r>
            <a:r>
              <a:rPr lang="ko-KR" altLang="en-US" sz="2000" dirty="0" smtClean="0"/>
              <a:t>에 들어가는 신호를 보았다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458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결과 해석</a:t>
            </a:r>
            <a:endParaRPr lang="en-US" altLang="ko-KR" sz="2400" b="1" dirty="0"/>
          </a:p>
          <a:p>
            <a:pPr marL="514350" indent="-514350">
              <a:buFont typeface="+mj-lt"/>
              <a:buAutoNum type="arabicPeriod"/>
            </a:pPr>
            <a:endParaRPr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1800" dirty="0" smtClean="0"/>
              <a:t>ROM</a:t>
            </a:r>
            <a:r>
              <a:rPr lang="ko-KR" altLang="en-US" sz="1800" dirty="0" smtClean="0"/>
              <a:t>은 </a:t>
            </a:r>
            <a:r>
              <a:rPr lang="en-US" altLang="ko-KR" sz="1800" dirty="0" err="1" smtClean="0"/>
              <a:t>addr</a:t>
            </a:r>
            <a:r>
              <a:rPr lang="ko-KR" altLang="en-US" sz="1800" dirty="0" smtClean="0"/>
              <a:t>을 받아서 자신이 가지고 있는 값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바이트를 내보낸다</a:t>
            </a:r>
            <a:r>
              <a:rPr lang="en-US" altLang="ko-KR" sz="1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1800" dirty="0" smtClean="0"/>
              <a:t>ROM</a:t>
            </a:r>
            <a:r>
              <a:rPr lang="ko-KR" altLang="en-US" sz="1800" dirty="0" smtClean="0"/>
              <a:t>이 내보낸 데이터는 </a:t>
            </a:r>
            <a:r>
              <a:rPr lang="en-US" altLang="ko-KR" sz="1800" dirty="0" smtClean="0"/>
              <a:t>Memory interface</a:t>
            </a:r>
            <a:r>
              <a:rPr lang="ko-KR" altLang="en-US" sz="1800" dirty="0" smtClean="0"/>
              <a:t>의 </a:t>
            </a:r>
            <a:r>
              <a:rPr lang="en-US" altLang="ko-KR" sz="1800" dirty="0" err="1" smtClean="0"/>
              <a:t>idat_onchip</a:t>
            </a:r>
            <a:r>
              <a:rPr lang="ko-KR" altLang="en-US" sz="1800" dirty="0" smtClean="0"/>
              <a:t>으로 간다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1800" dirty="0" err="1" smtClean="0"/>
              <a:t>Idat_onchip</a:t>
            </a:r>
            <a:r>
              <a:rPr lang="ko-KR" altLang="en-US" sz="1800" dirty="0" smtClean="0"/>
              <a:t>의 값은 </a:t>
            </a:r>
            <a:r>
              <a:rPr lang="en-US" altLang="ko-KR" sz="1800" dirty="0" smtClean="0"/>
              <a:t>ROM</a:t>
            </a:r>
            <a:r>
              <a:rPr lang="ko-KR" altLang="en-US" sz="1800" dirty="0" smtClean="0"/>
              <a:t>에 </a:t>
            </a:r>
            <a:r>
              <a:rPr lang="en-US" altLang="ko-KR" sz="1800" dirty="0" err="1" smtClean="0"/>
              <a:t>addr</a:t>
            </a:r>
            <a:r>
              <a:rPr lang="ko-KR" altLang="en-US" sz="1800" dirty="0" smtClean="0"/>
              <a:t>이 바뀐 이후 </a:t>
            </a:r>
            <a:r>
              <a:rPr lang="en-US" altLang="ko-KR" sz="1800" dirty="0" err="1" smtClean="0"/>
              <a:t>idat_cur</a:t>
            </a:r>
            <a:r>
              <a:rPr lang="ko-KR" altLang="en-US" sz="1800" dirty="0" smtClean="0"/>
              <a:t>로 옮겨지고</a:t>
            </a:r>
            <a:r>
              <a:rPr lang="en-US" altLang="ko-KR" sz="1800" dirty="0" smtClean="0"/>
              <a:t>, 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idat_cur</a:t>
            </a:r>
            <a:r>
              <a:rPr lang="ko-KR" altLang="en-US" sz="1800" dirty="0" smtClean="0"/>
              <a:t>의 값이 바뀔 때마다 </a:t>
            </a:r>
            <a:r>
              <a:rPr lang="en-US" altLang="ko-KR" sz="1800" dirty="0" err="1" smtClean="0"/>
              <a:t>idat_old</a:t>
            </a:r>
            <a:r>
              <a:rPr lang="ko-KR" altLang="en-US" sz="1800" dirty="0" smtClean="0"/>
              <a:t>로 저장한다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1800" dirty="0" smtClean="0"/>
              <a:t>MOV DPTR, #INSTRUCTIONS</a:t>
            </a:r>
            <a:r>
              <a:rPr lang="ko-KR" altLang="en-US" sz="1800" dirty="0" smtClean="0"/>
              <a:t>의 값은 </a:t>
            </a:r>
            <a:r>
              <a:rPr lang="en-US" altLang="ko-KR" sz="1800" b="1" dirty="0" smtClean="0"/>
              <a:t>90 00 50 </a:t>
            </a:r>
            <a:r>
              <a:rPr lang="ko-KR" altLang="en-US" sz="1800" dirty="0" smtClean="0"/>
              <a:t>이므로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 세 값이 </a:t>
            </a:r>
            <a:r>
              <a:rPr lang="en-US" altLang="ko-KR" sz="1800" dirty="0" smtClean="0"/>
              <a:t>op1, op2, op3</a:t>
            </a:r>
            <a:r>
              <a:rPr lang="ko-KR" altLang="en-US" sz="1800" dirty="0" smtClean="0"/>
              <a:t>에 들어가면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다음 </a:t>
            </a:r>
            <a:r>
              <a:rPr lang="ko-KR" altLang="en-US" sz="1800" dirty="0" err="1" smtClean="0"/>
              <a:t>클락에는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op1, op2, op3</a:t>
            </a:r>
            <a:r>
              <a:rPr lang="ko-KR" altLang="en-US" sz="1800" dirty="0" smtClean="0"/>
              <a:t>가 모두 바뀌면서 동시에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앞선 </a:t>
            </a:r>
            <a:r>
              <a:rPr lang="ko-KR" altLang="en-US" sz="1800" dirty="0" err="1" smtClean="0"/>
              <a:t>클락에서의</a:t>
            </a:r>
            <a:r>
              <a:rPr lang="ko-KR" altLang="en-US" sz="1800" dirty="0" smtClean="0"/>
              <a:t> 값에 따라서 </a:t>
            </a:r>
            <a:r>
              <a:rPr lang="en-US" altLang="ko-KR" sz="1800" dirty="0" smtClean="0"/>
              <a:t>DPTR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data2_in</a:t>
            </a:r>
            <a:r>
              <a:rPr lang="ko-KR" altLang="en-US" sz="1800" dirty="0" smtClean="0"/>
              <a:t>과 </a:t>
            </a:r>
            <a:r>
              <a:rPr lang="en-US" altLang="ko-KR" sz="1800" dirty="0" err="1" smtClean="0"/>
              <a:t>data_in</a:t>
            </a:r>
            <a:r>
              <a:rPr lang="ko-KR" altLang="en-US" sz="1800" dirty="0" smtClean="0"/>
              <a:t>의 값이 바뀌고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또 그 다음 </a:t>
            </a:r>
            <a:r>
              <a:rPr lang="ko-KR" altLang="en-US" sz="1800" dirty="0" err="1" smtClean="0"/>
              <a:t>클락에서는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data2_in</a:t>
            </a:r>
            <a:r>
              <a:rPr lang="ko-KR" altLang="en-US" sz="1800" dirty="0" smtClean="0"/>
              <a:t>과 </a:t>
            </a:r>
            <a:r>
              <a:rPr lang="en-US" altLang="ko-KR" sz="1800" dirty="0" err="1" smtClean="0"/>
              <a:t>data_in</a:t>
            </a:r>
            <a:r>
              <a:rPr lang="ko-KR" altLang="en-US" sz="1800" dirty="0" smtClean="0"/>
              <a:t>의 값에 따라서 최종적으로 </a:t>
            </a:r>
            <a:r>
              <a:rPr lang="en-US" altLang="ko-KR" sz="1800" dirty="0" smtClean="0"/>
              <a:t>DPTR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00 50 </a:t>
            </a:r>
            <a:r>
              <a:rPr lang="ko-KR" altLang="en-US" sz="1800" dirty="0" smtClean="0"/>
              <a:t>이 저장됨을 확인할 수 있었다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564416"/>
            <a:ext cx="10515600" cy="830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smtClean="0"/>
              <a:t>Instruction</a:t>
            </a:r>
            <a:r>
              <a:rPr lang="ko-KR" altLang="en-US" sz="3200" b="1" smtClean="0"/>
              <a:t>에 따른 시뮬레이션 결과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941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결과 분석</a:t>
            </a:r>
            <a:endParaRPr lang="en-US" altLang="ko-KR" sz="2400" b="1" dirty="0" smtClean="0"/>
          </a:p>
          <a:p>
            <a:endParaRPr lang="en-US" altLang="ko-KR" sz="1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앞선 결과를 두고 볼 때</a:t>
            </a:r>
            <a:r>
              <a:rPr lang="en-US" altLang="ko-KR" sz="1600" dirty="0" smtClean="0"/>
              <a:t>, oc8051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Memory interface</a:t>
            </a:r>
            <a:r>
              <a:rPr lang="ko-KR" altLang="en-US" sz="1600" dirty="0" smtClean="0"/>
              <a:t>는 동시에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바이트 </a:t>
            </a:r>
            <a:r>
              <a:rPr lang="en-US" altLang="ko-KR" sz="1600" dirty="0" smtClean="0"/>
              <a:t>x 3 = 12</a:t>
            </a:r>
            <a:r>
              <a:rPr lang="ko-KR" altLang="en-US" sz="1600" dirty="0" smtClean="0"/>
              <a:t>바이트의 코드를 가지고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이것으로 인해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클락 단위로 </a:t>
            </a:r>
            <a:r>
              <a:rPr lang="en-US" altLang="ko-KR" sz="1600" dirty="0" smtClean="0"/>
              <a:t>op code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fetch</a:t>
            </a:r>
            <a:r>
              <a:rPr lang="ko-KR" altLang="en-US" sz="1600" dirty="0" smtClean="0"/>
              <a:t>할 수 있게 함을 확인할 수 있었다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smtClean="0"/>
              <a:t>다음 </a:t>
            </a:r>
            <a:r>
              <a:rPr lang="ko-KR" altLang="en-US" sz="1600" dirty="0" err="1" smtClean="0"/>
              <a:t>클락에서는</a:t>
            </a:r>
            <a:r>
              <a:rPr lang="ko-KR" altLang="en-US" sz="1600" dirty="0" smtClean="0"/>
              <a:t> 다음 </a:t>
            </a:r>
            <a:r>
              <a:rPr lang="en-US" altLang="ko-KR" sz="1600" dirty="0" smtClean="0"/>
              <a:t>op code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fetch</a:t>
            </a:r>
            <a:r>
              <a:rPr lang="ko-KR" altLang="en-US" sz="1600" dirty="0" smtClean="0"/>
              <a:t>하면서 동시에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앞선 </a:t>
            </a:r>
            <a:r>
              <a:rPr lang="en-US" altLang="ko-KR" sz="1600" dirty="0" smtClean="0"/>
              <a:t>opcode</a:t>
            </a:r>
            <a:r>
              <a:rPr lang="ko-KR" altLang="en-US" sz="1600" dirty="0" smtClean="0"/>
              <a:t>를 근거로 </a:t>
            </a:r>
            <a:r>
              <a:rPr lang="en-US" altLang="ko-KR" sz="1600" dirty="0" smtClean="0"/>
              <a:t>data2_in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data_in</a:t>
            </a:r>
            <a:r>
              <a:rPr lang="ko-KR" altLang="en-US" sz="1600" dirty="0" smtClean="0"/>
              <a:t>의 값이 바뀌는 것으로 보아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en-US" altLang="ko-KR" sz="1600" dirty="0" smtClean="0"/>
              <a:t>fetch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decode</a:t>
            </a:r>
            <a:r>
              <a:rPr lang="ko-KR" altLang="en-US" sz="1600" dirty="0" smtClean="0"/>
              <a:t>가 병렬로 이루어지는 파이프라인이 구현되어 있음을 확인하였고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그리고 앞서 </a:t>
            </a:r>
            <a:r>
              <a:rPr lang="en-US" altLang="ko-KR" sz="1600" dirty="0" smtClean="0"/>
              <a:t>fetch</a:t>
            </a:r>
            <a:r>
              <a:rPr lang="ko-KR" altLang="en-US" sz="1600" dirty="0" smtClean="0"/>
              <a:t>한 명령은 다음 클락 때 </a:t>
            </a:r>
            <a:r>
              <a:rPr lang="en-US" altLang="ko-KR" sz="1600" dirty="0" smtClean="0"/>
              <a:t>decode </a:t>
            </a:r>
            <a:r>
              <a:rPr lang="ko-KR" altLang="en-US" sz="1600" dirty="0" smtClean="0"/>
              <a:t>되는 것을 확인하였다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DPTR</a:t>
            </a:r>
            <a:r>
              <a:rPr lang="ko-KR" altLang="en-US" sz="1600" dirty="0" smtClean="0"/>
              <a:t>에 들어온 </a:t>
            </a:r>
            <a:r>
              <a:rPr lang="en-US" altLang="ko-KR" sz="1600" dirty="0" smtClean="0"/>
              <a:t>data2_in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data_in</a:t>
            </a:r>
            <a:r>
              <a:rPr lang="ko-KR" altLang="en-US" sz="1600" dirty="0" smtClean="0"/>
              <a:t>이 다음 </a:t>
            </a:r>
            <a:r>
              <a:rPr lang="ko-KR" altLang="en-US" sz="1600" dirty="0" err="1" smtClean="0"/>
              <a:t>클락이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되서야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DPTR</a:t>
            </a:r>
            <a:r>
              <a:rPr lang="ko-KR" altLang="en-US" sz="1600" dirty="0" smtClean="0"/>
              <a:t>에 지속적인 값으로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저장되어 있는 것으로 보아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excute</a:t>
            </a:r>
            <a:r>
              <a:rPr lang="ko-KR" altLang="en-US" sz="1600" dirty="0" smtClean="0"/>
              <a:t>도 한 명령이 </a:t>
            </a:r>
            <a:r>
              <a:rPr lang="en-US" altLang="ko-KR" sz="1600" dirty="0" smtClean="0"/>
              <a:t>decode</a:t>
            </a:r>
            <a:r>
              <a:rPr lang="ko-KR" altLang="en-US" sz="1600" dirty="0" smtClean="0"/>
              <a:t>된 이후 한 클락 뒤에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이루어지고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이러한 </a:t>
            </a:r>
            <a:r>
              <a:rPr lang="en-US" altLang="ko-KR" sz="1600" dirty="0" err="1" smtClean="0"/>
              <a:t>excute</a:t>
            </a:r>
            <a:r>
              <a:rPr lang="ko-KR" altLang="en-US" sz="1600" dirty="0" smtClean="0"/>
              <a:t>가 어떠한 </a:t>
            </a:r>
            <a:r>
              <a:rPr lang="en-US" altLang="ko-KR" sz="1600" dirty="0" smtClean="0"/>
              <a:t>decode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fetch</a:t>
            </a:r>
            <a:r>
              <a:rPr lang="ko-KR" altLang="en-US" sz="1600" dirty="0" smtClean="0"/>
              <a:t>를 방해하지 않는 것으로 보아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이것 역시도 병렬로 실행되도록 하는 파이프라인이 구현되어 있음을 확인할 수 있었다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564416"/>
            <a:ext cx="10515600" cy="830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smtClean="0"/>
              <a:t>Instruction</a:t>
            </a:r>
            <a:r>
              <a:rPr lang="ko-KR" altLang="en-US" sz="3200" b="1" smtClean="0"/>
              <a:t>에 따른 시뮬레이션 결과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325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38201" y="1463886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다음으론</a:t>
            </a:r>
            <a:r>
              <a:rPr lang="en-US" altLang="ko-KR" sz="2000" dirty="0" smtClean="0"/>
              <a:t>, A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DPTR</a:t>
            </a:r>
            <a:r>
              <a:rPr lang="ko-KR" altLang="en-US" sz="2000" dirty="0" smtClean="0"/>
              <a:t>값을 참고로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코드메모리에 접근해서 그 값을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에 저장하는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MOVC A, @A+DPTR </a:t>
            </a:r>
            <a:r>
              <a:rPr lang="ko-KR" altLang="en-US" sz="2000" dirty="0" smtClean="0"/>
              <a:t>명령이 실행되는 과정을 살펴본다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96" y="2196382"/>
            <a:ext cx="7841660" cy="4054191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564416"/>
            <a:ext cx="10515600" cy="830605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Instruction</a:t>
            </a:r>
            <a:r>
              <a:rPr lang="ko-KR" altLang="en-US" sz="3200" b="1" dirty="0" smtClean="0"/>
              <a:t>에 따른 시뮬레이션 결과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211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59116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결과 해석</a:t>
            </a:r>
            <a:endParaRPr lang="en-US" altLang="ko-KR" sz="2400" b="1" dirty="0"/>
          </a:p>
          <a:p>
            <a:pPr marL="514350" indent="-514350">
              <a:buFont typeface="+mj-lt"/>
              <a:buAutoNum type="arabicPeriod"/>
            </a:pPr>
            <a:endParaRPr lang="en-US" altLang="ko-KR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1600" b="1" dirty="0" smtClean="0"/>
              <a:t>MOVC A, @A+DPTR </a:t>
            </a:r>
            <a:r>
              <a:rPr lang="ko-KR" altLang="en-US" sz="1600" dirty="0" smtClean="0"/>
              <a:t>명령에 해당하는 </a:t>
            </a:r>
            <a:r>
              <a:rPr lang="en-US" altLang="ko-KR" sz="1600" dirty="0" smtClean="0"/>
              <a:t>op code</a:t>
            </a:r>
            <a:r>
              <a:rPr lang="ko-KR" altLang="en-US" sz="1600" dirty="0" smtClean="0"/>
              <a:t>인 </a:t>
            </a:r>
            <a:r>
              <a:rPr lang="en-US" altLang="ko-KR" sz="1600" b="1" dirty="0" smtClean="0"/>
              <a:t>93</a:t>
            </a:r>
            <a:r>
              <a:rPr lang="ko-KR" altLang="en-US" sz="1600" dirty="0" smtClean="0"/>
              <a:t>이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op1</a:t>
            </a:r>
            <a:r>
              <a:rPr lang="ko-KR" altLang="en-US" sz="1600" dirty="0" smtClean="0"/>
              <a:t>에 나온 이후로는 한 동안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opcode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fetch</a:t>
            </a:r>
            <a:r>
              <a:rPr lang="ko-KR" altLang="en-US" sz="1600" dirty="0" smtClean="0"/>
              <a:t>가 보류됨을 확인할 수 있었다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그리고 중간에 </a:t>
            </a:r>
            <a:r>
              <a:rPr lang="en-US" altLang="ko-KR" sz="1600" dirty="0" smtClean="0"/>
              <a:t>ROM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addr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DPTR</a:t>
            </a:r>
            <a:r>
              <a:rPr lang="ko-KR" altLang="en-US" sz="1600" dirty="0" smtClean="0"/>
              <a:t>의 값인 </a:t>
            </a:r>
            <a:r>
              <a:rPr lang="en-US" altLang="ko-KR" sz="1600" dirty="0" smtClean="0"/>
              <a:t>0050</a:t>
            </a:r>
            <a:r>
              <a:rPr lang="ko-KR" altLang="en-US" sz="1600" dirty="0" smtClean="0"/>
              <a:t>으로 바뀜을 확인할 수 있었다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반면에 </a:t>
            </a:r>
            <a:r>
              <a:rPr lang="en-US" altLang="ko-KR" sz="1600" dirty="0" err="1" smtClean="0"/>
              <a:t>pc_out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ROM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addr</a:t>
            </a:r>
            <a:r>
              <a:rPr lang="ko-KR" altLang="en-US" sz="1600" dirty="0" smtClean="0"/>
              <a:t>과는 달리 중간에 </a:t>
            </a:r>
            <a:r>
              <a:rPr lang="en-US" altLang="ko-KR" sz="1600" dirty="0" smtClean="0"/>
              <a:t>0050</a:t>
            </a:r>
            <a:r>
              <a:rPr lang="ko-KR" altLang="en-US" sz="1600" dirty="0" smtClean="0"/>
              <a:t>으로 바뀌지 않고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계속 </a:t>
            </a:r>
            <a:r>
              <a:rPr lang="en-US" altLang="ko-KR" sz="1600" dirty="0" smtClean="0"/>
              <a:t>000c</a:t>
            </a:r>
            <a:r>
              <a:rPr lang="ko-KR" altLang="en-US" sz="1600" dirty="0" smtClean="0"/>
              <a:t>를 유지하는 차이를 보였다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1600" dirty="0" smtClean="0"/>
              <a:t>A</a:t>
            </a:r>
            <a:r>
              <a:rPr lang="ko-KR" altLang="en-US" sz="1600" dirty="0" smtClean="0"/>
              <a:t>에 값이 저장되는 것은 비로소 </a:t>
            </a:r>
            <a:r>
              <a:rPr lang="en-US" altLang="ko-KR" sz="1600" dirty="0" smtClean="0"/>
              <a:t>MOVC A, @A+DPTR </a:t>
            </a:r>
            <a:r>
              <a:rPr lang="ko-KR" altLang="en-US" sz="1600" dirty="0" smtClean="0"/>
              <a:t>명령의 </a:t>
            </a:r>
            <a:r>
              <a:rPr lang="ko-KR" altLang="en-US" sz="1600" dirty="0" err="1" smtClean="0"/>
              <a:t>다다음</a:t>
            </a:r>
            <a:r>
              <a:rPr lang="ko-KR" altLang="en-US" sz="1600" dirty="0" smtClean="0"/>
              <a:t> 명령이 </a:t>
            </a:r>
            <a:r>
              <a:rPr lang="en-US" altLang="ko-KR" sz="1600" dirty="0" smtClean="0"/>
              <a:t>fetch</a:t>
            </a:r>
            <a:r>
              <a:rPr lang="ko-KR" altLang="en-US" sz="1600" dirty="0" smtClean="0"/>
              <a:t>될 때 이루어 졌다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이로써 </a:t>
            </a:r>
            <a:r>
              <a:rPr lang="en-US" altLang="ko-KR" sz="1600" dirty="0" err="1" smtClean="0"/>
              <a:t>excute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다다음</a:t>
            </a:r>
            <a:r>
              <a:rPr lang="ko-KR" altLang="en-US" sz="1600" dirty="0" smtClean="0"/>
              <a:t> 명령이 </a:t>
            </a:r>
            <a:r>
              <a:rPr lang="en-US" altLang="ko-KR" sz="1600" dirty="0" smtClean="0"/>
              <a:t>fetch</a:t>
            </a:r>
            <a:r>
              <a:rPr lang="ko-KR" altLang="en-US" sz="1600" dirty="0" smtClean="0"/>
              <a:t>되는 시점에 최종적으로 이루어짐을 확인하였다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1600" b="1" dirty="0" smtClean="0"/>
              <a:t>ACC</a:t>
            </a:r>
            <a:r>
              <a:rPr lang="ko-KR" altLang="en-US" sz="1600" b="1" dirty="0" smtClean="0"/>
              <a:t>는 </a:t>
            </a:r>
            <a:r>
              <a:rPr lang="en-US" altLang="ko-KR" sz="1600" b="1" dirty="0" smtClean="0"/>
              <a:t>DPTR</a:t>
            </a:r>
            <a:r>
              <a:rPr lang="ko-KR" altLang="en-US" sz="1600" b="1" dirty="0" smtClean="0"/>
              <a:t>과 달리 </a:t>
            </a:r>
            <a:r>
              <a:rPr lang="ko-KR" altLang="en-US" sz="1600" dirty="0" smtClean="0"/>
              <a:t>한 </a:t>
            </a:r>
            <a:r>
              <a:rPr lang="ko-KR" altLang="en-US" sz="1600" dirty="0" err="1" smtClean="0"/>
              <a:t>클락을</a:t>
            </a:r>
            <a:r>
              <a:rPr lang="ko-KR" altLang="en-US" sz="1600" dirty="0" smtClean="0"/>
              <a:t> 안 지나고 </a:t>
            </a:r>
            <a:r>
              <a:rPr lang="en-US" altLang="ko-KR" sz="1600" dirty="0" err="1" smtClean="0"/>
              <a:t>data_in</a:t>
            </a:r>
            <a:r>
              <a:rPr lang="ko-KR" altLang="en-US" sz="1600" dirty="0" smtClean="0"/>
              <a:t>에 값을 받자마자 바로 값을 저장하였다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4416"/>
            <a:ext cx="10515600" cy="830605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Instruction</a:t>
            </a:r>
            <a:r>
              <a:rPr lang="ko-KR" altLang="en-US" sz="3200" b="1" dirty="0" smtClean="0"/>
              <a:t>에 따른 시뮬레이션 결과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20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결과 분석</a:t>
            </a:r>
            <a:endParaRPr lang="en-US" altLang="ko-KR" sz="2400" b="1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코드 메모리에서 값을 가져오려면</a:t>
            </a:r>
            <a:r>
              <a:rPr lang="en-US" altLang="ko-KR" sz="2000" dirty="0" smtClean="0"/>
              <a:t>, DPTR</a:t>
            </a:r>
            <a:r>
              <a:rPr lang="ko-KR" altLang="en-US" sz="2000" dirty="0" smtClean="0"/>
              <a:t>을 참고로 </a:t>
            </a:r>
            <a:r>
              <a:rPr lang="en-US" altLang="ko-KR" sz="2000" dirty="0" smtClean="0"/>
              <a:t>ROM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addr</a:t>
            </a:r>
            <a:r>
              <a:rPr lang="ko-KR" altLang="en-US" sz="2000" dirty="0" smtClean="0"/>
              <a:t>로 값을 가져올 주소를 전달해야 하므로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한동안 </a:t>
            </a:r>
            <a:r>
              <a:rPr lang="en-US" altLang="ko-KR" sz="2000" dirty="0" smtClean="0"/>
              <a:t>ROM</a:t>
            </a:r>
            <a:r>
              <a:rPr lang="ko-KR" altLang="en-US" sz="2000" dirty="0" smtClean="0"/>
              <a:t>에서 실행될 명령의 </a:t>
            </a:r>
            <a:r>
              <a:rPr lang="en-US" altLang="ko-KR" sz="2000" dirty="0" smtClean="0"/>
              <a:t>op code</a:t>
            </a:r>
            <a:r>
              <a:rPr lang="ko-KR" altLang="en-US" sz="2000" dirty="0" smtClean="0"/>
              <a:t>를 가져오지 못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따라서 이 작업은 다른 작업에 비해서 시간이 많이 걸린다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이것을 위해서 </a:t>
            </a:r>
            <a:r>
              <a:rPr lang="en-US" altLang="ko-KR" sz="2000" dirty="0" smtClean="0"/>
              <a:t>ROM</a:t>
            </a:r>
            <a:r>
              <a:rPr lang="ko-KR" altLang="en-US" sz="2000" dirty="0" smtClean="0"/>
              <a:t>에 또 다른 보조 </a:t>
            </a:r>
            <a:r>
              <a:rPr lang="en-US" altLang="ko-KR" sz="2000" dirty="0" err="1" smtClean="0"/>
              <a:t>addr</a:t>
            </a:r>
            <a:r>
              <a:rPr lang="ko-KR" altLang="en-US" sz="2000" dirty="0" smtClean="0"/>
              <a:t>선이 있다면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작업을 좀더 빠르게 수행할 수 있을 것으로 보인다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669923"/>
            <a:ext cx="10515600" cy="830605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Instruction</a:t>
            </a:r>
            <a:r>
              <a:rPr lang="ko-KR" altLang="en-US" sz="3200" b="1" dirty="0" smtClean="0"/>
              <a:t>에 따른 시뮬레이션 결과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633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프로젝트 내용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b="1" dirty="0" smtClean="0"/>
              <a:t>Assembly Instruction</a:t>
            </a:r>
            <a:r>
              <a:rPr lang="ko-KR" altLang="en-US" b="1" dirty="0" smtClean="0"/>
              <a:t>으로</a:t>
            </a:r>
            <a:r>
              <a:rPr lang="ko-KR" altLang="ko-KR" b="1" dirty="0" smtClean="0"/>
              <a:t> </a:t>
            </a:r>
            <a:r>
              <a:rPr lang="en-US" altLang="ko-KR" b="1" dirty="0"/>
              <a:t>10</a:t>
            </a:r>
            <a:r>
              <a:rPr lang="ko-KR" altLang="ko-KR" b="1" dirty="0" smtClean="0"/>
              <a:t>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내외의 코드 작성</a:t>
            </a:r>
            <a:endParaRPr lang="en-US" altLang="ko-KR" b="1" dirty="0" smtClean="0"/>
          </a:p>
          <a:p>
            <a:pPr marL="514350" indent="-514350">
              <a:buAutoNum type="arabicPeriod"/>
            </a:pPr>
            <a:r>
              <a:rPr lang="ko-KR" altLang="en-US" b="1" dirty="0" smtClean="0"/>
              <a:t>시뮬레이션 및 결과 해석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7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38201" y="1463886"/>
            <a:ext cx="1051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다음으론</a:t>
            </a:r>
            <a:r>
              <a:rPr lang="en-US" altLang="ko-KR" sz="2000" dirty="0" smtClean="0"/>
              <a:t>, MOV R0, A INC DPTR INC DPTR JMP DECODE </a:t>
            </a:r>
            <a:r>
              <a:rPr lang="ko-KR" altLang="en-US" sz="2000" dirty="0" smtClean="0"/>
              <a:t>의 실행을 살펴본다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16" y="2058413"/>
            <a:ext cx="8131245" cy="3970364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681646"/>
            <a:ext cx="10515600" cy="830605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Instruction</a:t>
            </a:r>
            <a:r>
              <a:rPr lang="ko-KR" altLang="en-US" sz="3200" b="1" dirty="0" smtClean="0"/>
              <a:t>에 따른 시뮬레이션 결과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966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결과 해석</a:t>
            </a:r>
            <a:endParaRPr lang="en-US" altLang="ko-KR" sz="2400" b="1" dirty="0"/>
          </a:p>
          <a:p>
            <a:pPr marL="514350" indent="-514350">
              <a:buFont typeface="+mj-lt"/>
              <a:buAutoNum type="arabicPeriod"/>
            </a:pPr>
            <a:endParaRPr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 smtClean="0"/>
              <a:t>먼저 </a:t>
            </a:r>
            <a:r>
              <a:rPr lang="en-US" altLang="ko-KR" sz="2000" dirty="0" smtClean="0"/>
              <a:t>MOV R0, A</a:t>
            </a:r>
            <a:r>
              <a:rPr lang="ko-KR" altLang="en-US" sz="2000" dirty="0" smtClean="0"/>
              <a:t>에 해당하는 </a:t>
            </a:r>
            <a:r>
              <a:rPr lang="en-US" altLang="ko-KR" sz="2000" dirty="0" smtClean="0"/>
              <a:t>op code f8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op1</a:t>
            </a:r>
            <a:r>
              <a:rPr lang="ko-KR" altLang="en-US" sz="2000" dirty="0" smtClean="0"/>
              <a:t>에 들어온 시점부터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클락 뒤에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en-US" altLang="ko-KR" sz="2000" dirty="0" smtClean="0"/>
              <a:t>A</a:t>
            </a:r>
            <a:r>
              <a:rPr lang="ko-KR" altLang="en-US" sz="2000" dirty="0" smtClean="0"/>
              <a:t>에 있던 값인 </a:t>
            </a:r>
            <a:r>
              <a:rPr lang="en-US" altLang="ko-KR" sz="2000" dirty="0" smtClean="0"/>
              <a:t>10H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RAM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mem[0][7:0]</a:t>
            </a:r>
            <a:r>
              <a:rPr lang="ko-KR" altLang="en-US" sz="2000" dirty="0" smtClean="0"/>
              <a:t>인 </a:t>
            </a:r>
            <a:r>
              <a:rPr lang="en-US" altLang="ko-KR" sz="2000" dirty="0" smtClean="0"/>
              <a:t>R0</a:t>
            </a:r>
            <a:r>
              <a:rPr lang="ko-KR" altLang="en-US" sz="2000" dirty="0" smtClean="0"/>
              <a:t>에 들어갔다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이로써 원래 코드의 의도대로 </a:t>
            </a:r>
            <a:r>
              <a:rPr lang="en-US" altLang="ko-KR" sz="2000" dirty="0" smtClean="0"/>
              <a:t>MOV R0, #10H</a:t>
            </a:r>
            <a:r>
              <a:rPr lang="ko-KR" altLang="en-US" sz="2000" dirty="0" smtClean="0"/>
              <a:t>를 해석하여 </a:t>
            </a:r>
            <a:r>
              <a:rPr lang="en-US" altLang="ko-KR" sz="2000" dirty="0" smtClean="0"/>
              <a:t>R0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#10H</a:t>
            </a:r>
            <a:r>
              <a:rPr lang="ko-KR" altLang="en-US" sz="2000" dirty="0" smtClean="0"/>
              <a:t>가 들어가게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하는 것이 성공했음을 확인하였다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/>
              <a:t>INC DPTR</a:t>
            </a:r>
            <a:r>
              <a:rPr lang="ko-KR" altLang="en-US" sz="2000" dirty="0" smtClean="0"/>
              <a:t>도 마찬가지로 </a:t>
            </a:r>
            <a:r>
              <a:rPr lang="en-US" altLang="ko-KR" sz="2000" dirty="0" smtClean="0"/>
              <a:t>op code a3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op1</a:t>
            </a:r>
            <a:r>
              <a:rPr lang="ko-KR" altLang="en-US" sz="2000" dirty="0" smtClean="0"/>
              <a:t>에 들어온 시점부터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클락 뒤에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DPTR</a:t>
            </a:r>
            <a:r>
              <a:rPr lang="ko-KR" altLang="en-US" sz="2000" dirty="0" smtClean="0"/>
              <a:t>에 있던 값이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씩 증가하였다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/>
              <a:t>DPTR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52H</a:t>
            </a:r>
            <a:r>
              <a:rPr lang="ko-KR" altLang="en-US" sz="2000" dirty="0" smtClean="0"/>
              <a:t>를 유지하고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/>
              <a:t>80 f2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JMP DECODE </a:t>
            </a:r>
            <a:r>
              <a:rPr lang="ko-KR" altLang="en-US" sz="2000" dirty="0" smtClean="0"/>
              <a:t>명령을 수행함으로써</a:t>
            </a:r>
            <a:r>
              <a:rPr lang="en-US" altLang="ko-KR" sz="2000" dirty="0" smtClean="0"/>
              <a:t>, </a:t>
            </a:r>
            <a:br>
              <a:rPr lang="en-US" altLang="ko-KR" sz="2000" dirty="0" smtClean="0"/>
            </a:br>
            <a:r>
              <a:rPr lang="en-US" altLang="ko-KR" sz="2000" dirty="0" err="1" smtClean="0"/>
              <a:t>pc_out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ROM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addr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0003</a:t>
            </a:r>
            <a:r>
              <a:rPr lang="ko-KR" altLang="en-US" sz="2000" dirty="0" smtClean="0"/>
              <a:t>으로 바뀜으로써 </a:t>
            </a:r>
            <a:r>
              <a:rPr lang="en-US" altLang="ko-KR" sz="2000" dirty="0" smtClean="0"/>
              <a:t>52H</a:t>
            </a:r>
            <a:r>
              <a:rPr lang="ko-KR" altLang="en-US" sz="2000" dirty="0" smtClean="0"/>
              <a:t>에 대해서도 같은 작업을 반복함을 확인할 수 있었다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endParaRPr lang="en-US" altLang="ko-KR" sz="2000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681646"/>
            <a:ext cx="10515600" cy="830605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Instruction</a:t>
            </a:r>
            <a:r>
              <a:rPr lang="ko-KR" altLang="en-US" sz="3200" b="1" dirty="0" smtClean="0"/>
              <a:t>에 따른 시뮬레이션 결과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236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53191" y="1568816"/>
            <a:ext cx="1051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마지막으로 종료시점의 파형을 살펴보도록 한다</a:t>
            </a:r>
            <a:r>
              <a:rPr lang="en-US" altLang="ko-KR" sz="2000" b="1" dirty="0" smtClean="0"/>
              <a:t>.</a:t>
            </a:r>
            <a:endParaRPr lang="ko-KR" altLang="en-US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97" y="2107560"/>
            <a:ext cx="5685013" cy="3787468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751984"/>
            <a:ext cx="10515600" cy="830605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 smtClean="0"/>
              <a:t>Instruction</a:t>
            </a:r>
            <a:r>
              <a:rPr lang="ko-KR" altLang="en-US" sz="3200" b="1" dirty="0" smtClean="0"/>
              <a:t>에 따른 시뮬레이션 결과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884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결과 해석</a:t>
            </a:r>
            <a:endParaRPr lang="en-US" altLang="ko-KR" sz="2400" b="1" dirty="0"/>
          </a:p>
          <a:p>
            <a:pPr marL="514350" indent="-514350">
              <a:buFont typeface="+mj-lt"/>
              <a:buAutoNum type="arabicPeriod"/>
            </a:pPr>
            <a:endParaRPr lang="en-US" altLang="ko-KR" sz="16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기대했던 대로</a:t>
            </a:r>
            <a:r>
              <a:rPr lang="en-US" altLang="ko-KR" sz="1600" dirty="0" smtClean="0"/>
              <a:t>, DPTR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52 </a:t>
            </a:r>
            <a:r>
              <a:rPr lang="ko-KR" altLang="en-US" sz="1600" dirty="0" smtClean="0"/>
              <a:t>였을 때를 지나 </a:t>
            </a:r>
            <a:r>
              <a:rPr lang="en-US" altLang="ko-KR" sz="1600" dirty="0" smtClean="0"/>
              <a:t>54</a:t>
            </a:r>
            <a:r>
              <a:rPr lang="ko-KR" altLang="en-US" sz="1600" dirty="0" smtClean="0"/>
              <a:t>까지 증가하였고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따라서 그 전까지 </a:t>
            </a:r>
            <a:r>
              <a:rPr lang="en-US" altLang="ko-KR" sz="1600" dirty="0" smtClean="0"/>
              <a:t>MOV R0, #30H</a:t>
            </a:r>
            <a:r>
              <a:rPr lang="ko-KR" altLang="en-US" sz="1600" dirty="0" smtClean="0"/>
              <a:t>를 해석하여</a:t>
            </a:r>
            <a:r>
              <a:rPr lang="en-US" altLang="ko-KR" sz="1600" dirty="0" smtClean="0"/>
              <a:t>, R0</a:t>
            </a:r>
            <a:r>
              <a:rPr lang="ko-KR" altLang="en-US" sz="1600" dirty="0" smtClean="0"/>
              <a:t>에 </a:t>
            </a:r>
            <a:r>
              <a:rPr lang="en-US" altLang="ko-KR" sz="1600" b="1" dirty="0" smtClean="0"/>
              <a:t>30</a:t>
            </a:r>
            <a:r>
              <a:rPr lang="ko-KR" altLang="en-US" sz="1600" dirty="0" smtClean="0"/>
              <a:t>이 들어가 있음을 확인하였다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1600" dirty="0" smtClean="0"/>
              <a:t>DPTR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54</a:t>
            </a:r>
            <a:r>
              <a:rPr lang="ko-KR" altLang="en-US" sz="1600" dirty="0" smtClean="0"/>
              <a:t>인 시점에 코드 메모리의 값을 읽어 </a:t>
            </a:r>
            <a:r>
              <a:rPr lang="en-US" altLang="ko-KR" sz="1600" dirty="0" smtClean="0"/>
              <a:t>ACC</a:t>
            </a:r>
            <a:r>
              <a:rPr lang="ko-KR" altLang="en-US" sz="1600" dirty="0" smtClean="0"/>
              <a:t>에 저장한 결과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en-US" altLang="ko-KR" sz="1600" dirty="0" smtClean="0"/>
              <a:t>ACC</a:t>
            </a:r>
            <a:r>
              <a:rPr lang="ko-KR" altLang="en-US" sz="1600" dirty="0" smtClean="0"/>
              <a:t>에 </a:t>
            </a:r>
            <a:r>
              <a:rPr lang="en-US" altLang="ko-KR" sz="1600" b="1" dirty="0" smtClean="0"/>
              <a:t>MOV A, #n</a:t>
            </a:r>
            <a:r>
              <a:rPr lang="ko-KR" altLang="en-US" sz="1600" dirty="0" smtClean="0"/>
              <a:t>에 해당하는 </a:t>
            </a:r>
            <a:r>
              <a:rPr lang="en-US" altLang="ko-KR" sz="1600" dirty="0" smtClean="0"/>
              <a:t>op code </a:t>
            </a:r>
            <a:r>
              <a:rPr lang="ko-KR" altLang="en-US" sz="1600" dirty="0" smtClean="0"/>
              <a:t>인 </a:t>
            </a:r>
            <a:r>
              <a:rPr lang="en-US" altLang="ko-KR" sz="1600" b="1" dirty="0" smtClean="0"/>
              <a:t>74</a:t>
            </a:r>
            <a:r>
              <a:rPr lang="ko-KR" altLang="en-US" sz="1600" dirty="0" smtClean="0"/>
              <a:t>가 저장되었다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1600" dirty="0" smtClean="0"/>
              <a:t>Op1</a:t>
            </a:r>
            <a:r>
              <a:rPr lang="ko-KR" altLang="en-US" sz="1600" dirty="0" smtClean="0"/>
              <a:t>이 </a:t>
            </a:r>
            <a:r>
              <a:rPr lang="en-US" altLang="ko-KR" sz="1600" b="1" dirty="0" smtClean="0"/>
              <a:t>CJNE #n, </a:t>
            </a:r>
            <a:r>
              <a:rPr lang="en-US" altLang="ko-KR" sz="1600" b="1" dirty="0" err="1" smtClean="0"/>
              <a:t>addr</a:t>
            </a:r>
            <a:r>
              <a:rPr lang="ko-KR" altLang="en-US" sz="1600" dirty="0" smtClean="0"/>
              <a:t>에 해당하는 </a:t>
            </a:r>
            <a:r>
              <a:rPr lang="en-US" altLang="ko-KR" sz="1600" dirty="0" smtClean="0"/>
              <a:t>op code</a:t>
            </a:r>
            <a:r>
              <a:rPr lang="ko-KR" altLang="en-US" sz="1600" dirty="0" smtClean="0"/>
              <a:t>인 </a:t>
            </a:r>
            <a:r>
              <a:rPr lang="en-US" altLang="ko-KR" sz="1600" b="1" dirty="0" smtClean="0"/>
              <a:t>b4</a:t>
            </a:r>
            <a:r>
              <a:rPr lang="ko-KR" altLang="en-US" sz="1600" dirty="0" smtClean="0"/>
              <a:t>가 되었을 때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다음 클락 에서는 </a:t>
            </a:r>
            <a:r>
              <a:rPr lang="en-US" altLang="ko-KR" sz="1600" dirty="0" smtClean="0"/>
              <a:t>SFR_PSW</a:t>
            </a:r>
            <a:r>
              <a:rPr lang="ko-KR" altLang="en-US" sz="1600" dirty="0" smtClean="0"/>
              <a:t>에서 </a:t>
            </a:r>
            <a:r>
              <a:rPr lang="en-US" altLang="ko-KR" sz="1600" b="1" dirty="0" err="1" smtClean="0"/>
              <a:t>cy_in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되었다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이는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op2</a:t>
            </a:r>
            <a:r>
              <a:rPr lang="ko-KR" altLang="en-US" sz="1600" dirty="0" smtClean="0"/>
              <a:t>를 비교해보니</a:t>
            </a:r>
            <a:r>
              <a:rPr lang="en-US" altLang="ko-KR" sz="1600" dirty="0" smtClean="0"/>
              <a:t>, A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MOV A, #n</a:t>
            </a:r>
            <a:r>
              <a:rPr lang="ko-KR" altLang="en-US" sz="1600" dirty="0" smtClean="0"/>
              <a:t>에 해당하는 </a:t>
            </a:r>
            <a:r>
              <a:rPr lang="en-US" altLang="ko-KR" sz="1600" b="1" dirty="0" smtClean="0"/>
              <a:t>74</a:t>
            </a:r>
            <a:r>
              <a:rPr lang="ko-KR" altLang="en-US" sz="1600" dirty="0" smtClean="0"/>
              <a:t>인데 비해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op2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MOV R0, #n</a:t>
            </a:r>
            <a:r>
              <a:rPr lang="ko-KR" altLang="en-US" sz="1600" dirty="0" smtClean="0"/>
              <a:t>에 대해서만 조건이 참이 되도록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78</a:t>
            </a:r>
            <a:r>
              <a:rPr lang="ko-KR" altLang="en-US" sz="1600" dirty="0" smtClean="0"/>
              <a:t>이므로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서로 다르기 때문에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그 상황이 되었음을 표시하기 위함이다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algn="r"/>
            <a:r>
              <a:rPr lang="ko-KR" altLang="en-US" sz="2000" b="1" dirty="0" smtClean="0"/>
              <a:t>다음페이지에 이어서</a:t>
            </a:r>
            <a:endParaRPr lang="en-US" altLang="ko-KR" sz="2000" b="1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763707"/>
            <a:ext cx="10515600" cy="830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/>
              <a:t>Instruction</a:t>
            </a:r>
            <a:r>
              <a:rPr lang="ko-KR" altLang="en-US" sz="3200" b="1" dirty="0" smtClean="0"/>
              <a:t>에 따른 시뮬레이션 결과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851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결과 해석</a:t>
            </a:r>
            <a:endParaRPr lang="en-US" altLang="ko-KR" sz="2400" b="1" dirty="0"/>
          </a:p>
          <a:p>
            <a:pPr marL="514350" indent="-514350">
              <a:buFont typeface="+mj-lt"/>
              <a:buAutoNum type="arabicPeriod"/>
            </a:pPr>
            <a:endParaRPr lang="en-US" altLang="ko-KR" sz="20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sz="1800" dirty="0" smtClean="0"/>
              <a:t> </a:t>
            </a:r>
            <a:r>
              <a:rPr lang="en-US" altLang="ko-KR" sz="1800" b="1" dirty="0" err="1" smtClean="0"/>
              <a:t>cy_in</a:t>
            </a:r>
            <a:r>
              <a:rPr lang="ko-KR" altLang="en-US" sz="1800" b="1" dirty="0" smtClean="0"/>
              <a:t>이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이 된 이후 다음 </a:t>
            </a:r>
            <a:r>
              <a:rPr lang="ko-KR" altLang="en-US" sz="1800" b="1" dirty="0" err="1" smtClean="0"/>
              <a:t>클락에는</a:t>
            </a:r>
            <a:r>
              <a:rPr lang="ko-KR" altLang="en-US" sz="1800" b="1" dirty="0" smtClean="0"/>
              <a:t> </a:t>
            </a:r>
            <a:r>
              <a:rPr lang="en-US" altLang="ko-KR" sz="1800" b="1" dirty="0" err="1" smtClean="0"/>
              <a:t>pc_out</a:t>
            </a:r>
            <a:r>
              <a:rPr lang="ko-KR" altLang="en-US" sz="1800" b="1" dirty="0" smtClean="0"/>
              <a:t>이 </a:t>
            </a:r>
            <a:r>
              <a:rPr lang="en-US" altLang="ko-KR" sz="1800" b="1" dirty="0" smtClean="0"/>
              <a:t>58</a:t>
            </a:r>
            <a:r>
              <a:rPr lang="ko-KR" altLang="en-US" sz="1800" b="1" dirty="0" smtClean="0"/>
              <a:t>로 뛰었다</a:t>
            </a:r>
            <a:r>
              <a:rPr lang="en-US" altLang="ko-KR" sz="1800" b="1" dirty="0" smtClean="0"/>
              <a:t>.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이는 </a:t>
            </a:r>
            <a:r>
              <a:rPr lang="en-US" altLang="ko-KR" sz="1800" dirty="0" smtClean="0"/>
              <a:t>ACC</a:t>
            </a:r>
            <a:r>
              <a:rPr lang="ko-KR" altLang="en-US" sz="1800" dirty="0" smtClean="0"/>
              <a:t>의 값이 </a:t>
            </a:r>
            <a:r>
              <a:rPr lang="en-US" altLang="ko-KR" sz="1800" dirty="0" smtClean="0"/>
              <a:t>78(MOV R0, #n)</a:t>
            </a:r>
            <a:r>
              <a:rPr lang="ko-KR" altLang="en-US" sz="1800" dirty="0" smtClean="0"/>
              <a:t>이 아닐 때</a:t>
            </a:r>
            <a:r>
              <a:rPr lang="en-US" altLang="ko-KR" sz="1800" dirty="0" smtClean="0"/>
              <a:t>, op3</a:t>
            </a:r>
            <a:r>
              <a:rPr lang="ko-KR" altLang="en-US" sz="1800" dirty="0" smtClean="0"/>
              <a:t>의 값 만큼 상대점프를 하기 위해서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b="1" dirty="0" err="1" smtClean="0"/>
              <a:t>cy_in</a:t>
            </a:r>
            <a:r>
              <a:rPr lang="ko-KR" altLang="en-US" sz="1800" dirty="0" smtClean="0"/>
              <a:t>에 점프 할 지 말지 여부를 표시한 것이다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err="1" smtClean="0"/>
              <a:t>Pc_out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000f</a:t>
            </a:r>
            <a:r>
              <a:rPr lang="ko-KR" altLang="en-US" sz="1800" dirty="0" smtClean="0"/>
              <a:t>일 때</a:t>
            </a:r>
            <a:r>
              <a:rPr lang="en-US" altLang="ko-KR" sz="1800" dirty="0" smtClean="0"/>
              <a:t>, op3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4f</a:t>
            </a:r>
            <a:r>
              <a:rPr lang="ko-KR" altLang="en-US" sz="1800" dirty="0" smtClean="0"/>
              <a:t>이므로</a:t>
            </a:r>
            <a:r>
              <a:rPr lang="en-US" altLang="ko-KR" sz="1800" dirty="0" smtClean="0"/>
              <a:t>, 000f + 4f = 0058 </a:t>
            </a:r>
            <a:r>
              <a:rPr lang="ko-KR" altLang="en-US" sz="1800" dirty="0" smtClean="0"/>
              <a:t>이 되어서</a:t>
            </a:r>
            <a:r>
              <a:rPr lang="en-US" altLang="ko-KR" sz="1800" dirty="0" smtClean="0"/>
              <a:t>,</a:t>
            </a:r>
            <a:br>
              <a:rPr lang="en-US" altLang="ko-KR" sz="1800" dirty="0" smtClean="0"/>
            </a:br>
            <a:r>
              <a:rPr lang="ko-KR" altLang="en-US" sz="1800" dirty="0" smtClean="0"/>
              <a:t>더 이상 </a:t>
            </a:r>
            <a:r>
              <a:rPr lang="en-US" altLang="ko-KR" sz="1800" dirty="0" smtClean="0"/>
              <a:t>fetch</a:t>
            </a:r>
            <a:r>
              <a:rPr lang="ko-KR" altLang="en-US" sz="1800" dirty="0" smtClean="0"/>
              <a:t>할 명령이 없어 프로그램이 종료된다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ko-KR" altLang="en-US" sz="1800" dirty="0" smtClean="0"/>
              <a:t>그리고 점프할 때는 </a:t>
            </a:r>
            <a:r>
              <a:rPr lang="en-US" altLang="ko-KR" sz="1800" dirty="0" smtClean="0"/>
              <a:t>fetch</a:t>
            </a:r>
            <a:r>
              <a:rPr lang="ko-KR" altLang="en-US" sz="1800" dirty="0" smtClean="0"/>
              <a:t>했던 </a:t>
            </a:r>
            <a:r>
              <a:rPr lang="en-US" altLang="ko-KR" sz="1800" dirty="0" smtClean="0"/>
              <a:t>op code</a:t>
            </a:r>
            <a:r>
              <a:rPr lang="ko-KR" altLang="en-US" sz="1800" dirty="0" smtClean="0"/>
              <a:t>인 </a:t>
            </a:r>
            <a:r>
              <a:rPr lang="en-US" altLang="ko-KR" sz="1800" dirty="0" smtClean="0"/>
              <a:t>74 01</a:t>
            </a:r>
            <a:r>
              <a:rPr lang="ko-KR" altLang="en-US" sz="1800" dirty="0" smtClean="0"/>
              <a:t>을 무시하고 실행하지 않는다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ko-KR" altLang="en-US" sz="1800" b="1" dirty="0" smtClean="0"/>
              <a:t>코드 메모리의 </a:t>
            </a:r>
            <a:r>
              <a:rPr lang="en-US" altLang="ko-KR" sz="1800" b="1" dirty="0" smtClean="0"/>
              <a:t>0050</a:t>
            </a:r>
            <a:r>
              <a:rPr lang="ko-KR" altLang="en-US" sz="1800" b="1" dirty="0" smtClean="0"/>
              <a:t>부터 </a:t>
            </a:r>
            <a:r>
              <a:rPr lang="en-US" altLang="ko-KR" sz="1800" b="1" dirty="0" smtClean="0"/>
              <a:t>0057</a:t>
            </a:r>
            <a:r>
              <a:rPr lang="ko-KR" altLang="en-US" sz="1800" b="1" dirty="0" smtClean="0"/>
              <a:t>사이에 있는 코드는 </a:t>
            </a:r>
            <a:r>
              <a:rPr lang="en-US" altLang="ko-KR" sz="1800" dirty="0" smtClean="0"/>
              <a:t>MOVC a, @A+DPTR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불러올 용도로만 쓰였고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 코드 자체가 직접 실행되지는 않았다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763707"/>
            <a:ext cx="10515600" cy="830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/>
              <a:t>Instruction</a:t>
            </a:r>
            <a:r>
              <a:rPr lang="ko-KR" altLang="en-US" sz="3200" b="1" dirty="0" smtClean="0"/>
              <a:t>에 따른 시뮬레이션 결과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953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b="1" dirty="0" smtClean="0"/>
          </a:p>
          <a:p>
            <a:r>
              <a:rPr lang="ko-KR" altLang="en-US" sz="2400" b="1" dirty="0" smtClean="0"/>
              <a:t>이상으로 각 </a:t>
            </a:r>
            <a:r>
              <a:rPr lang="en-US" altLang="ko-KR" sz="2400" b="1" dirty="0" smtClean="0"/>
              <a:t>Instruction</a:t>
            </a:r>
            <a:r>
              <a:rPr lang="ko-KR" altLang="en-US" sz="2400" b="1" dirty="0"/>
              <a:t>에 따른 시뮬레이션 </a:t>
            </a:r>
            <a:r>
              <a:rPr lang="ko-KR" altLang="en-US" sz="2400" b="1" dirty="0" smtClean="0"/>
              <a:t>결과를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모두 살펴 보았다</a:t>
            </a:r>
            <a:r>
              <a:rPr lang="en-US" altLang="ko-KR" sz="2400" b="1" dirty="0" smtClean="0"/>
              <a:t>.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그러나 앞선 결과에서 두 가지 의문점이 있었다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b="1" dirty="0" smtClean="0"/>
              <a:t>의문점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1.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memory_interface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모듈은 </a:t>
            </a:r>
            <a:r>
              <a:rPr lang="ko-KR" altLang="en-US" sz="2000" b="1" dirty="0" smtClean="0"/>
              <a:t>총 </a:t>
            </a:r>
            <a:r>
              <a:rPr lang="en-US" altLang="ko-KR" sz="2000" b="1" dirty="0" smtClean="0"/>
              <a:t>12</a:t>
            </a:r>
            <a:r>
              <a:rPr lang="ko-KR" altLang="en-US" sz="2000" b="1" dirty="0" smtClean="0"/>
              <a:t>바이트의 코드를 특정 시간 동안 가지고 있는데</a:t>
            </a:r>
            <a:r>
              <a:rPr lang="en-US" altLang="ko-KR" sz="2000" b="1" dirty="0" smtClean="0"/>
              <a:t>,</a:t>
            </a:r>
            <a:br>
              <a:rPr lang="en-US" altLang="ko-KR" sz="2000" b="1" dirty="0" smtClean="0"/>
            </a:br>
            <a:r>
              <a:rPr lang="ko-KR" altLang="en-US" sz="2000" dirty="0" smtClean="0"/>
              <a:t>그 코드는 </a:t>
            </a:r>
            <a:r>
              <a:rPr lang="ko-KR" altLang="en-US" sz="2000" b="1" dirty="0" smtClean="0"/>
              <a:t>어떤 값을 근거로 </a:t>
            </a:r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클락의</a:t>
            </a:r>
            <a:r>
              <a:rPr lang="ko-KR" altLang="en-US" sz="2000" dirty="0" smtClean="0"/>
              <a:t> 시점마다 적절한 값을 </a:t>
            </a:r>
            <a:r>
              <a:rPr lang="en-US" altLang="ko-KR" sz="2000" dirty="0" smtClean="0"/>
              <a:t>op1,op2,op3</a:t>
            </a:r>
            <a:r>
              <a:rPr lang="ko-KR" altLang="en-US" sz="2000" dirty="0" smtClean="0"/>
              <a:t>에 뽑아내는가</a:t>
            </a:r>
            <a:r>
              <a:rPr lang="en-US" altLang="ko-KR" sz="2000" dirty="0" smtClean="0"/>
              <a:t>?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2. fetch</a:t>
            </a:r>
            <a:r>
              <a:rPr lang="ko-KR" altLang="en-US" sz="2000" dirty="0" smtClean="0"/>
              <a:t>된 명령은 </a:t>
            </a:r>
            <a:r>
              <a:rPr lang="ko-KR" altLang="en-US" sz="2000" b="1" dirty="0" smtClean="0"/>
              <a:t>어떤 값을 근거로 </a:t>
            </a:r>
            <a:r>
              <a:rPr lang="ko-KR" altLang="en-US" sz="2000" dirty="0" smtClean="0"/>
              <a:t>실행되는가</a:t>
            </a:r>
            <a:r>
              <a:rPr lang="en-US" altLang="ko-KR" sz="2000" dirty="0" smtClean="0"/>
              <a:t>?(Decode)</a:t>
            </a:r>
            <a:endParaRPr lang="en-US" altLang="ko-KR" sz="24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763707"/>
            <a:ext cx="10515600" cy="830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앞선 결과에 대한 의문점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101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가지 의문점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767010"/>
            <a:ext cx="8716108" cy="1925759"/>
          </a:xfrm>
        </p:spPr>
        <p:txBody>
          <a:bodyPr/>
          <a:lstStyle/>
          <a:p>
            <a:endParaRPr lang="en-US" altLang="ko-KR" sz="2000" dirty="0" smtClean="0"/>
          </a:p>
          <a:p>
            <a:r>
              <a:rPr lang="ko-KR" altLang="en-US" sz="2000" b="1" dirty="0" smtClean="0"/>
              <a:t>앞서 살펴본 두 가지 의문점을 두고서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각각 </a:t>
            </a:r>
            <a:r>
              <a:rPr lang="en-US" altLang="ko-KR" sz="2000" b="1" dirty="0" smtClean="0"/>
              <a:t>Fetch</a:t>
            </a:r>
            <a:r>
              <a:rPr lang="ko-KR" altLang="en-US" sz="2000" dirty="0" smtClean="0"/>
              <a:t>와 </a:t>
            </a:r>
            <a:r>
              <a:rPr lang="en-US" altLang="ko-KR" sz="2000" b="1" dirty="0" smtClean="0"/>
              <a:t>Decode</a:t>
            </a:r>
            <a:r>
              <a:rPr lang="ko-KR" altLang="en-US" sz="2000" dirty="0" smtClean="0"/>
              <a:t>라는 제목으로</a:t>
            </a:r>
            <a:r>
              <a:rPr lang="en-US" altLang="ko-KR" sz="2000" dirty="0" smtClean="0"/>
              <a:t>, </a:t>
            </a:r>
            <a:br>
              <a:rPr lang="en-US" altLang="ko-KR" sz="2000" dirty="0" smtClean="0"/>
            </a:br>
            <a:r>
              <a:rPr lang="ko-KR" altLang="en-US" sz="2000" dirty="0" smtClean="0"/>
              <a:t>그 의문을 가지고서 시뮬레이션을 하여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ko-KR" altLang="en-US" sz="2000" dirty="0" smtClean="0"/>
              <a:t>답을 찾아가도록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73369" y="3681048"/>
            <a:ext cx="10515600" cy="2249732"/>
          </a:xfrm>
        </p:spPr>
        <p:txBody>
          <a:bodyPr/>
          <a:lstStyle/>
          <a:p>
            <a:pPr lvl="0"/>
            <a:r>
              <a:rPr lang="ko-KR" altLang="en-US" sz="2000" b="1" dirty="0">
                <a:solidFill>
                  <a:prstClr val="black"/>
                </a:solidFill>
              </a:rPr>
              <a:t>의문점</a:t>
            </a:r>
            <a:r>
              <a:rPr lang="en-US" altLang="ko-KR" sz="2000" dirty="0">
                <a:solidFill>
                  <a:prstClr val="black"/>
                </a:solidFill>
              </a:rPr>
              <a:t/>
            </a:r>
            <a:br>
              <a:rPr lang="en-US" altLang="ko-KR" sz="2000" dirty="0">
                <a:solidFill>
                  <a:prstClr val="black"/>
                </a:solidFill>
              </a:rPr>
            </a:br>
            <a:r>
              <a:rPr lang="en-US" altLang="ko-KR" sz="2000" dirty="0">
                <a:solidFill>
                  <a:prstClr val="black"/>
                </a:solidFill>
              </a:rPr>
              <a:t/>
            </a:r>
            <a:br>
              <a:rPr lang="en-US" altLang="ko-KR" sz="2000" dirty="0">
                <a:solidFill>
                  <a:prstClr val="black"/>
                </a:solidFill>
              </a:rPr>
            </a:br>
            <a:r>
              <a:rPr lang="en-US" altLang="ko-KR" sz="2000" dirty="0">
                <a:solidFill>
                  <a:prstClr val="black"/>
                </a:solidFill>
              </a:rPr>
              <a:t>1.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</a:rPr>
              <a:t>memory_interface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모듈은 </a:t>
            </a:r>
            <a:r>
              <a:rPr lang="ko-KR" altLang="en-US" sz="2000" b="1" dirty="0">
                <a:solidFill>
                  <a:prstClr val="black"/>
                </a:solidFill>
              </a:rPr>
              <a:t>총 </a:t>
            </a:r>
            <a:r>
              <a:rPr lang="en-US" altLang="ko-KR" sz="2000" b="1" dirty="0">
                <a:solidFill>
                  <a:prstClr val="black"/>
                </a:solidFill>
              </a:rPr>
              <a:t>12</a:t>
            </a:r>
            <a:r>
              <a:rPr lang="ko-KR" altLang="en-US" sz="2000" b="1" dirty="0">
                <a:solidFill>
                  <a:prstClr val="black"/>
                </a:solidFill>
              </a:rPr>
              <a:t>바이트의 코드를 특정 시간 동안 가지고 있는데</a:t>
            </a:r>
            <a:r>
              <a:rPr lang="en-US" altLang="ko-KR" sz="2000" b="1" dirty="0">
                <a:solidFill>
                  <a:prstClr val="black"/>
                </a:solidFill>
              </a:rPr>
              <a:t>,</a:t>
            </a:r>
            <a:br>
              <a:rPr lang="en-US" altLang="ko-KR" sz="2000" b="1" dirty="0">
                <a:solidFill>
                  <a:prstClr val="black"/>
                </a:solidFill>
              </a:rPr>
            </a:br>
            <a:r>
              <a:rPr lang="ko-KR" altLang="en-US" sz="2000" dirty="0">
                <a:solidFill>
                  <a:prstClr val="black"/>
                </a:solidFill>
              </a:rPr>
              <a:t>그 코드는 </a:t>
            </a:r>
            <a:r>
              <a:rPr lang="ko-KR" altLang="en-US" sz="2000" b="1" dirty="0">
                <a:solidFill>
                  <a:prstClr val="black"/>
                </a:solidFill>
              </a:rPr>
              <a:t>어떤 값을 근거로 </a:t>
            </a:r>
            <a:r>
              <a:rPr lang="ko-KR" altLang="en-US" sz="2000" dirty="0">
                <a:solidFill>
                  <a:prstClr val="black"/>
                </a:solidFill>
              </a:rPr>
              <a:t>각 </a:t>
            </a:r>
            <a:r>
              <a:rPr lang="ko-KR" altLang="en-US" sz="2000" dirty="0" err="1">
                <a:solidFill>
                  <a:prstClr val="black"/>
                </a:solidFill>
              </a:rPr>
              <a:t>클락의</a:t>
            </a:r>
            <a:r>
              <a:rPr lang="ko-KR" altLang="en-US" sz="2000" dirty="0">
                <a:solidFill>
                  <a:prstClr val="black"/>
                </a:solidFill>
              </a:rPr>
              <a:t> 시점마다 적절한 값을 </a:t>
            </a:r>
            <a:r>
              <a:rPr lang="en-US" altLang="ko-KR" sz="2000" dirty="0">
                <a:solidFill>
                  <a:prstClr val="black"/>
                </a:solidFill>
              </a:rPr>
              <a:t>op1,op2,op3</a:t>
            </a:r>
            <a:r>
              <a:rPr lang="ko-KR" altLang="en-US" sz="2000" dirty="0">
                <a:solidFill>
                  <a:prstClr val="black"/>
                </a:solidFill>
              </a:rPr>
              <a:t>에 뽑아내는가</a:t>
            </a:r>
            <a:r>
              <a:rPr lang="en-US" altLang="ko-KR" sz="2000" dirty="0" smtClean="0">
                <a:solidFill>
                  <a:prstClr val="black"/>
                </a:solidFill>
              </a:rPr>
              <a:t>?</a:t>
            </a:r>
            <a:br>
              <a:rPr lang="en-US" altLang="ko-KR" sz="2000" dirty="0" smtClean="0">
                <a:solidFill>
                  <a:prstClr val="black"/>
                </a:solidFill>
              </a:rPr>
            </a:br>
            <a:r>
              <a:rPr lang="en-US" altLang="ko-KR" sz="2000" dirty="0" smtClean="0">
                <a:solidFill>
                  <a:prstClr val="black"/>
                </a:solidFill>
              </a:rPr>
              <a:t>(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Fetch</a:t>
            </a:r>
            <a:r>
              <a:rPr lang="en-US" altLang="ko-KR" sz="2000" dirty="0" smtClean="0">
                <a:solidFill>
                  <a:prstClr val="black"/>
                </a:solidFill>
              </a:rPr>
              <a:t>)</a:t>
            </a:r>
            <a:r>
              <a:rPr lang="en-US" altLang="ko-KR" sz="2000" dirty="0">
                <a:solidFill>
                  <a:prstClr val="black"/>
                </a:solidFill>
              </a:rPr>
              <a:t/>
            </a:r>
            <a:br>
              <a:rPr lang="en-US" altLang="ko-KR" sz="2000" dirty="0">
                <a:solidFill>
                  <a:prstClr val="black"/>
                </a:solidFill>
              </a:rPr>
            </a:br>
            <a:r>
              <a:rPr lang="en-US" altLang="ko-KR" sz="2000" dirty="0">
                <a:solidFill>
                  <a:prstClr val="black"/>
                </a:solidFill>
              </a:rPr>
              <a:t/>
            </a:r>
            <a:br>
              <a:rPr lang="en-US" altLang="ko-KR" sz="2000" dirty="0">
                <a:solidFill>
                  <a:prstClr val="black"/>
                </a:solidFill>
              </a:rPr>
            </a:br>
            <a:r>
              <a:rPr lang="en-US" altLang="ko-KR" sz="2000" dirty="0">
                <a:solidFill>
                  <a:prstClr val="black"/>
                </a:solidFill>
              </a:rPr>
              <a:t>2. fetch</a:t>
            </a:r>
            <a:r>
              <a:rPr lang="ko-KR" altLang="en-US" sz="2000" dirty="0">
                <a:solidFill>
                  <a:prstClr val="black"/>
                </a:solidFill>
              </a:rPr>
              <a:t>된 명령은 </a:t>
            </a:r>
            <a:r>
              <a:rPr lang="ko-KR" altLang="en-US" sz="2000" b="1" dirty="0">
                <a:solidFill>
                  <a:prstClr val="black"/>
                </a:solidFill>
              </a:rPr>
              <a:t>어떤 값을 근거로 </a:t>
            </a:r>
            <a:r>
              <a:rPr lang="ko-KR" altLang="en-US" sz="2000" dirty="0">
                <a:solidFill>
                  <a:prstClr val="black"/>
                </a:solidFill>
              </a:rPr>
              <a:t>실행되는가</a:t>
            </a:r>
            <a:r>
              <a:rPr lang="en-US" altLang="ko-KR" sz="2000" dirty="0">
                <a:solidFill>
                  <a:prstClr val="black"/>
                </a:solidFill>
              </a:rPr>
              <a:t>?(</a:t>
            </a:r>
            <a:r>
              <a:rPr lang="en-US" altLang="ko-KR" sz="2000" b="1" dirty="0">
                <a:solidFill>
                  <a:prstClr val="black"/>
                </a:solidFill>
              </a:rPr>
              <a:t>Decode</a:t>
            </a:r>
            <a:r>
              <a:rPr lang="en-US" altLang="ko-KR" sz="2000" dirty="0">
                <a:solidFill>
                  <a:prstClr val="black"/>
                </a:solidFill>
              </a:rPr>
              <a:t>)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228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Fetch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65" y="1355558"/>
            <a:ext cx="8801863" cy="3040643"/>
          </a:xfrm>
        </p:spPr>
      </p:pic>
    </p:spTree>
    <p:extLst>
      <p:ext uri="{BB962C8B-B14F-4D97-AF65-F5344CB8AC3E}">
        <p14:creationId xmlns:p14="http://schemas.microsoft.com/office/powerpoint/2010/main" val="1423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Fetch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567719"/>
            <a:ext cx="10515600" cy="4797912"/>
          </a:xfrm>
        </p:spPr>
        <p:txBody>
          <a:bodyPr>
            <a:normAutofit/>
          </a:bodyPr>
          <a:lstStyle/>
          <a:p>
            <a:r>
              <a:rPr lang="ko-KR" altLang="en-US" dirty="0"/>
              <a:t>해석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600" dirty="0" smtClean="0"/>
              <a:t>op1</a:t>
            </a:r>
            <a:r>
              <a:rPr lang="ko-KR" altLang="en-US" sz="1600" dirty="0"/>
              <a:t>의 값에 따라 </a:t>
            </a:r>
            <a:r>
              <a:rPr lang="en-US" altLang="ko-KR" sz="1600" dirty="0" err="1"/>
              <a:t>op_length</a:t>
            </a:r>
            <a:r>
              <a:rPr lang="ko-KR" altLang="en-US" sz="1600" dirty="0"/>
              <a:t>의 값이 바뀐다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그리고 </a:t>
            </a:r>
            <a:r>
              <a:rPr lang="en-US" altLang="ko-KR" sz="1600" dirty="0" err="1"/>
              <a:t>op_length</a:t>
            </a:r>
            <a:r>
              <a:rPr lang="en-US" altLang="ko-KR" sz="1600" dirty="0"/>
              <a:t> </a:t>
            </a:r>
            <a:r>
              <a:rPr lang="ko-KR" altLang="en-US" sz="1600" dirty="0"/>
              <a:t>값에 따라서 다음 </a:t>
            </a:r>
            <a:r>
              <a:rPr lang="ko-KR" altLang="en-US" sz="1600" dirty="0" err="1"/>
              <a:t>클락에서의</a:t>
            </a:r>
            <a:r>
              <a:rPr lang="ko-KR" altLang="en-US" sz="1600" dirty="0"/>
              <a:t> </a:t>
            </a:r>
            <a:r>
              <a:rPr lang="en-US" altLang="ko-KR" sz="1600" dirty="0" err="1"/>
              <a:t>op_pos</a:t>
            </a:r>
            <a:r>
              <a:rPr lang="ko-KR" altLang="en-US" sz="1600" dirty="0"/>
              <a:t>가 변하는 정도가 바뀐다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그리고 </a:t>
            </a:r>
            <a:r>
              <a:rPr lang="en-US" altLang="ko-KR" sz="1600" dirty="0" err="1"/>
              <a:t>op_pos</a:t>
            </a:r>
            <a:r>
              <a:rPr lang="en-US" altLang="ko-KR" sz="1600" dirty="0"/>
              <a:t> </a:t>
            </a:r>
            <a:r>
              <a:rPr lang="ko-KR" altLang="en-US" sz="1600" dirty="0"/>
              <a:t>값에 따라서 </a:t>
            </a:r>
            <a:r>
              <a:rPr lang="en-US" altLang="ko-KR" sz="1600" dirty="0" err="1"/>
              <a:t>idat_old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idat_cur</a:t>
            </a:r>
            <a:r>
              <a:rPr lang="en-US" altLang="ko-KR" sz="1600" dirty="0"/>
              <a:t> </a:t>
            </a:r>
            <a:r>
              <a:rPr lang="ko-KR" altLang="en-US" sz="1600" dirty="0"/>
              <a:t>중 어느 위치에서 명령어를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op1,2,3</a:t>
            </a:r>
            <a:r>
              <a:rPr lang="ko-KR" altLang="en-US" sz="1600" dirty="0"/>
              <a:t>에 넣을 지를 결정한다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예를들어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op_pos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이면 </a:t>
            </a:r>
            <a:r>
              <a:rPr lang="en-US" altLang="ko-KR" sz="1600" dirty="0" err="1"/>
              <a:t>idat_old</a:t>
            </a:r>
            <a:r>
              <a:rPr lang="ko-KR" altLang="en-US" sz="1600" dirty="0"/>
              <a:t>의 첫 번째 바이트 부터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세 번째 까지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op_pos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이면 </a:t>
            </a:r>
            <a:r>
              <a:rPr lang="en-US" altLang="ko-KR" sz="1600" dirty="0" err="1" smtClean="0"/>
              <a:t>idat_old</a:t>
            </a:r>
            <a:r>
              <a:rPr lang="ko-KR" altLang="en-US" sz="1600" dirty="0" smtClean="0"/>
              <a:t>의 세 번째 바이트 부터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네 번째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idat_cur</a:t>
            </a:r>
            <a:r>
              <a:rPr lang="ko-KR" altLang="en-US" sz="1600" dirty="0" smtClean="0"/>
              <a:t>의 첫 번째를 각각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op1,2,3</a:t>
            </a:r>
            <a:r>
              <a:rPr lang="ko-KR" altLang="en-US" sz="1600" dirty="0" smtClean="0"/>
              <a:t>에 넣는다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그리고 </a:t>
            </a:r>
            <a:r>
              <a:rPr lang="en-US" altLang="ko-KR" sz="1600" dirty="0" err="1" smtClean="0"/>
              <a:t>op_pos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인 이후에는 재빨리 </a:t>
            </a:r>
            <a:r>
              <a:rPr lang="en-US" altLang="ko-KR" sz="1600" dirty="0" err="1" smtClean="0"/>
              <a:t>idat_onchip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idat_cur</a:t>
            </a:r>
            <a:r>
              <a:rPr lang="ko-KR" altLang="en-US" sz="1600" dirty="0" smtClean="0"/>
              <a:t>의 값을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idat_cur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idat_old</a:t>
            </a:r>
            <a:r>
              <a:rPr lang="ko-KR" altLang="en-US" sz="1600" dirty="0" smtClean="0"/>
              <a:t>에 넣고 </a:t>
            </a:r>
            <a:r>
              <a:rPr lang="en-US" altLang="ko-KR" sz="1600" dirty="0" err="1" smtClean="0"/>
              <a:t>idat_onchip</a:t>
            </a:r>
            <a:r>
              <a:rPr lang="ko-KR" altLang="en-US" sz="1600" dirty="0" smtClean="0"/>
              <a:t>을 다시 채움으로써 클락 단위로 </a:t>
            </a:r>
            <a:r>
              <a:rPr lang="en-US" altLang="ko-KR" sz="1600" dirty="0" smtClean="0"/>
              <a:t>instruction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fetch </a:t>
            </a:r>
            <a:r>
              <a:rPr lang="ko-KR" altLang="en-US" sz="1600" dirty="0" smtClean="0"/>
              <a:t>할 수 있게 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그리고 그러기 위해서 </a:t>
            </a:r>
            <a:r>
              <a:rPr lang="en-US" altLang="ko-KR" sz="1600" dirty="0" err="1" smtClean="0"/>
              <a:t>inc_pc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만들고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 </a:t>
            </a:r>
            <a:r>
              <a:rPr lang="ko-KR" altLang="en-US" sz="1600" dirty="0" err="1" smtClean="0"/>
              <a:t>클락에서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pc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증가하게 하고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그 값이 </a:t>
            </a:r>
            <a:r>
              <a:rPr lang="en-US" altLang="ko-KR" sz="1600" dirty="0" smtClean="0"/>
              <a:t>Rom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addr</a:t>
            </a:r>
            <a:r>
              <a:rPr lang="ko-KR" altLang="en-US" sz="1600" dirty="0" smtClean="0"/>
              <a:t>로 들어가게 하여 </a:t>
            </a:r>
            <a:r>
              <a:rPr lang="en-US" altLang="ko-KR" sz="1600" dirty="0" smtClean="0"/>
              <a:t>Rom</a:t>
            </a:r>
            <a:r>
              <a:rPr lang="ko-KR" altLang="en-US" sz="1600" dirty="0" smtClean="0"/>
              <a:t>의 그 위치의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바이트가 </a:t>
            </a:r>
            <a:r>
              <a:rPr lang="en-US" altLang="ko-KR" sz="1600" dirty="0" err="1" smtClean="0"/>
              <a:t>idat_onchip</a:t>
            </a:r>
            <a:r>
              <a:rPr lang="ko-KR" altLang="en-US" sz="1600" dirty="0" smtClean="0"/>
              <a:t>에 들어가게 한다</a:t>
            </a:r>
            <a:r>
              <a:rPr lang="en-US" altLang="ko-KR" sz="16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820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Decode1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83" y="1512365"/>
            <a:ext cx="8024555" cy="2773920"/>
          </a:xfrm>
        </p:spPr>
      </p:pic>
      <p:sp>
        <p:nvSpPr>
          <p:cNvPr id="5" name="TextBox 4"/>
          <p:cNvSpPr txBox="1"/>
          <p:nvPr/>
        </p:nvSpPr>
        <p:spPr>
          <a:xfrm>
            <a:off x="946582" y="4607168"/>
            <a:ext cx="8024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MOV DPTR, #INSTRUCTIONS</a:t>
            </a:r>
            <a:br>
              <a:rPr lang="en-US" altLang="ko-KR" b="1" dirty="0"/>
            </a:br>
            <a:r>
              <a:rPr lang="en-US" altLang="ko-KR" b="1" dirty="0"/>
              <a:t>MOV A, #0H</a:t>
            </a:r>
            <a:br>
              <a:rPr lang="en-US" altLang="ko-KR" b="1" dirty="0"/>
            </a:br>
            <a:r>
              <a:rPr lang="en-US" altLang="ko-KR" b="1" dirty="0"/>
              <a:t>MOVC A, @A+DPTR</a:t>
            </a:r>
            <a:br>
              <a:rPr lang="en-US" altLang="ko-KR" b="1" dirty="0"/>
            </a:br>
            <a:r>
              <a:rPr lang="en-US" altLang="ko-KR" b="1" dirty="0"/>
              <a:t>CJNE A, #MOV_R0_N, </a:t>
            </a:r>
            <a:r>
              <a:rPr lang="en-US" altLang="ko-KR" b="1" dirty="0" smtClean="0"/>
              <a:t>FINISH</a:t>
            </a:r>
            <a:br>
              <a:rPr lang="en-US" altLang="ko-KR" b="1" dirty="0" smtClean="0"/>
            </a:br>
            <a:r>
              <a:rPr lang="ko-KR" altLang="en-US" dirty="0" smtClean="0"/>
              <a:t>에 대해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64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/>
              <a:t>Assembly Instruction</a:t>
            </a:r>
            <a:r>
              <a:rPr lang="ko-KR" altLang="en-US" sz="3600" b="1" dirty="0" smtClean="0"/>
              <a:t>으로</a:t>
            </a:r>
            <a:r>
              <a:rPr lang="ko-KR" altLang="ko-KR" sz="3600" b="1" dirty="0" smtClean="0"/>
              <a:t> </a:t>
            </a:r>
            <a:r>
              <a:rPr lang="en-US" altLang="ko-KR" sz="3600" b="1" dirty="0" smtClean="0"/>
              <a:t>10</a:t>
            </a:r>
            <a:r>
              <a:rPr lang="ko-KR" altLang="ko-KR" sz="3600" b="1" dirty="0" smtClean="0"/>
              <a:t>개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내외의 코드 작성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/>
              <a:t>작성한 코드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 smtClean="0"/>
              <a:t>Opcode </a:t>
            </a:r>
            <a:r>
              <a:rPr lang="ko-KR" altLang="en-US" dirty="0" smtClean="0"/>
              <a:t>해석기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 smtClean="0"/>
              <a:t>하는 동작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코드 메모리의 특정 위치에 있는 </a:t>
            </a:r>
            <a:r>
              <a:rPr lang="en-US" altLang="ko-KR" sz="2400" b="1" dirty="0" smtClean="0"/>
              <a:t>OP </a:t>
            </a:r>
            <a:r>
              <a:rPr lang="en-US" altLang="ko-KR" sz="2400" b="1" dirty="0"/>
              <a:t>CODE</a:t>
            </a:r>
            <a:r>
              <a:rPr lang="ko-KR" altLang="ko-KR" sz="2400" b="1" dirty="0" smtClean="0"/>
              <a:t>를</a:t>
            </a:r>
            <a:r>
              <a:rPr lang="en-US" altLang="ko-KR" sz="2400" b="1" dirty="0" smtClean="0"/>
              <a:t> </a:t>
            </a:r>
            <a:r>
              <a:rPr lang="ko-KR" altLang="ko-KR" sz="2400" b="1" dirty="0" smtClean="0"/>
              <a:t>해석하여 </a:t>
            </a:r>
            <a:r>
              <a:rPr lang="ko-KR" altLang="ko-KR" sz="2400" b="1" dirty="0"/>
              <a:t>그 기능을 </a:t>
            </a:r>
            <a:r>
              <a:rPr lang="ko-KR" altLang="ko-KR" sz="2400" b="1" dirty="0" smtClean="0"/>
              <a:t>수행</a:t>
            </a:r>
            <a:r>
              <a:rPr lang="ko-KR" altLang="en-US" sz="2400" b="1" dirty="0" smtClean="0"/>
              <a:t>한다</a:t>
            </a:r>
            <a:r>
              <a:rPr lang="en-US" altLang="ko-KR" sz="2400" b="1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err="1" smtClean="0"/>
              <a:t>예를들어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코드 메모리의 </a:t>
            </a:r>
            <a:r>
              <a:rPr lang="en-US" altLang="ko-KR" sz="2400" dirty="0" smtClean="0"/>
              <a:t>50H</a:t>
            </a:r>
            <a:r>
              <a:rPr lang="ko-KR" altLang="en-US" sz="2400" dirty="0" smtClean="0"/>
              <a:t>에서 명령어를 읽어서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ko-KR" altLang="en-US" sz="2400" dirty="0" smtClean="0"/>
              <a:t>그 명령이 </a:t>
            </a:r>
            <a:r>
              <a:rPr lang="en-US" altLang="ko-KR" sz="2400" dirty="0" smtClean="0"/>
              <a:t>MOV A, #10H</a:t>
            </a:r>
            <a:r>
              <a:rPr lang="ko-KR" altLang="en-US" sz="2400" dirty="0" smtClean="0"/>
              <a:t>이면 그 명령을 해석하여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en-US" altLang="ko-KR" sz="2400" dirty="0" smtClean="0"/>
              <a:t>#10H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에 들어가게 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12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Decode1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5319"/>
            <a:ext cx="10515600" cy="504409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해석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b="1" dirty="0">
                <a:solidFill>
                  <a:prstClr val="black"/>
                </a:solidFill>
              </a:rPr>
              <a:t>MOV DPTR, #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INSTRUCTIONS</a:t>
            </a:r>
            <a:r>
              <a:rPr lang="en-US" altLang="ko-KR" sz="1800" dirty="0" smtClean="0">
                <a:solidFill>
                  <a:prstClr val="black"/>
                </a:solidFill>
              </a:rPr>
              <a:t>(90)</a:t>
            </a:r>
            <a:r>
              <a:rPr lang="ko-KR" altLang="en-US" sz="1800" dirty="0" smtClean="0">
                <a:solidFill>
                  <a:prstClr val="black"/>
                </a:solidFill>
              </a:rPr>
              <a:t>에 대해서는</a:t>
            </a:r>
            <a:r>
              <a:rPr lang="en-US" altLang="ko-KR" sz="1800" dirty="0" smtClean="0">
                <a:solidFill>
                  <a:prstClr val="black"/>
                </a:solidFill>
              </a:rPr>
              <a:t>, fetch</a:t>
            </a:r>
            <a:r>
              <a:rPr lang="ko-KR" altLang="en-US" sz="1800" dirty="0" smtClean="0">
                <a:solidFill>
                  <a:prstClr val="black"/>
                </a:solidFill>
              </a:rPr>
              <a:t>된 후 다음 </a:t>
            </a:r>
            <a:r>
              <a:rPr lang="ko-KR" altLang="en-US" sz="1800" dirty="0" err="1" smtClean="0">
                <a:solidFill>
                  <a:prstClr val="black"/>
                </a:solidFill>
              </a:rPr>
              <a:t>클락에서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</a:rPr>
              <a:t>src2</a:t>
            </a:r>
            <a:r>
              <a:rPr lang="ko-KR" altLang="en-US" sz="1800" dirty="0" smtClean="0">
                <a:solidFill>
                  <a:prstClr val="black"/>
                </a:solidFill>
              </a:rPr>
              <a:t>와 </a:t>
            </a:r>
            <a:r>
              <a:rPr lang="en-US" altLang="ko-KR" sz="1800" dirty="0" smtClean="0">
                <a:solidFill>
                  <a:prstClr val="black"/>
                </a:solidFill>
              </a:rPr>
              <a:t>src1</a:t>
            </a:r>
            <a:r>
              <a:rPr lang="ko-KR" altLang="en-US" sz="1800" dirty="0" smtClean="0">
                <a:solidFill>
                  <a:prstClr val="black"/>
                </a:solidFill>
              </a:rPr>
              <a:t>에</a:t>
            </a:r>
            <a:r>
              <a:rPr lang="en-US" altLang="ko-KR" sz="1800" dirty="0" smtClean="0">
                <a:solidFill>
                  <a:prstClr val="black"/>
                </a:solidFill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ko-KR" altLang="en-US" sz="1800" dirty="0" smtClean="0">
                <a:solidFill>
                  <a:prstClr val="black"/>
                </a:solidFill>
              </a:rPr>
              <a:t>각각 상위 </a:t>
            </a:r>
            <a:r>
              <a:rPr lang="en-US" altLang="ko-KR" sz="1800" dirty="0" smtClean="0">
                <a:solidFill>
                  <a:prstClr val="black"/>
                </a:solidFill>
              </a:rPr>
              <a:t>8</a:t>
            </a:r>
            <a:r>
              <a:rPr lang="ko-KR" altLang="en-US" sz="1800" dirty="0" smtClean="0">
                <a:solidFill>
                  <a:prstClr val="black"/>
                </a:solidFill>
              </a:rPr>
              <a:t>비트</a:t>
            </a:r>
            <a:r>
              <a:rPr lang="en-US" altLang="ko-KR" sz="1800" dirty="0" smtClean="0">
                <a:solidFill>
                  <a:prstClr val="black"/>
                </a:solidFill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</a:rPr>
              <a:t>하위 </a:t>
            </a:r>
            <a:r>
              <a:rPr lang="en-US" altLang="ko-KR" sz="1800" dirty="0" smtClean="0">
                <a:solidFill>
                  <a:prstClr val="black"/>
                </a:solidFill>
              </a:rPr>
              <a:t>8</a:t>
            </a:r>
            <a:r>
              <a:rPr lang="ko-KR" altLang="en-US" sz="1800" dirty="0" smtClean="0">
                <a:solidFill>
                  <a:prstClr val="black"/>
                </a:solidFill>
              </a:rPr>
              <a:t>비트가 들어간다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ko-KR" altLang="en-US" sz="1800" dirty="0" smtClean="0">
                <a:solidFill>
                  <a:prstClr val="black"/>
                </a:solidFill>
              </a:rPr>
              <a:t>그리고 </a:t>
            </a:r>
            <a:r>
              <a:rPr lang="en-US" altLang="ko-KR" sz="1800" dirty="0" err="1" smtClean="0">
                <a:solidFill>
                  <a:prstClr val="black"/>
                </a:solidFill>
              </a:rPr>
              <a:t>wr_sfr_o</a:t>
            </a:r>
            <a:r>
              <a:rPr lang="ko-KR" altLang="en-US" sz="1800" dirty="0" smtClean="0">
                <a:solidFill>
                  <a:prstClr val="black"/>
                </a:solidFill>
              </a:rPr>
              <a:t>가 </a:t>
            </a:r>
            <a:r>
              <a:rPr lang="en-US" altLang="ko-KR" sz="1800" dirty="0" smtClean="0">
                <a:solidFill>
                  <a:prstClr val="black"/>
                </a:solidFill>
              </a:rPr>
              <a:t>3</a:t>
            </a:r>
            <a:r>
              <a:rPr lang="ko-KR" altLang="en-US" sz="1800" dirty="0" smtClean="0">
                <a:solidFill>
                  <a:prstClr val="black"/>
                </a:solidFill>
              </a:rPr>
              <a:t>으로</a:t>
            </a:r>
            <a:r>
              <a:rPr lang="en-US" altLang="ko-KR" sz="1800" dirty="0" smtClean="0">
                <a:solidFill>
                  <a:prstClr val="black"/>
                </a:solidFill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</a:rPr>
              <a:t>바뀌고</a:t>
            </a:r>
            <a:r>
              <a:rPr lang="en-US" altLang="ko-KR" sz="1800" dirty="0" smtClean="0">
                <a:solidFill>
                  <a:prstClr val="black"/>
                </a:solidFill>
              </a:rPr>
              <a:t>, ram</a:t>
            </a:r>
            <a:r>
              <a:rPr lang="ko-KR" altLang="en-US" sz="1800" dirty="0" smtClean="0">
                <a:solidFill>
                  <a:prstClr val="black"/>
                </a:solidFill>
              </a:rPr>
              <a:t>에 관련된 신호는 모두 </a:t>
            </a:r>
            <a:r>
              <a:rPr lang="en-US" altLang="ko-KR" sz="1800" dirty="0" smtClean="0">
                <a:solidFill>
                  <a:prstClr val="black"/>
                </a:solidFill>
              </a:rPr>
              <a:t>0</a:t>
            </a:r>
            <a:r>
              <a:rPr lang="ko-KR" altLang="en-US" sz="1800" dirty="0" smtClean="0">
                <a:solidFill>
                  <a:prstClr val="black"/>
                </a:solidFill>
              </a:rPr>
              <a:t>이다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>-&gt; DPTR</a:t>
            </a:r>
            <a:r>
              <a:rPr lang="ko-KR" altLang="en-US" sz="1800" dirty="0" smtClean="0">
                <a:solidFill>
                  <a:prstClr val="black"/>
                </a:solidFill>
              </a:rPr>
              <a:t>과 같은 </a:t>
            </a:r>
            <a:r>
              <a:rPr lang="en-US" altLang="ko-KR" sz="1800" dirty="0" err="1" smtClean="0">
                <a:solidFill>
                  <a:prstClr val="black"/>
                </a:solidFill>
              </a:rPr>
              <a:t>sfr</a:t>
            </a:r>
            <a:r>
              <a:rPr lang="ko-KR" altLang="en-US" sz="1800" dirty="0" smtClean="0">
                <a:solidFill>
                  <a:prstClr val="black"/>
                </a:solidFill>
              </a:rPr>
              <a:t>의 값을 바꿀 때는 </a:t>
            </a:r>
            <a:r>
              <a:rPr lang="en-US" altLang="ko-KR" sz="1800" dirty="0" err="1" smtClean="0">
                <a:solidFill>
                  <a:prstClr val="black"/>
                </a:solidFill>
              </a:rPr>
              <a:t>wr_sfr_o</a:t>
            </a:r>
            <a:r>
              <a:rPr lang="ko-KR" altLang="en-US" sz="1800" dirty="0" smtClean="0">
                <a:solidFill>
                  <a:prstClr val="black"/>
                </a:solidFill>
              </a:rPr>
              <a:t>의 값이 변하고</a:t>
            </a:r>
            <a:r>
              <a:rPr lang="en-US" altLang="ko-KR" sz="1800" dirty="0" smtClean="0">
                <a:solidFill>
                  <a:prstClr val="black"/>
                </a:solidFill>
              </a:rPr>
              <a:t>, ram</a:t>
            </a:r>
            <a:r>
              <a:rPr lang="ko-KR" altLang="en-US" sz="1800" dirty="0" smtClean="0">
                <a:solidFill>
                  <a:prstClr val="black"/>
                </a:solidFill>
              </a:rPr>
              <a:t>을 건들지는 않으므로</a:t>
            </a:r>
            <a:r>
              <a:rPr lang="en-US" altLang="ko-KR" sz="1800" dirty="0" smtClean="0">
                <a:solidFill>
                  <a:prstClr val="black"/>
                </a:solidFill>
              </a:rPr>
              <a:t>,</a:t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>    ram</a:t>
            </a:r>
            <a:r>
              <a:rPr lang="ko-KR" altLang="en-US" sz="1800" dirty="0" smtClean="0">
                <a:solidFill>
                  <a:prstClr val="black"/>
                </a:solidFill>
              </a:rPr>
              <a:t>과 관련된 신호는 모두 </a:t>
            </a:r>
            <a:r>
              <a:rPr lang="en-US" altLang="ko-KR" sz="1800" dirty="0" smtClean="0">
                <a:solidFill>
                  <a:prstClr val="black"/>
                </a:solidFill>
              </a:rPr>
              <a:t>0</a:t>
            </a:r>
            <a:r>
              <a:rPr lang="ko-KR" altLang="en-US" sz="1800" dirty="0" smtClean="0">
                <a:solidFill>
                  <a:prstClr val="black"/>
                </a:solidFill>
              </a:rPr>
              <a:t>가 된다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b="1" dirty="0" smtClean="0">
                <a:solidFill>
                  <a:prstClr val="black"/>
                </a:solidFill>
              </a:rPr>
              <a:t>MOV A, #0H</a:t>
            </a:r>
            <a:r>
              <a:rPr lang="en-US" altLang="ko-KR" sz="1800" dirty="0" smtClean="0">
                <a:solidFill>
                  <a:prstClr val="black"/>
                </a:solidFill>
              </a:rPr>
              <a:t>(74)</a:t>
            </a:r>
            <a:r>
              <a:rPr lang="ko-KR" altLang="en-US" sz="1800" dirty="0" smtClean="0">
                <a:solidFill>
                  <a:prstClr val="black"/>
                </a:solidFill>
              </a:rPr>
              <a:t>에 대해서는</a:t>
            </a:r>
            <a:r>
              <a:rPr lang="en-US" altLang="ko-KR" sz="1800" dirty="0" smtClean="0">
                <a:solidFill>
                  <a:prstClr val="black"/>
                </a:solidFill>
              </a:rPr>
              <a:t>, </a:t>
            </a:r>
            <a:r>
              <a:rPr lang="en-US" altLang="ko-KR" sz="1800" dirty="0" err="1" smtClean="0">
                <a:solidFill>
                  <a:prstClr val="black"/>
                </a:solidFill>
              </a:rPr>
              <a:t>wr_sft_o</a:t>
            </a:r>
            <a:r>
              <a:rPr lang="ko-KR" altLang="en-US" sz="1800" dirty="0" smtClean="0">
                <a:solidFill>
                  <a:prstClr val="black"/>
                </a:solidFill>
              </a:rPr>
              <a:t>가 </a:t>
            </a:r>
            <a:r>
              <a:rPr lang="en-US" altLang="ko-KR" sz="1800" dirty="0" smtClean="0">
                <a:solidFill>
                  <a:prstClr val="black"/>
                </a:solidFill>
              </a:rPr>
              <a:t>1</a:t>
            </a:r>
            <a:r>
              <a:rPr lang="ko-KR" altLang="en-US" sz="1800" dirty="0" smtClean="0">
                <a:solidFill>
                  <a:prstClr val="black"/>
                </a:solidFill>
              </a:rPr>
              <a:t>이다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err="1" smtClean="0">
                <a:solidFill>
                  <a:prstClr val="black"/>
                </a:solidFill>
              </a:rPr>
              <a:t>Ram_rd_sel_o</a:t>
            </a:r>
            <a:r>
              <a:rPr lang="ko-KR" altLang="en-US" sz="1800" dirty="0" smtClean="0">
                <a:solidFill>
                  <a:prstClr val="black"/>
                </a:solidFill>
              </a:rPr>
              <a:t>는 </a:t>
            </a:r>
            <a:r>
              <a:rPr lang="en-US" altLang="ko-KR" sz="1800" dirty="0" smtClean="0">
                <a:solidFill>
                  <a:prstClr val="black"/>
                </a:solidFill>
              </a:rPr>
              <a:t>5</a:t>
            </a:r>
            <a:r>
              <a:rPr lang="ko-KR" altLang="en-US" sz="1800" dirty="0" smtClean="0">
                <a:solidFill>
                  <a:prstClr val="black"/>
                </a:solidFill>
              </a:rPr>
              <a:t>가 되는데</a:t>
            </a:r>
            <a:r>
              <a:rPr lang="en-US" altLang="ko-KR" sz="1800" dirty="0" smtClean="0">
                <a:solidFill>
                  <a:prstClr val="black"/>
                </a:solidFill>
              </a:rPr>
              <a:t>, </a:t>
            </a:r>
            <a:r>
              <a:rPr lang="ko-KR" altLang="en-US" sz="1800" dirty="0" smtClean="0">
                <a:solidFill>
                  <a:prstClr val="black"/>
                </a:solidFill>
              </a:rPr>
              <a:t>왜 그런지 이유는 못 밝혀내었다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dirty="0" smtClean="0">
                <a:solidFill>
                  <a:prstClr val="black"/>
                </a:solidFill>
              </a:rPr>
              <a:t/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en-US" altLang="ko-KR" sz="1800" b="1" dirty="0" smtClean="0">
                <a:solidFill>
                  <a:prstClr val="black"/>
                </a:solidFill>
              </a:rPr>
              <a:t>MOVC A, @A+DPTR</a:t>
            </a:r>
            <a:r>
              <a:rPr lang="en-US" altLang="ko-KR" sz="1800" dirty="0" smtClean="0">
                <a:solidFill>
                  <a:prstClr val="black"/>
                </a:solidFill>
              </a:rPr>
              <a:t>(93)</a:t>
            </a:r>
            <a:r>
              <a:rPr lang="ko-KR" altLang="en-US" sz="1800" dirty="0" smtClean="0">
                <a:solidFill>
                  <a:prstClr val="black"/>
                </a:solidFill>
              </a:rPr>
              <a:t>에 대해서는 </a:t>
            </a:r>
            <a:r>
              <a:rPr lang="en-US" altLang="ko-KR" sz="1800" dirty="0" smtClean="0">
                <a:solidFill>
                  <a:prstClr val="black"/>
                </a:solidFill>
              </a:rPr>
              <a:t>7</a:t>
            </a:r>
            <a:r>
              <a:rPr lang="ko-KR" altLang="en-US" sz="1800" dirty="0" smtClean="0">
                <a:solidFill>
                  <a:prstClr val="black"/>
                </a:solidFill>
              </a:rPr>
              <a:t>이었던 </a:t>
            </a:r>
            <a:r>
              <a:rPr lang="en-US" altLang="ko-KR" sz="1800" dirty="0" err="1" smtClean="0">
                <a:solidFill>
                  <a:prstClr val="black"/>
                </a:solidFill>
              </a:rPr>
              <a:t>mem_act</a:t>
            </a:r>
            <a:r>
              <a:rPr lang="ko-KR" altLang="en-US" sz="1800" dirty="0" smtClean="0">
                <a:solidFill>
                  <a:prstClr val="black"/>
                </a:solidFill>
              </a:rPr>
              <a:t>가 잠시 </a:t>
            </a:r>
            <a:r>
              <a:rPr lang="en-US" altLang="ko-KR" sz="1800" dirty="0" smtClean="0">
                <a:solidFill>
                  <a:prstClr val="black"/>
                </a:solidFill>
              </a:rPr>
              <a:t>4</a:t>
            </a:r>
            <a:r>
              <a:rPr lang="ko-KR" altLang="en-US" sz="1800" dirty="0" smtClean="0">
                <a:solidFill>
                  <a:prstClr val="black"/>
                </a:solidFill>
              </a:rPr>
              <a:t>로 바뀌었다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ko-KR" altLang="en-US" sz="1800" dirty="0" smtClean="0">
                <a:solidFill>
                  <a:prstClr val="black"/>
                </a:solidFill>
              </a:rPr>
              <a:t>코드 메모리에서 값을 가져올 때는 이렇게 표시하는 듯 하다</a:t>
            </a:r>
            <a:r>
              <a:rPr lang="en-US" altLang="ko-KR" sz="1800" dirty="0">
                <a:solidFill>
                  <a:prstClr val="black"/>
                </a:solidFill>
              </a:rPr>
              <a:t>.</a:t>
            </a:r>
            <a:br>
              <a:rPr lang="en-US" altLang="ko-KR" sz="1800" dirty="0">
                <a:solidFill>
                  <a:prstClr val="black"/>
                </a:solidFill>
              </a:rPr>
            </a:br>
            <a:r>
              <a:rPr lang="en-US" altLang="ko-KR" sz="1800" dirty="0">
                <a:solidFill>
                  <a:prstClr val="black"/>
                </a:solidFill>
              </a:rPr>
              <a:t/>
            </a:r>
            <a:br>
              <a:rPr lang="en-US" altLang="ko-KR" sz="1800" dirty="0">
                <a:solidFill>
                  <a:prstClr val="black"/>
                </a:solidFill>
              </a:rPr>
            </a:br>
            <a:r>
              <a:rPr lang="en-US" altLang="ko-KR" sz="1800" b="1" dirty="0">
                <a:solidFill>
                  <a:prstClr val="black"/>
                </a:solidFill>
              </a:rPr>
              <a:t>CJNE A, #MOV_R0_N, 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FINISH</a:t>
            </a:r>
            <a:r>
              <a:rPr lang="en-US" altLang="ko-KR" sz="1800" dirty="0" smtClean="0">
                <a:solidFill>
                  <a:prstClr val="black"/>
                </a:solidFill>
              </a:rPr>
              <a:t>(</a:t>
            </a:r>
            <a:r>
              <a:rPr lang="en-US" altLang="ko-KR" sz="1800" dirty="0">
                <a:solidFill>
                  <a:prstClr val="black"/>
                </a:solidFill>
              </a:rPr>
              <a:t>b</a:t>
            </a:r>
            <a:r>
              <a:rPr lang="en-US" altLang="ko-KR" sz="1800" dirty="0" smtClean="0">
                <a:solidFill>
                  <a:prstClr val="black"/>
                </a:solidFill>
              </a:rPr>
              <a:t>4)</a:t>
            </a:r>
            <a:r>
              <a:rPr lang="ko-KR" altLang="en-US" sz="1800" dirty="0" smtClean="0">
                <a:solidFill>
                  <a:prstClr val="black"/>
                </a:solidFill>
              </a:rPr>
              <a:t>에 대해서는 비교대상인 </a:t>
            </a:r>
            <a:r>
              <a:rPr lang="en-US" altLang="ko-KR" sz="1800" dirty="0" smtClean="0">
                <a:solidFill>
                  <a:prstClr val="black"/>
                </a:solidFill>
              </a:rPr>
              <a:t>#78H</a:t>
            </a:r>
            <a:r>
              <a:rPr lang="ko-KR" altLang="en-US" sz="1800" dirty="0" smtClean="0">
                <a:solidFill>
                  <a:prstClr val="black"/>
                </a:solidFill>
              </a:rPr>
              <a:t>가 </a:t>
            </a:r>
            <a:r>
              <a:rPr lang="en-US" altLang="ko-KR" sz="1800" dirty="0" smtClean="0">
                <a:solidFill>
                  <a:prstClr val="black"/>
                </a:solidFill>
              </a:rPr>
              <a:t>src1</a:t>
            </a:r>
            <a:r>
              <a:rPr lang="ko-KR" altLang="en-US" sz="1800" dirty="0" smtClean="0">
                <a:solidFill>
                  <a:prstClr val="black"/>
                </a:solidFill>
              </a:rPr>
              <a:t>에 들어가고</a:t>
            </a:r>
            <a:r>
              <a:rPr lang="en-US" altLang="ko-KR" sz="1800" dirty="0" smtClean="0">
                <a:solidFill>
                  <a:prstClr val="black"/>
                </a:solidFill>
              </a:rPr>
              <a:t>,</a:t>
            </a:r>
            <a:br>
              <a:rPr lang="en-US" altLang="ko-KR" sz="1800" dirty="0" smtClean="0">
                <a:solidFill>
                  <a:prstClr val="black"/>
                </a:solidFill>
              </a:rPr>
            </a:br>
            <a:r>
              <a:rPr lang="ko-KR" altLang="en-US" sz="1800" dirty="0" smtClean="0">
                <a:solidFill>
                  <a:prstClr val="black"/>
                </a:solidFill>
              </a:rPr>
              <a:t>비교된 </a:t>
            </a:r>
            <a:r>
              <a:rPr lang="en-US" altLang="ko-KR" sz="1800" dirty="0" smtClean="0">
                <a:solidFill>
                  <a:prstClr val="black"/>
                </a:solidFill>
              </a:rPr>
              <a:t>A</a:t>
            </a:r>
            <a:r>
              <a:rPr lang="ko-KR" altLang="en-US" sz="1800" dirty="0" smtClean="0">
                <a:solidFill>
                  <a:prstClr val="black"/>
                </a:solidFill>
              </a:rPr>
              <a:t>의 값이 </a:t>
            </a:r>
            <a:r>
              <a:rPr lang="en-US" altLang="ko-KR" sz="1800" dirty="0" smtClean="0">
                <a:solidFill>
                  <a:prstClr val="black"/>
                </a:solidFill>
              </a:rPr>
              <a:t>src2</a:t>
            </a:r>
            <a:r>
              <a:rPr lang="ko-KR" altLang="en-US" sz="1800" dirty="0" smtClean="0">
                <a:solidFill>
                  <a:prstClr val="black"/>
                </a:solidFill>
              </a:rPr>
              <a:t>로 나왔다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121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Decode2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0531" y="5099537"/>
            <a:ext cx="9152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 R0, A</a:t>
            </a:r>
            <a:br>
              <a:rPr lang="en-US" altLang="ko-KR" dirty="0"/>
            </a:br>
            <a:r>
              <a:rPr lang="en-US" altLang="ko-KR" dirty="0"/>
              <a:t>INC DPTR</a:t>
            </a:r>
          </a:p>
          <a:p>
            <a:r>
              <a:rPr lang="en-US" altLang="ko-KR" dirty="0"/>
              <a:t>INC DPTR</a:t>
            </a:r>
          </a:p>
          <a:p>
            <a:r>
              <a:rPr lang="en-US" altLang="ko-KR" dirty="0"/>
              <a:t>JMP DECODE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1" y="1554730"/>
            <a:ext cx="7414903" cy="3528366"/>
          </a:xfrm>
        </p:spPr>
      </p:pic>
    </p:spTree>
    <p:extLst>
      <p:ext uri="{BB962C8B-B14F-4D97-AF65-F5344CB8AC3E}">
        <p14:creationId xmlns:p14="http://schemas.microsoft.com/office/powerpoint/2010/main" val="2077855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Decode2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800" b="1" dirty="0"/>
              <a:t>MOV R0, </a:t>
            </a:r>
            <a:r>
              <a:rPr lang="en-US" altLang="ko-KR" sz="1800" b="1" dirty="0" smtClean="0"/>
              <a:t>A</a:t>
            </a:r>
            <a:r>
              <a:rPr lang="en-US" altLang="ko-KR" sz="1800" dirty="0" smtClean="0"/>
              <a:t>(f8)</a:t>
            </a:r>
            <a:r>
              <a:rPr lang="ko-KR" altLang="en-US" sz="1800" dirty="0" smtClean="0"/>
              <a:t>에 대해선</a:t>
            </a:r>
            <a:r>
              <a:rPr lang="en-US" altLang="ko-KR" sz="1800" dirty="0" smtClean="0"/>
              <a:t>, A</a:t>
            </a:r>
            <a:r>
              <a:rPr lang="ko-KR" altLang="en-US" sz="1800" dirty="0" smtClean="0"/>
              <a:t>를 사용하기 때문에 </a:t>
            </a:r>
            <a:r>
              <a:rPr lang="en-US" altLang="ko-KR" sz="1800" dirty="0" err="1" smtClean="0"/>
              <a:t>wr_sfr_o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이 되었다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ko-KR" altLang="en-US" sz="1800" dirty="0" smtClean="0"/>
              <a:t>그리고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에 있던 값</a:t>
            </a:r>
            <a:r>
              <a:rPr lang="en-US" altLang="ko-KR" sz="1800" dirty="0" smtClean="0"/>
              <a:t>(10H)</a:t>
            </a:r>
            <a:r>
              <a:rPr lang="ko-KR" altLang="en-US" sz="1800" dirty="0" smtClean="0"/>
              <a:t>을 읽을 때 </a:t>
            </a:r>
            <a:r>
              <a:rPr lang="en-US" altLang="ko-KR" sz="1800" dirty="0" smtClean="0"/>
              <a:t>src1</a:t>
            </a:r>
            <a:r>
              <a:rPr lang="ko-KR" altLang="en-US" sz="1800" dirty="0" smtClean="0"/>
              <a:t>에 있고</a:t>
            </a:r>
            <a:r>
              <a:rPr lang="en-US" altLang="ko-KR" sz="1800" dirty="0" smtClean="0"/>
              <a:t>,</a:t>
            </a:r>
            <a:br>
              <a:rPr lang="en-US" altLang="ko-KR" sz="1800" dirty="0" smtClean="0"/>
            </a:br>
            <a:r>
              <a:rPr lang="en-US" altLang="ko-KR" sz="1800" dirty="0" smtClean="0"/>
              <a:t>R0</a:t>
            </a:r>
            <a:r>
              <a:rPr lang="ko-KR" altLang="en-US" sz="1800" dirty="0" smtClean="0"/>
              <a:t>에 넣을 때에도 </a:t>
            </a:r>
            <a:r>
              <a:rPr lang="en-US" altLang="ko-KR" sz="1800" dirty="0" smtClean="0"/>
              <a:t>src1</a:t>
            </a:r>
            <a:r>
              <a:rPr lang="ko-KR" altLang="en-US" sz="1800" dirty="0" smtClean="0"/>
              <a:t>에 있어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총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클락 주기 동안 </a:t>
            </a:r>
            <a:r>
              <a:rPr lang="en-US" altLang="ko-KR" sz="1800" dirty="0" smtClean="0"/>
              <a:t>src1</a:t>
            </a:r>
            <a:r>
              <a:rPr lang="ko-KR" altLang="en-US" sz="1800" dirty="0" smtClean="0"/>
              <a:t>에 머물러 있다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ko-KR" altLang="en-US" sz="1800" dirty="0" smtClean="0"/>
              <a:t>그리고 이 때는 </a:t>
            </a:r>
            <a:r>
              <a:rPr lang="en-US" altLang="ko-KR" sz="1800" dirty="0" err="1" smtClean="0"/>
              <a:t>wr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이 되는데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wr</a:t>
            </a:r>
            <a:r>
              <a:rPr lang="ko-KR" altLang="en-US" sz="1800" dirty="0" smtClean="0"/>
              <a:t>은 </a:t>
            </a:r>
            <a:r>
              <a:rPr lang="en-US" altLang="ko-KR" sz="1800" dirty="0" err="1" smtClean="0"/>
              <a:t>sft</a:t>
            </a:r>
            <a:r>
              <a:rPr lang="ko-KR" altLang="en-US" sz="1800" dirty="0" smtClean="0"/>
              <a:t>가 아닌 메모리에 </a:t>
            </a:r>
            <a:r>
              <a:rPr lang="ko-KR" altLang="en-US" sz="1800" dirty="0" err="1" smtClean="0"/>
              <a:t>엑세스</a:t>
            </a:r>
            <a:r>
              <a:rPr lang="ko-KR" altLang="en-US" sz="1800" dirty="0" smtClean="0"/>
              <a:t> 할 때</a:t>
            </a:r>
            <a:r>
              <a:rPr lang="en-US" altLang="ko-KR" sz="1800" dirty="0" smtClean="0"/>
              <a:t>,</a:t>
            </a:r>
            <a:br>
              <a:rPr lang="en-US" altLang="ko-KR" sz="1800" dirty="0" smtClean="0"/>
            </a:br>
            <a:r>
              <a:rPr lang="en-US" altLang="ko-KR" sz="1800" dirty="0" smtClean="0"/>
              <a:t>1</a:t>
            </a:r>
            <a:r>
              <a:rPr lang="ko-KR" altLang="en-US" sz="1800" dirty="0" smtClean="0"/>
              <a:t>이 되는 것으로 보인다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b="1" dirty="0"/>
              <a:t>INC </a:t>
            </a:r>
            <a:r>
              <a:rPr lang="en-US" altLang="ko-KR" sz="1800" b="1" dirty="0" smtClean="0"/>
              <a:t>DPTR</a:t>
            </a:r>
            <a:r>
              <a:rPr lang="en-US" altLang="ko-KR" sz="1800" dirty="0" smtClean="0"/>
              <a:t>(a3) 2</a:t>
            </a:r>
            <a:r>
              <a:rPr lang="ko-KR" altLang="en-US" sz="1800" dirty="0" smtClean="0"/>
              <a:t>회에 대해서는 </a:t>
            </a:r>
            <a:r>
              <a:rPr lang="en-US" altLang="ko-KR" sz="1800" dirty="0" smtClean="0"/>
              <a:t>+1</a:t>
            </a:r>
            <a:r>
              <a:rPr lang="ko-KR" altLang="en-US" sz="1800" dirty="0" smtClean="0"/>
              <a:t>증가하기 전의 </a:t>
            </a:r>
            <a:r>
              <a:rPr lang="en-US" altLang="ko-KR" sz="1800" dirty="0" smtClean="0"/>
              <a:t>DPTR</a:t>
            </a:r>
            <a:r>
              <a:rPr lang="ko-KR" altLang="en-US" sz="1800" dirty="0" smtClean="0"/>
              <a:t>값이 </a:t>
            </a:r>
            <a:r>
              <a:rPr lang="en-US" altLang="ko-KR" sz="1800" dirty="0" smtClean="0"/>
              <a:t>src1</a:t>
            </a:r>
            <a:r>
              <a:rPr lang="ko-KR" altLang="en-US" sz="1800" dirty="0" smtClean="0"/>
              <a:t>에 들어가서</a:t>
            </a:r>
            <a:r>
              <a:rPr lang="en-US" altLang="ko-KR" sz="1800" dirty="0" smtClean="0"/>
              <a:t>,</a:t>
            </a:r>
            <a:br>
              <a:rPr lang="en-US" altLang="ko-KR" sz="1800" dirty="0" smtClean="0"/>
            </a:br>
            <a:r>
              <a:rPr lang="ko-KR" altLang="en-US" sz="1800" dirty="0" smtClean="0"/>
              <a:t>다음 </a:t>
            </a:r>
            <a:r>
              <a:rPr lang="ko-KR" altLang="en-US" sz="1800" dirty="0" err="1" smtClean="0"/>
              <a:t>클락에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그 값에서 </a:t>
            </a:r>
            <a:r>
              <a:rPr lang="en-US" altLang="ko-KR" sz="1800" dirty="0" smtClean="0"/>
              <a:t>+1</a:t>
            </a:r>
            <a:r>
              <a:rPr lang="ko-KR" altLang="en-US" sz="1800" dirty="0" smtClean="0"/>
              <a:t>이 더해진 값이 </a:t>
            </a:r>
            <a:r>
              <a:rPr lang="en-US" altLang="ko-KR" sz="1800" dirty="0" smtClean="0"/>
              <a:t>DPTR</a:t>
            </a:r>
            <a:r>
              <a:rPr lang="ko-KR" altLang="en-US" sz="1800" dirty="0" smtClean="0"/>
              <a:t>로 들어감을 확인할 수 있었다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b="1" dirty="0" smtClean="0"/>
              <a:t>JMP DECODE</a:t>
            </a:r>
            <a:r>
              <a:rPr lang="en-US" altLang="ko-KR" sz="1800" dirty="0" smtClean="0"/>
              <a:t>(80) </a:t>
            </a:r>
            <a:r>
              <a:rPr lang="ko-KR" altLang="en-US" sz="1800" dirty="0" smtClean="0"/>
              <a:t>에 대해선 </a:t>
            </a:r>
            <a:r>
              <a:rPr lang="en-US" altLang="ko-KR" sz="1800" dirty="0" err="1" smtClean="0"/>
              <a:t>pc_wr</a:t>
            </a:r>
            <a:r>
              <a:rPr lang="ko-KR" altLang="en-US" sz="1800" dirty="0" smtClean="0"/>
              <a:t>값이 바뀐 후 다음 </a:t>
            </a:r>
            <a:r>
              <a:rPr lang="ko-KR" altLang="en-US" sz="1800" dirty="0" err="1" smtClean="0"/>
              <a:t>클락에서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pc_out</a:t>
            </a:r>
            <a:r>
              <a:rPr lang="ko-KR" altLang="en-US" sz="1800" dirty="0" smtClean="0"/>
              <a:t>값이 바뀌었다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ko-KR" altLang="en-US" sz="1800" dirty="0" smtClean="0"/>
              <a:t>그리고 두 클락 동안 </a:t>
            </a:r>
            <a:r>
              <a:rPr lang="en-US" altLang="ko-KR" sz="1800" dirty="0" err="1" smtClean="0"/>
              <a:t>rd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됨을 볼 수 있었다</a:t>
            </a:r>
            <a:r>
              <a:rPr lang="en-US" altLang="ko-KR" sz="180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5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ALU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2212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앞서 사용한 명령 중 </a:t>
            </a:r>
            <a:r>
              <a:rPr lang="en-US" altLang="ko-KR" sz="2000" dirty="0" smtClean="0"/>
              <a:t>MOVC A, @A+DPTR(93)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JMP </a:t>
            </a:r>
            <a:r>
              <a:rPr lang="en-US" altLang="ko-KR" sz="2000" dirty="0" err="1" smtClean="0"/>
              <a:t>laddr</a:t>
            </a:r>
            <a:r>
              <a:rPr lang="en-US" altLang="ko-KR" sz="2000" dirty="0" smtClean="0"/>
              <a:t>(80)</a:t>
            </a:r>
            <a:r>
              <a:rPr lang="ko-KR" altLang="en-US" sz="2000" dirty="0" smtClean="0"/>
              <a:t>명령에서는 각각 덧셈의 과정이 발생하는데</a:t>
            </a:r>
            <a:r>
              <a:rPr lang="en-US" altLang="ko-KR" sz="2000" dirty="0" smtClean="0"/>
              <a:t>, ALU</a:t>
            </a:r>
            <a:r>
              <a:rPr lang="ko-KR" altLang="en-US" sz="2000" dirty="0" smtClean="0"/>
              <a:t>에서 이를 처리하는지 확인해 본다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90" y="2119417"/>
            <a:ext cx="6988146" cy="2712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6123" y="4855818"/>
            <a:ext cx="108670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결론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덧셈이나 </a:t>
            </a:r>
            <a:r>
              <a:rPr lang="en-US" altLang="ko-KR" dirty="0" smtClean="0"/>
              <a:t>MOV</a:t>
            </a:r>
            <a:r>
              <a:rPr lang="ko-KR" altLang="en-US" dirty="0" smtClean="0"/>
              <a:t>등의 연산의 결과는 </a:t>
            </a:r>
            <a:r>
              <a:rPr lang="en-US" altLang="ko-KR" dirty="0" err="1" smtClean="0"/>
              <a:t>des_acc</a:t>
            </a:r>
            <a:r>
              <a:rPr lang="ko-KR" altLang="en-US" dirty="0" smtClean="0"/>
              <a:t>에 최종 저장되어 다음 </a:t>
            </a:r>
            <a:r>
              <a:rPr lang="ko-KR" altLang="en-US" dirty="0" err="1" smtClean="0"/>
              <a:t>클락에</a:t>
            </a:r>
            <a:r>
              <a:rPr lang="ko-KR" altLang="en-US" dirty="0" smtClean="0"/>
              <a:t> 그 값이 목적지로 이동함을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 수 있었다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덧셈에 대해서는 </a:t>
            </a:r>
            <a:r>
              <a:rPr lang="en-US" altLang="ko-KR" dirty="0" smtClean="0"/>
              <a:t>add1, add2</a:t>
            </a:r>
            <a:r>
              <a:rPr lang="ko-KR" altLang="en-US" dirty="0" smtClean="0"/>
              <a:t>등등 여러 개로 나누어져 있어 해석하기 곤란하였고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의외로</a:t>
            </a:r>
            <a:r>
              <a:rPr lang="en-US" altLang="ko-KR" dirty="0" smtClean="0"/>
              <a:t>, JMP</a:t>
            </a:r>
            <a:r>
              <a:rPr lang="ko-KR" altLang="en-US" dirty="0" smtClean="0"/>
              <a:t>에 대해서는 </a:t>
            </a:r>
            <a:r>
              <a:rPr lang="en-US" altLang="ko-KR" dirty="0" err="1" smtClean="0"/>
              <a:t>des_acc</a:t>
            </a:r>
            <a:r>
              <a:rPr lang="ko-KR" altLang="en-US" dirty="0" smtClean="0"/>
              <a:t>에 덧셈 혹은 </a:t>
            </a:r>
            <a:r>
              <a:rPr lang="ko-KR" altLang="en-US" dirty="0" err="1" smtClean="0"/>
              <a:t>뻴셈의</a:t>
            </a:r>
            <a:r>
              <a:rPr lang="ko-KR" altLang="en-US" dirty="0" smtClean="0"/>
              <a:t> 결과가 나타나지 않았다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JMP</a:t>
            </a:r>
            <a:r>
              <a:rPr lang="ko-KR" altLang="en-US" dirty="0" smtClean="0"/>
              <a:t>에서의 덧셈은 </a:t>
            </a:r>
            <a:r>
              <a:rPr lang="en-US" altLang="ko-KR" dirty="0" smtClean="0"/>
              <a:t>ALU</a:t>
            </a:r>
            <a:r>
              <a:rPr lang="ko-KR" altLang="en-US" dirty="0" smtClean="0"/>
              <a:t>외의 다른 회로에서 이루어지는 것으로 판단된다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9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solidFill>
                  <a:prstClr val="black"/>
                </a:solidFill>
              </a:rPr>
              <a:t>Assembly Instruction</a:t>
            </a:r>
            <a:r>
              <a:rPr lang="ko-KR" altLang="en-US" sz="3600" b="1" dirty="0">
                <a:solidFill>
                  <a:prstClr val="black"/>
                </a:solidFill>
              </a:rPr>
              <a:t>으로</a:t>
            </a:r>
            <a:r>
              <a:rPr lang="ko-KR" altLang="ko-KR" sz="3600" b="1" dirty="0">
                <a:solidFill>
                  <a:prstClr val="black"/>
                </a:solidFill>
              </a:rPr>
              <a:t> </a:t>
            </a:r>
            <a:r>
              <a:rPr lang="en-US" altLang="ko-KR" sz="3600" b="1" dirty="0">
                <a:solidFill>
                  <a:prstClr val="black"/>
                </a:solidFill>
              </a:rPr>
              <a:t>10</a:t>
            </a:r>
            <a:r>
              <a:rPr lang="ko-KR" altLang="ko-KR" sz="3600" b="1" dirty="0">
                <a:solidFill>
                  <a:prstClr val="black"/>
                </a:solidFill>
              </a:rPr>
              <a:t>개</a:t>
            </a:r>
            <a:r>
              <a:rPr lang="en-US" altLang="ko-KR" sz="3600" b="1" dirty="0">
                <a:solidFill>
                  <a:prstClr val="black"/>
                </a:solidFill>
              </a:rPr>
              <a:t> </a:t>
            </a:r>
            <a:r>
              <a:rPr lang="ko-KR" altLang="en-US" sz="3600" b="1" dirty="0">
                <a:solidFill>
                  <a:prstClr val="black"/>
                </a:solidFill>
              </a:rPr>
              <a:t>내외의 코드 작성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/>
              <a:t>코드의 구체적인 동작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코드 메모리의 특정 위치에 있는 </a:t>
            </a:r>
            <a:r>
              <a:rPr lang="en-US" altLang="ko-KR" sz="2400" dirty="0" smtClean="0"/>
              <a:t>OP CODE</a:t>
            </a:r>
            <a:r>
              <a:rPr lang="ko-KR" altLang="ko-KR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해석하여 그 기능을 수행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코드에서 </a:t>
            </a:r>
            <a:r>
              <a:rPr lang="en-US" altLang="ko-KR" sz="2400" b="1" dirty="0" smtClean="0"/>
              <a:t>ORG 0000H</a:t>
            </a:r>
            <a:r>
              <a:rPr lang="ko-KR" altLang="en-US" sz="2400" dirty="0" smtClean="0"/>
              <a:t>이하 부분에서는 이 코드의 명령을 넣고</a:t>
            </a:r>
            <a:r>
              <a:rPr lang="en-US" altLang="ko-KR" sz="2400" dirty="0" smtClean="0"/>
              <a:t>,</a:t>
            </a:r>
          </a:p>
          <a:p>
            <a:pPr marL="0" indent="0">
              <a:buNone/>
            </a:pPr>
            <a:r>
              <a:rPr lang="ko-KR" altLang="en-US" sz="2400" dirty="0" smtClean="0"/>
              <a:t>코드의 마지막 부분에는 </a:t>
            </a:r>
            <a:r>
              <a:rPr lang="en-US" altLang="ko-KR" sz="2400" b="1" dirty="0" smtClean="0"/>
              <a:t>ORG INSTRUCTIONS</a:t>
            </a:r>
            <a:r>
              <a:rPr lang="ko-KR" altLang="en-US" sz="2400" dirty="0" smtClean="0"/>
              <a:t>를 넣어</a:t>
            </a:r>
            <a:r>
              <a:rPr lang="en-US" altLang="ko-KR" sz="2400" dirty="0" smtClean="0"/>
              <a:t>,</a:t>
            </a:r>
          </a:p>
          <a:p>
            <a:pPr marL="0" indent="0">
              <a:buNone/>
            </a:pPr>
            <a:r>
              <a:rPr lang="ko-KR" altLang="en-US" sz="2400" dirty="0" smtClean="0"/>
              <a:t>그 아래 부분에는 이 코드가 해석할 명령을 넣는다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b="1" dirty="0" smtClean="0"/>
              <a:t>INSTRUCTIONS</a:t>
            </a:r>
            <a:r>
              <a:rPr lang="ko-KR" altLang="en-US" sz="2400" dirty="0" smtClean="0"/>
              <a:t>는 </a:t>
            </a:r>
            <a:r>
              <a:rPr lang="en-US" altLang="ko-KR" sz="2400" b="1" dirty="0" smtClean="0"/>
              <a:t>INSTRUCTIONS EQU 50H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지시어를 사용해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b="1" dirty="0" smtClean="0"/>
              <a:t>50H</a:t>
            </a:r>
            <a:r>
              <a:rPr lang="ko-KR" altLang="en-US" sz="2400" dirty="0" smtClean="0"/>
              <a:t>로 정했다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88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solidFill>
                  <a:prstClr val="black"/>
                </a:solidFill>
              </a:rPr>
              <a:t>Assembly Instruction</a:t>
            </a:r>
            <a:r>
              <a:rPr lang="ko-KR" altLang="en-US" sz="3600" b="1" dirty="0">
                <a:solidFill>
                  <a:prstClr val="black"/>
                </a:solidFill>
              </a:rPr>
              <a:t>으로</a:t>
            </a:r>
            <a:r>
              <a:rPr lang="ko-KR" altLang="ko-KR" sz="3600" b="1" dirty="0">
                <a:solidFill>
                  <a:prstClr val="black"/>
                </a:solidFill>
              </a:rPr>
              <a:t> </a:t>
            </a:r>
            <a:r>
              <a:rPr lang="en-US" altLang="ko-KR" sz="3600" b="1" dirty="0">
                <a:solidFill>
                  <a:prstClr val="black"/>
                </a:solidFill>
              </a:rPr>
              <a:t>10</a:t>
            </a:r>
            <a:r>
              <a:rPr lang="ko-KR" altLang="ko-KR" sz="3600" b="1" dirty="0">
                <a:solidFill>
                  <a:prstClr val="black"/>
                </a:solidFill>
              </a:rPr>
              <a:t>개</a:t>
            </a:r>
            <a:r>
              <a:rPr lang="en-US" altLang="ko-KR" sz="3600" b="1" dirty="0">
                <a:solidFill>
                  <a:prstClr val="black"/>
                </a:solidFill>
              </a:rPr>
              <a:t> </a:t>
            </a:r>
            <a:r>
              <a:rPr lang="ko-KR" altLang="en-US" sz="3600" b="1" dirty="0">
                <a:solidFill>
                  <a:prstClr val="black"/>
                </a:solidFill>
              </a:rPr>
              <a:t>내외의 코드 작성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/>
              <a:t>코드의 구체적인 동작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코드 메모리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롬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</a:t>
            </a:r>
            <a:r>
              <a:rPr lang="en-US" altLang="ko-KR" sz="2400" b="1" dirty="0" smtClean="0"/>
              <a:t>0000H</a:t>
            </a:r>
            <a:r>
              <a:rPr lang="ko-KR" altLang="en-US" sz="2400" dirty="0" smtClean="0"/>
              <a:t>아래에는 </a:t>
            </a:r>
            <a:r>
              <a:rPr lang="en-US" altLang="ko-KR" sz="2400" dirty="0" smtClean="0"/>
              <a:t>“</a:t>
            </a:r>
            <a:r>
              <a:rPr lang="ko-KR" altLang="en-US" sz="2400" b="1" dirty="0" smtClean="0"/>
              <a:t>실행될 명령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이 들어가게 되고</a:t>
            </a:r>
            <a:r>
              <a:rPr lang="en-US" altLang="ko-KR" sz="2400" dirty="0" smtClean="0"/>
              <a:t>,</a:t>
            </a:r>
          </a:p>
          <a:p>
            <a:pPr marL="0" indent="0">
              <a:buNone/>
            </a:pPr>
            <a:r>
              <a:rPr lang="en-US" altLang="ko-KR" sz="2400" b="1" dirty="0" smtClean="0"/>
              <a:t>0050H</a:t>
            </a:r>
            <a:r>
              <a:rPr lang="ko-KR" altLang="en-US" sz="2400" dirty="0" smtClean="0"/>
              <a:t>아래에는 </a:t>
            </a:r>
            <a:r>
              <a:rPr lang="en-US" altLang="ko-KR" sz="2400" dirty="0" smtClean="0"/>
              <a:t>“</a:t>
            </a:r>
            <a:r>
              <a:rPr lang="ko-KR" altLang="en-US" sz="2400" b="1" dirty="0" smtClean="0"/>
              <a:t>이 프로그램에서 해석할 명령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이 들어간다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 그리고 간단한 코드를 만들기 위해서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프로그램에서 해석할 명령은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가지</a:t>
            </a:r>
            <a:r>
              <a:rPr lang="ko-KR" altLang="en-US" sz="2400" dirty="0" smtClean="0"/>
              <a:t>로 </a:t>
            </a:r>
            <a:r>
              <a:rPr lang="ko-KR" altLang="en-US" sz="2400" dirty="0" err="1" smtClean="0"/>
              <a:t>한정지었고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명령</a:t>
            </a:r>
            <a:r>
              <a:rPr lang="ko-KR" altLang="en-US" sz="2400" dirty="0"/>
              <a:t>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MOV A, #n</a:t>
            </a:r>
            <a:r>
              <a:rPr lang="ko-KR" altLang="en-US" sz="2400" dirty="0" smtClean="0"/>
              <a:t>으로 하면 이 프로그램에서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실행된 명령과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프로그램을 통해서 실행된 명령이 혼동될 수 있으므로</a:t>
            </a:r>
            <a:r>
              <a:rPr lang="en-US" altLang="ko-KR" sz="2400" dirty="0" smtClean="0"/>
              <a:t>,</a:t>
            </a:r>
          </a:p>
          <a:p>
            <a:pPr marL="0" indent="0">
              <a:buNone/>
            </a:pPr>
            <a:r>
              <a:rPr lang="ko-KR" altLang="en-US" sz="2400" dirty="0" smtClean="0"/>
              <a:t>이 프로그램에서 해석할 명령은 </a:t>
            </a:r>
            <a:r>
              <a:rPr lang="en-US" altLang="ko-KR" sz="2400" b="1" dirty="0" smtClean="0"/>
              <a:t>MOV R0, #n</a:t>
            </a:r>
            <a:r>
              <a:rPr lang="ko-KR" altLang="en-US" sz="2400" dirty="0" smtClean="0"/>
              <a:t>으로 하였다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61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solidFill>
                  <a:prstClr val="black"/>
                </a:solidFill>
              </a:rPr>
              <a:t>Assembly Instruction</a:t>
            </a:r>
            <a:r>
              <a:rPr lang="ko-KR" altLang="en-US" sz="3600" b="1" dirty="0">
                <a:solidFill>
                  <a:prstClr val="black"/>
                </a:solidFill>
              </a:rPr>
              <a:t>으로</a:t>
            </a:r>
            <a:r>
              <a:rPr lang="ko-KR" altLang="ko-KR" sz="3600" b="1" dirty="0">
                <a:solidFill>
                  <a:prstClr val="black"/>
                </a:solidFill>
              </a:rPr>
              <a:t> </a:t>
            </a:r>
            <a:r>
              <a:rPr lang="en-US" altLang="ko-KR" sz="3600" b="1" dirty="0">
                <a:solidFill>
                  <a:prstClr val="black"/>
                </a:solidFill>
              </a:rPr>
              <a:t>10</a:t>
            </a:r>
            <a:r>
              <a:rPr lang="ko-KR" altLang="ko-KR" sz="3600" b="1" dirty="0">
                <a:solidFill>
                  <a:prstClr val="black"/>
                </a:solidFill>
              </a:rPr>
              <a:t>개</a:t>
            </a:r>
            <a:r>
              <a:rPr lang="en-US" altLang="ko-KR" sz="3600" b="1" dirty="0">
                <a:solidFill>
                  <a:prstClr val="black"/>
                </a:solidFill>
              </a:rPr>
              <a:t> </a:t>
            </a:r>
            <a:r>
              <a:rPr lang="ko-KR" altLang="en-US" sz="3600" b="1" dirty="0">
                <a:solidFill>
                  <a:prstClr val="black"/>
                </a:solidFill>
              </a:rPr>
              <a:t>내외의 코드 작성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/>
              <a:t>작성한 코드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dirty="0" smtClean="0"/>
              <a:t>MOV_R0_N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EQU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78H</a:t>
            </a:r>
            <a:endParaRPr lang="ko-KR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INSTRUCTIONS		EQU	50H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 smtClean="0"/>
              <a:t>ORG 0000H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 smtClean="0"/>
              <a:t>MOV </a:t>
            </a:r>
            <a:r>
              <a:rPr lang="en-US" altLang="ko-KR" sz="2000" dirty="0"/>
              <a:t>DPTR, #</a:t>
            </a:r>
            <a:r>
              <a:rPr lang="en-US" altLang="ko-KR" sz="2000" dirty="0" smtClean="0"/>
              <a:t>INSTRUCTIONS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 smtClean="0"/>
              <a:t>DECODE:</a:t>
            </a:r>
          </a:p>
          <a:p>
            <a:pPr marL="0" indent="0">
              <a:buNone/>
            </a:pPr>
            <a:r>
              <a:rPr lang="en-US" altLang="ko-KR" sz="2000" dirty="0" smtClean="0"/>
              <a:t>MOV A, #0H</a:t>
            </a:r>
          </a:p>
          <a:p>
            <a:pPr marL="0" indent="0">
              <a:buNone/>
            </a:pPr>
            <a:r>
              <a:rPr lang="en-US" altLang="ko-KR" sz="2000" b="1" dirty="0" smtClean="0"/>
              <a:t>MOVC A, @A+DPTR</a:t>
            </a:r>
            <a:endParaRPr lang="ko-KR" altLang="ko-KR" sz="2000" b="1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 smtClean="0"/>
              <a:t>CJNE </a:t>
            </a:r>
            <a:r>
              <a:rPr lang="en-US" altLang="ko-KR" sz="2000" b="1" dirty="0"/>
              <a:t>A, #MOV_R0_N, </a:t>
            </a:r>
            <a:r>
              <a:rPr lang="en-US" altLang="ko-KR" sz="2000" b="1" dirty="0" smtClean="0"/>
              <a:t>FINISH</a:t>
            </a:r>
          </a:p>
          <a:p>
            <a:pPr marL="0" indent="0">
              <a:buNone/>
            </a:pPr>
            <a:r>
              <a:rPr lang="pt-BR" altLang="ko-KR" sz="2000" dirty="0" smtClean="0"/>
              <a:t>MOV A, #1H</a:t>
            </a:r>
          </a:p>
          <a:p>
            <a:pPr marL="0" indent="0">
              <a:buNone/>
            </a:pPr>
            <a:r>
              <a:rPr lang="pt-BR" altLang="ko-KR" sz="2000" dirty="0" smtClean="0"/>
              <a:t>MOVC A, @A+DPTR</a:t>
            </a:r>
          </a:p>
          <a:p>
            <a:pPr marL="0" indent="0">
              <a:buNone/>
            </a:pPr>
            <a:r>
              <a:rPr lang="pt-BR" altLang="ko-KR" sz="2000" dirty="0" smtClean="0"/>
              <a:t>MOV R0, A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INC DPTR</a:t>
            </a:r>
          </a:p>
          <a:p>
            <a:pPr marL="0" indent="0">
              <a:buNone/>
            </a:pPr>
            <a:r>
              <a:rPr lang="en-US" altLang="ko-KR" sz="2000" dirty="0" smtClean="0"/>
              <a:t>INC DPTR</a:t>
            </a:r>
          </a:p>
          <a:p>
            <a:pPr marL="0" indent="0">
              <a:buNone/>
            </a:pPr>
            <a:r>
              <a:rPr lang="en-US" altLang="ko-KR" sz="2000" b="1" dirty="0" smtClean="0"/>
              <a:t>JMP DECODE</a:t>
            </a:r>
          </a:p>
          <a:p>
            <a:r>
              <a:rPr lang="ko-KR" altLang="en-US" sz="2000" b="1" dirty="0" smtClean="0"/>
              <a:t>다음 페이지에 이어서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731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solidFill>
                  <a:prstClr val="black"/>
                </a:solidFill>
              </a:rPr>
              <a:t>Assembly Instruction</a:t>
            </a:r>
            <a:r>
              <a:rPr lang="ko-KR" altLang="en-US" sz="3600" b="1" dirty="0">
                <a:solidFill>
                  <a:prstClr val="black"/>
                </a:solidFill>
              </a:rPr>
              <a:t>으로</a:t>
            </a:r>
            <a:r>
              <a:rPr lang="ko-KR" altLang="ko-KR" sz="3600" b="1" dirty="0">
                <a:solidFill>
                  <a:prstClr val="black"/>
                </a:solidFill>
              </a:rPr>
              <a:t> </a:t>
            </a:r>
            <a:r>
              <a:rPr lang="en-US" altLang="ko-KR" sz="3600" b="1" dirty="0">
                <a:solidFill>
                  <a:prstClr val="black"/>
                </a:solidFill>
              </a:rPr>
              <a:t>10</a:t>
            </a:r>
            <a:r>
              <a:rPr lang="ko-KR" altLang="ko-KR" sz="3600" b="1" dirty="0">
                <a:solidFill>
                  <a:prstClr val="black"/>
                </a:solidFill>
              </a:rPr>
              <a:t>개</a:t>
            </a:r>
            <a:r>
              <a:rPr lang="en-US" altLang="ko-KR" sz="3600" b="1" dirty="0">
                <a:solidFill>
                  <a:prstClr val="black"/>
                </a:solidFill>
              </a:rPr>
              <a:t> </a:t>
            </a:r>
            <a:r>
              <a:rPr lang="ko-KR" altLang="en-US" sz="3600" b="1" dirty="0">
                <a:solidFill>
                  <a:prstClr val="black"/>
                </a:solidFill>
              </a:rPr>
              <a:t>내외의 코드 작성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/>
              <a:t>작성한 코드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 smtClean="0"/>
              <a:t>; </a:t>
            </a:r>
            <a:r>
              <a:rPr lang="ko-KR" altLang="en-US" sz="2000" b="1" dirty="0" smtClean="0"/>
              <a:t>위 코드가 해석할 </a:t>
            </a:r>
            <a:r>
              <a:rPr lang="en-US" altLang="ko-KR" sz="2000" b="1" dirty="0" smtClean="0"/>
              <a:t>instruction</a:t>
            </a:r>
          </a:p>
          <a:p>
            <a:pPr marL="0" indent="0">
              <a:buNone/>
            </a:pPr>
            <a:r>
              <a:rPr lang="en-US" altLang="ko-KR" sz="2000" b="1" dirty="0" smtClean="0"/>
              <a:t>ORG INSTRUCTIONS</a:t>
            </a:r>
          </a:p>
          <a:p>
            <a:pPr marL="0" indent="0">
              <a:buNone/>
            </a:pPr>
            <a:r>
              <a:rPr lang="en-US" altLang="ko-KR" sz="2000" dirty="0" smtClean="0"/>
              <a:t>MOV R0, #10H</a:t>
            </a:r>
          </a:p>
          <a:p>
            <a:pPr marL="0" indent="0">
              <a:buNone/>
            </a:pPr>
            <a:r>
              <a:rPr lang="en-US" altLang="ko-KR" sz="2000" dirty="0" smtClean="0"/>
              <a:t>MOV R0, #30H</a:t>
            </a:r>
          </a:p>
          <a:p>
            <a:pPr marL="0" indent="0">
              <a:buNone/>
            </a:pPr>
            <a:r>
              <a:rPr lang="en-US" altLang="ko-KR" sz="2000" dirty="0" smtClean="0"/>
              <a:t>MOV A, #1H</a:t>
            </a:r>
          </a:p>
          <a:p>
            <a:pPr marL="0" indent="0">
              <a:buNone/>
            </a:pPr>
            <a:r>
              <a:rPr lang="en-US" altLang="ko-KR" sz="2000" dirty="0" smtClean="0"/>
              <a:t>MOV R0, #50H</a:t>
            </a:r>
          </a:p>
          <a:p>
            <a:pPr marL="0" indent="0">
              <a:buNone/>
            </a:pPr>
            <a:r>
              <a:rPr lang="en-US" altLang="ko-KR" sz="2000" b="1" dirty="0" smtClean="0"/>
              <a:t>FINISH:</a:t>
            </a:r>
          </a:p>
          <a:p>
            <a:pPr marL="0" indent="0">
              <a:buNone/>
            </a:pPr>
            <a:r>
              <a:rPr lang="en-US" altLang="ko-KR" sz="2000" dirty="0" smtClean="0"/>
              <a:t>END</a:t>
            </a:r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/>
              <a:t>코드 설명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먼저 코드의 아래 부분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왼쪽에 있는 코드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에는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b="1" dirty="0" smtClean="0"/>
              <a:t>ORG INSTRUCTIONS</a:t>
            </a:r>
            <a:r>
              <a:rPr lang="ko-KR" altLang="en-US" sz="2000" dirty="0" smtClean="0"/>
              <a:t>을 넣어서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그 이후에는 코드 메모리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에서 </a:t>
            </a:r>
            <a:r>
              <a:rPr lang="en-US" altLang="ko-KR" sz="2000" b="1" dirty="0" smtClean="0"/>
              <a:t>INSTRUCTIONS</a:t>
            </a:r>
            <a:r>
              <a:rPr lang="ko-KR" altLang="en-US" sz="2000" dirty="0" smtClean="0"/>
              <a:t>라는 주소 아래에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b="1" dirty="0" smtClean="0"/>
              <a:t>MOV R0, #10H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비롯한 코드가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기록되게 하였다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b="1" dirty="0" smtClean="0"/>
              <a:t>다음 페이지에서는 코드의 첫 부분부터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설명한다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2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solidFill>
                  <a:prstClr val="black"/>
                </a:solidFill>
              </a:rPr>
              <a:t>Assembly Instruction</a:t>
            </a:r>
            <a:r>
              <a:rPr lang="ko-KR" altLang="en-US" sz="3600" b="1" dirty="0">
                <a:solidFill>
                  <a:prstClr val="black"/>
                </a:solidFill>
              </a:rPr>
              <a:t>으로</a:t>
            </a:r>
            <a:r>
              <a:rPr lang="ko-KR" altLang="ko-KR" sz="3600" b="1" dirty="0">
                <a:solidFill>
                  <a:prstClr val="black"/>
                </a:solidFill>
              </a:rPr>
              <a:t> </a:t>
            </a:r>
            <a:r>
              <a:rPr lang="en-US" altLang="ko-KR" sz="3600" b="1" dirty="0">
                <a:solidFill>
                  <a:prstClr val="black"/>
                </a:solidFill>
              </a:rPr>
              <a:t>10</a:t>
            </a:r>
            <a:r>
              <a:rPr lang="ko-KR" altLang="ko-KR" sz="3600" b="1" dirty="0">
                <a:solidFill>
                  <a:prstClr val="black"/>
                </a:solidFill>
              </a:rPr>
              <a:t>개</a:t>
            </a:r>
            <a:r>
              <a:rPr lang="en-US" altLang="ko-KR" sz="3600" b="1" dirty="0">
                <a:solidFill>
                  <a:prstClr val="black"/>
                </a:solidFill>
              </a:rPr>
              <a:t> </a:t>
            </a:r>
            <a:r>
              <a:rPr lang="ko-KR" altLang="en-US" sz="3600" b="1" dirty="0">
                <a:solidFill>
                  <a:prstClr val="black"/>
                </a:solidFill>
              </a:rPr>
              <a:t>내외의 코드 작성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/>
              <a:t>코드 설명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1. </a:t>
            </a:r>
            <a:r>
              <a:rPr lang="ko-KR" altLang="en-US" sz="2000" b="1" dirty="0"/>
              <a:t>매</a:t>
            </a:r>
            <a:r>
              <a:rPr lang="ko-KR" altLang="en-US" sz="2000" b="1" dirty="0" smtClean="0"/>
              <a:t>크로 정의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이 코드가 해석할 명령을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b="1" dirty="0" smtClean="0"/>
              <a:t>MOV R0, #n</a:t>
            </a:r>
            <a:r>
              <a:rPr lang="ko-KR" altLang="en-US" sz="2000" dirty="0" smtClean="0"/>
              <a:t>으로 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해석할 명령이 있는 코드 명령어의 위치를 </a:t>
            </a:r>
            <a:r>
              <a:rPr lang="en-US" altLang="ko-KR" sz="2000" b="1" dirty="0" smtClean="0"/>
              <a:t>50H</a:t>
            </a:r>
            <a:r>
              <a:rPr lang="ko-KR" altLang="en-US" sz="2000" dirty="0" smtClean="0"/>
              <a:t>로 하기 위해서 다음과 같이 매크로를 정의하였다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b="1" dirty="0" smtClean="0"/>
              <a:t>MOV_R0_N		EQU	78H</a:t>
            </a:r>
            <a:endParaRPr lang="ko-KR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INSTRUCTIONS	EQU	50H</a:t>
            </a:r>
          </a:p>
          <a:p>
            <a:pPr marL="0" indent="0">
              <a:buNone/>
            </a:pPr>
            <a:r>
              <a:rPr lang="ko-KR" altLang="en-US" sz="2000" u="sng" dirty="0" smtClean="0"/>
              <a:t>여기서 </a:t>
            </a:r>
            <a:r>
              <a:rPr lang="en-US" altLang="ko-KR" sz="2000" u="sng" dirty="0" smtClean="0"/>
              <a:t>78H</a:t>
            </a:r>
            <a:r>
              <a:rPr lang="ko-KR" altLang="en-US" sz="2000" u="sng" dirty="0" smtClean="0"/>
              <a:t>는 </a:t>
            </a:r>
            <a:r>
              <a:rPr lang="en-US" altLang="ko-KR" sz="2000" u="sng" dirty="0" smtClean="0"/>
              <a:t>MOV R0, #n</a:t>
            </a:r>
            <a:r>
              <a:rPr lang="ko-KR" altLang="en-US" sz="2000" u="sng" dirty="0" smtClean="0"/>
              <a:t>의 </a:t>
            </a:r>
            <a:r>
              <a:rPr lang="en-US" altLang="ko-KR" sz="2000" u="sng" dirty="0" smtClean="0"/>
              <a:t>opcode</a:t>
            </a:r>
            <a:r>
              <a:rPr lang="ko-KR" altLang="en-US" sz="2000" u="sng" dirty="0" smtClean="0"/>
              <a:t>이다</a:t>
            </a:r>
            <a:r>
              <a:rPr lang="en-US" altLang="ko-KR" sz="2000" u="sng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첫 번째 동작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다음 코드는 코드메모리의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b="1" dirty="0" smtClean="0"/>
              <a:t>50H</a:t>
            </a:r>
            <a:r>
              <a:rPr lang="ko-KR" altLang="en-US" sz="2000" dirty="0" smtClean="0"/>
              <a:t>에 있는 값을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에 넣는다</a:t>
            </a:r>
            <a:r>
              <a:rPr lang="en-US" altLang="ko-KR" sz="2000" dirty="0" smtClean="0"/>
              <a:t>.(fetch)</a:t>
            </a:r>
          </a:p>
          <a:p>
            <a:pPr marL="0" indent="0">
              <a:buNone/>
            </a:pPr>
            <a:r>
              <a:rPr lang="en-US" altLang="ko-KR" sz="2000" b="1" dirty="0" smtClean="0"/>
              <a:t>ORG 0000H</a:t>
            </a:r>
          </a:p>
          <a:p>
            <a:pPr marL="0" indent="0">
              <a:buNone/>
            </a:pPr>
            <a:r>
              <a:rPr lang="en-US" altLang="ko-KR" sz="2000" b="1" dirty="0" smtClean="0"/>
              <a:t>MOV DPTR, #INSTRUCTIONS</a:t>
            </a:r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DECODE:</a:t>
            </a:r>
          </a:p>
          <a:p>
            <a:pPr marL="0" indent="0">
              <a:buNone/>
            </a:pPr>
            <a:r>
              <a:rPr lang="en-US" altLang="ko-KR" sz="2000" b="1" dirty="0" smtClean="0"/>
              <a:t>MOV A, #0H</a:t>
            </a:r>
          </a:p>
          <a:p>
            <a:pPr marL="0" indent="0">
              <a:buNone/>
            </a:pPr>
            <a:r>
              <a:rPr lang="en-US" altLang="ko-KR" sz="2000" b="1" dirty="0" smtClean="0"/>
              <a:t>MOVC A, @A+DPTR</a:t>
            </a:r>
            <a:endParaRPr lang="ko-KR" altLang="ko-KR" sz="2000" b="1" dirty="0" smtClean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46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solidFill>
                  <a:prstClr val="black"/>
                </a:solidFill>
              </a:rPr>
              <a:t>Assembly Instruction</a:t>
            </a:r>
            <a:r>
              <a:rPr lang="ko-KR" altLang="en-US" sz="3600" b="1" dirty="0">
                <a:solidFill>
                  <a:prstClr val="black"/>
                </a:solidFill>
              </a:rPr>
              <a:t>으로</a:t>
            </a:r>
            <a:r>
              <a:rPr lang="ko-KR" altLang="ko-KR" sz="3600" b="1" dirty="0">
                <a:solidFill>
                  <a:prstClr val="black"/>
                </a:solidFill>
              </a:rPr>
              <a:t> </a:t>
            </a:r>
            <a:r>
              <a:rPr lang="en-US" altLang="ko-KR" sz="3600" b="1" dirty="0">
                <a:solidFill>
                  <a:prstClr val="black"/>
                </a:solidFill>
              </a:rPr>
              <a:t>10</a:t>
            </a:r>
            <a:r>
              <a:rPr lang="ko-KR" altLang="ko-KR" sz="3600" b="1" dirty="0">
                <a:solidFill>
                  <a:prstClr val="black"/>
                </a:solidFill>
              </a:rPr>
              <a:t>개</a:t>
            </a:r>
            <a:r>
              <a:rPr lang="en-US" altLang="ko-KR" sz="3600" b="1" dirty="0">
                <a:solidFill>
                  <a:prstClr val="black"/>
                </a:solidFill>
              </a:rPr>
              <a:t> </a:t>
            </a:r>
            <a:r>
              <a:rPr lang="ko-KR" altLang="en-US" sz="3600" b="1" dirty="0">
                <a:solidFill>
                  <a:prstClr val="black"/>
                </a:solidFill>
              </a:rPr>
              <a:t>내외의 코드 작성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/>
              <a:t>코드 설명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3. Opcode </a:t>
            </a:r>
            <a:r>
              <a:rPr lang="ko-KR" altLang="en-US" sz="2000" b="1" dirty="0" smtClean="0"/>
              <a:t>해석</a:t>
            </a:r>
            <a:r>
              <a:rPr lang="en-US" altLang="ko-KR" sz="2000" b="1" dirty="0" smtClean="0"/>
              <a:t>1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A</a:t>
            </a:r>
            <a:r>
              <a:rPr lang="ko-KR" altLang="en-US" sz="2000" dirty="0" smtClean="0"/>
              <a:t>에 넣은 코드가 </a:t>
            </a:r>
            <a:r>
              <a:rPr lang="en-US" altLang="ko-KR" sz="2000" b="1" dirty="0" smtClean="0"/>
              <a:t>MOV R0, #n</a:t>
            </a:r>
            <a:r>
              <a:rPr lang="ko-KR" altLang="en-US" sz="2000" dirty="0" smtClean="0"/>
              <a:t>인지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확인하고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다르면 이 프로그램을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종료한다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b="1" dirty="0" smtClean="0"/>
              <a:t>CJNE A, #MOV_R0_N, FINISH</a:t>
            </a:r>
            <a:endParaRPr lang="en-US" altLang="ko-KR" sz="20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4. Opcode </a:t>
            </a:r>
            <a:r>
              <a:rPr lang="ko-KR" altLang="en-US" sz="2000" b="1" dirty="0" smtClean="0"/>
              <a:t>해석</a:t>
            </a:r>
            <a:r>
              <a:rPr lang="en-US" altLang="ko-KR" sz="2000" b="1" dirty="0" smtClean="0"/>
              <a:t>2</a:t>
            </a:r>
          </a:p>
          <a:p>
            <a:pPr marL="0" indent="0">
              <a:buNone/>
            </a:pPr>
            <a:r>
              <a:rPr lang="en-US" altLang="ko-KR" sz="2000" b="1" dirty="0" smtClean="0"/>
              <a:t>MOV R0, #n</a:t>
            </a:r>
            <a:r>
              <a:rPr lang="ko-KR" altLang="en-US" sz="2000" dirty="0" smtClean="0"/>
              <a:t>이 </a:t>
            </a:r>
            <a:r>
              <a:rPr lang="ko-KR" altLang="en-US" sz="2000" dirty="0" err="1" smtClean="0"/>
              <a:t>맞다면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/>
              <a:t>#n</a:t>
            </a:r>
            <a:r>
              <a:rPr lang="ko-KR" altLang="en-US" sz="2000" dirty="0" smtClean="0"/>
              <a:t>에 해당하는 값이 저장된 위치인 </a:t>
            </a:r>
            <a:r>
              <a:rPr lang="en-US" altLang="ko-KR" sz="2000" b="1" dirty="0" smtClean="0"/>
              <a:t>DPTR+1</a:t>
            </a:r>
            <a:r>
              <a:rPr lang="ko-KR" altLang="en-US" sz="2000" dirty="0" smtClean="0"/>
              <a:t>의 위치에 있는 값을 </a:t>
            </a:r>
            <a:r>
              <a:rPr lang="en-US" altLang="ko-KR" sz="2000" b="1" dirty="0" smtClean="0"/>
              <a:t>R0</a:t>
            </a:r>
            <a:r>
              <a:rPr lang="ko-KR" altLang="en-US" sz="2000" dirty="0" smtClean="0"/>
              <a:t>에 넣는다</a:t>
            </a:r>
            <a:r>
              <a:rPr lang="en-US" altLang="ko-KR" sz="2000" dirty="0" smtClean="0"/>
              <a:t>.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pt-BR" altLang="ko-KR" sz="2000" b="1" dirty="0" smtClean="0"/>
              <a:t>MOV A, #1H</a:t>
            </a:r>
          </a:p>
          <a:p>
            <a:pPr marL="0" indent="0">
              <a:buNone/>
            </a:pPr>
            <a:r>
              <a:rPr lang="pt-BR" altLang="ko-KR" sz="2000" b="1" dirty="0" smtClean="0"/>
              <a:t>MOVC A, @A+DPTR</a:t>
            </a:r>
          </a:p>
          <a:p>
            <a:pPr marL="0" indent="0">
              <a:buNone/>
            </a:pPr>
            <a:r>
              <a:rPr lang="pt-BR" altLang="ko-KR" sz="2000" b="1" dirty="0" smtClean="0"/>
              <a:t>MOV R0, A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5860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883</Words>
  <Application>Microsoft Office PowerPoint</Application>
  <PresentationFormat>와이드스크린</PresentationFormat>
  <Paragraphs>242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마이크로 프로세서 설계 텀 프로젝트 </vt:lpstr>
      <vt:lpstr>프로젝트 내용</vt:lpstr>
      <vt:lpstr>Assembly Instruction으로 10개 내외의 코드 작성</vt:lpstr>
      <vt:lpstr>Assembly Instruction으로 10개 내외의 코드 작성</vt:lpstr>
      <vt:lpstr>Assembly Instruction으로 10개 내외의 코드 작성</vt:lpstr>
      <vt:lpstr>Assembly Instruction으로 10개 내외의 코드 작성</vt:lpstr>
      <vt:lpstr>Assembly Instruction으로 10개 내외의 코드 작성</vt:lpstr>
      <vt:lpstr>Assembly Instruction으로 10개 내외의 코드 작성</vt:lpstr>
      <vt:lpstr>Assembly Instruction으로 10개 내외의 코드 작성</vt:lpstr>
      <vt:lpstr>Assembly Instruction으로 10개 내외의 코드 작성</vt:lpstr>
      <vt:lpstr>시뮬레이션</vt:lpstr>
      <vt:lpstr>시뮬레이션 결과 예상</vt:lpstr>
      <vt:lpstr>시뮬레이션 결과 예상</vt:lpstr>
      <vt:lpstr>Instruction에 따른 시뮬레이션 결과</vt:lpstr>
      <vt:lpstr>PowerPoint 프레젠테이션</vt:lpstr>
      <vt:lpstr>PowerPoint 프레젠테이션</vt:lpstr>
      <vt:lpstr>Instruction에 따른 시뮬레이션 결과</vt:lpstr>
      <vt:lpstr>Instruction에 따른 시뮬레이션 결과</vt:lpstr>
      <vt:lpstr>Instruction에 따른 시뮬레이션 결과</vt:lpstr>
      <vt:lpstr>Instruction에 따른 시뮬레이션 결과</vt:lpstr>
      <vt:lpstr>Instruction에 따른 시뮬레이션 결과</vt:lpstr>
      <vt:lpstr>Instruction에 따른 시뮬레이션 결과</vt:lpstr>
      <vt:lpstr>PowerPoint 프레젠테이션</vt:lpstr>
      <vt:lpstr>PowerPoint 프레젠테이션</vt:lpstr>
      <vt:lpstr>PowerPoint 프레젠테이션</vt:lpstr>
      <vt:lpstr>두 가지 의문점</vt:lpstr>
      <vt:lpstr>Fetch</vt:lpstr>
      <vt:lpstr>Fetch</vt:lpstr>
      <vt:lpstr>Decode1</vt:lpstr>
      <vt:lpstr>Decode1</vt:lpstr>
      <vt:lpstr>Decode2</vt:lpstr>
      <vt:lpstr>Decode2</vt:lpstr>
      <vt:lpstr>ALU연산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마이크로 프로세서 설계 텀 프로젝트</dc:title>
  <dc:creator>김진희</dc:creator>
  <cp:lastModifiedBy>김진희</cp:lastModifiedBy>
  <cp:revision>208</cp:revision>
  <dcterms:created xsi:type="dcterms:W3CDTF">2015-12-06T02:55:13Z</dcterms:created>
  <dcterms:modified xsi:type="dcterms:W3CDTF">2015-12-13T03:47:17Z</dcterms:modified>
</cp:coreProperties>
</file>