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26D3E5-4986-4922-8F0A-487E35BEA5A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E708AD3-806B-4C03-B45E-9B7F62DA6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0A3DAB1-CD21-4895-9CDC-AB1A2FDE7AAF}"/>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5" name="바닥글 개체 틀 4">
            <a:extLst>
              <a:ext uri="{FF2B5EF4-FFF2-40B4-BE49-F238E27FC236}">
                <a16:creationId xmlns:a16="http://schemas.microsoft.com/office/drawing/2014/main" id="{41758CE3-A3F6-4353-95F1-A20E5130609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B845C59-DCE9-42CB-B5E9-6D1AAC9376EC}"/>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137542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858D88-59D3-454B-A07D-7DEC9C2A6A8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4AD36C8-702D-4807-9996-083F5F3E56D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CE5E469-4D5E-49C4-ADF8-6363B623D2A3}"/>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5" name="바닥글 개체 틀 4">
            <a:extLst>
              <a:ext uri="{FF2B5EF4-FFF2-40B4-BE49-F238E27FC236}">
                <a16:creationId xmlns:a16="http://schemas.microsoft.com/office/drawing/2014/main" id="{F85F3738-CE7B-4BAB-91C0-1D6243CF86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BFC81B5-F270-404E-B53F-27A4ED90BFF7}"/>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251412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06B99B6-C1DE-4953-86A6-2677E23A3E7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32A52DA-DB03-40FA-A23B-D3F2A98F619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035031E-F165-457F-9633-B0C09AB513EA}"/>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5" name="바닥글 개체 틀 4">
            <a:extLst>
              <a:ext uri="{FF2B5EF4-FFF2-40B4-BE49-F238E27FC236}">
                <a16:creationId xmlns:a16="http://schemas.microsoft.com/office/drawing/2014/main" id="{3FDE55B7-B327-4C4B-9317-B777D6FF0C6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1187EA-A322-4887-A69E-5DEB33AD043B}"/>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2555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240A1-A0F0-4626-9238-3F20C36CFE4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148C6C8-4BFD-4CDE-A181-2F70BB2F6C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B2F074F-0AC2-4CD8-86E6-04E099E0C15A}"/>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5" name="바닥글 개체 틀 4">
            <a:extLst>
              <a:ext uri="{FF2B5EF4-FFF2-40B4-BE49-F238E27FC236}">
                <a16:creationId xmlns:a16="http://schemas.microsoft.com/office/drawing/2014/main" id="{691504D7-F238-4EB1-894C-9C7782D9ACB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5A6BC95-528B-43DE-ADFE-D7CDA29808DE}"/>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202206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3CECA9-4D02-49EE-B9AB-F5D4776D314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B7A8890-1BB0-4DDE-B3E4-A491BE0E9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1BAAD29-A40D-44BB-AA41-E15A1F2A3D3D}"/>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5" name="바닥글 개체 틀 4">
            <a:extLst>
              <a:ext uri="{FF2B5EF4-FFF2-40B4-BE49-F238E27FC236}">
                <a16:creationId xmlns:a16="http://schemas.microsoft.com/office/drawing/2014/main" id="{E450E36B-DAFE-4E0B-B8B0-B9BC6AB562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0600BCE-5A28-47E6-82A0-0CF66B25B781}"/>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205673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DF4B44-6CE1-49A7-9348-BABA218BABD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F2D2FD6-2787-4CD3-9003-DB16BFABDEF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A57ADEC-48BB-4233-A6EE-AA51A0ED25D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BE357503-C2A5-412B-8B9C-F936AEC5F26B}"/>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6" name="바닥글 개체 틀 5">
            <a:extLst>
              <a:ext uri="{FF2B5EF4-FFF2-40B4-BE49-F238E27FC236}">
                <a16:creationId xmlns:a16="http://schemas.microsoft.com/office/drawing/2014/main" id="{A3BFDE59-E5FB-466A-8ED1-91A9C75534A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7311A9D-0F87-46BD-87C4-6BFC6E45B539}"/>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95491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79BDD6-1EF1-478C-A977-A3F2E4C447EA}"/>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3A8321E-6637-45EC-AF8D-05ADFC398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0862F4E-50A1-4DBE-AE35-9A267497B37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78C81A9-2462-43F5-A733-DB16EFA9E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ED8BE7A-5F4C-4B52-BBF8-34688C6E65F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367D0E4-9F0E-438C-9542-703F873FDAA3}"/>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8" name="바닥글 개체 틀 7">
            <a:extLst>
              <a:ext uri="{FF2B5EF4-FFF2-40B4-BE49-F238E27FC236}">
                <a16:creationId xmlns:a16="http://schemas.microsoft.com/office/drawing/2014/main" id="{A2605F20-BE11-407D-841E-F44EE442DF4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4D1397D-0D8C-476F-B781-D5FB77BA1A88}"/>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370307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B08DA4-E5FD-49B4-8899-F0AC9589CAA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C65F387-867D-4C28-B462-2A4C08F2384D}"/>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4" name="바닥글 개체 틀 3">
            <a:extLst>
              <a:ext uri="{FF2B5EF4-FFF2-40B4-BE49-F238E27FC236}">
                <a16:creationId xmlns:a16="http://schemas.microsoft.com/office/drawing/2014/main" id="{C2A210BE-5E9C-4255-BCEB-0735D8546D6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B132B6F-18D5-49CC-B582-F60EA0F79576}"/>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418164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40427F5-2352-48C5-928E-43313A730A22}"/>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3" name="바닥글 개체 틀 2">
            <a:extLst>
              <a:ext uri="{FF2B5EF4-FFF2-40B4-BE49-F238E27FC236}">
                <a16:creationId xmlns:a16="http://schemas.microsoft.com/office/drawing/2014/main" id="{F4574859-678A-4CAD-9EAE-33E4E6B225D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606FED4-AEC3-4759-9E73-43A44F633623}"/>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353870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86C60C-FAA5-438F-8087-ED9E61EF1E3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7492583-6CE9-4905-B38B-D36B45ED9F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5D5EBA1-9620-4664-B8A7-70EC29D81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23F81C7-3F29-46DA-84EA-F1DF45E99710}"/>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6" name="바닥글 개체 틀 5">
            <a:extLst>
              <a:ext uri="{FF2B5EF4-FFF2-40B4-BE49-F238E27FC236}">
                <a16:creationId xmlns:a16="http://schemas.microsoft.com/office/drawing/2014/main" id="{D68F755D-ACCE-48F2-AEC1-3ED4DADFD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58F9B88-241D-4085-9FF5-77A6F233D75E}"/>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22821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34D942-4B1E-4C18-A3BF-D2F0CCFEAA9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CBBB728-969E-4165-BC97-EEBC78AE7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729045D-625C-4FF0-AE63-5849DD61B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786FE76-5ABE-4722-80FD-70FE7A8073FD}"/>
              </a:ext>
            </a:extLst>
          </p:cNvPr>
          <p:cNvSpPr>
            <a:spLocks noGrp="1"/>
          </p:cNvSpPr>
          <p:nvPr>
            <p:ph type="dt" sz="half" idx="10"/>
          </p:nvPr>
        </p:nvSpPr>
        <p:spPr/>
        <p:txBody>
          <a:bodyPr/>
          <a:lstStyle/>
          <a:p>
            <a:fld id="{B5F67AF2-20D8-4542-862E-6716B69EC4B3}" type="datetimeFigureOut">
              <a:rPr lang="ko-KR" altLang="en-US" smtClean="0"/>
              <a:t>2021-12-28</a:t>
            </a:fld>
            <a:endParaRPr lang="ko-KR" altLang="en-US"/>
          </a:p>
        </p:txBody>
      </p:sp>
      <p:sp>
        <p:nvSpPr>
          <p:cNvPr id="6" name="바닥글 개체 틀 5">
            <a:extLst>
              <a:ext uri="{FF2B5EF4-FFF2-40B4-BE49-F238E27FC236}">
                <a16:creationId xmlns:a16="http://schemas.microsoft.com/office/drawing/2014/main" id="{82EE24AC-5699-44FF-9A03-F636A90DDE7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B866E4D-8004-4541-9FF2-2500108A56BE}"/>
              </a:ext>
            </a:extLst>
          </p:cNvPr>
          <p:cNvSpPr>
            <a:spLocks noGrp="1"/>
          </p:cNvSpPr>
          <p:nvPr>
            <p:ph type="sldNum" sz="quarter" idx="12"/>
          </p:nvPr>
        </p:nvSpPr>
        <p:spPr/>
        <p:txBody>
          <a:body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12697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C8813D0-280C-4016-9E65-DD788AD8F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A812870-3B22-48B6-A46B-AB72453AA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E790DBE-C3BD-414A-8BE9-962E19940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67AF2-20D8-4542-862E-6716B69EC4B3}" type="datetimeFigureOut">
              <a:rPr lang="ko-KR" altLang="en-US" smtClean="0"/>
              <a:t>2021-12-28</a:t>
            </a:fld>
            <a:endParaRPr lang="ko-KR" altLang="en-US"/>
          </a:p>
        </p:txBody>
      </p:sp>
      <p:sp>
        <p:nvSpPr>
          <p:cNvPr id="5" name="바닥글 개체 틀 4">
            <a:extLst>
              <a:ext uri="{FF2B5EF4-FFF2-40B4-BE49-F238E27FC236}">
                <a16:creationId xmlns:a16="http://schemas.microsoft.com/office/drawing/2014/main" id="{FAB2C9B7-12FE-4794-96C6-43B41F6B7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309CF99-D4D0-4770-A742-FDD18633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E27E4-0E3B-42D1-ADE8-8981E71DCE60}" type="slidenum">
              <a:rPr lang="ko-KR" altLang="en-US" smtClean="0"/>
              <a:t>‹#›</a:t>
            </a:fld>
            <a:endParaRPr lang="ko-KR" altLang="en-US"/>
          </a:p>
        </p:txBody>
      </p:sp>
    </p:spTree>
    <p:extLst>
      <p:ext uri="{BB962C8B-B14F-4D97-AF65-F5344CB8AC3E}">
        <p14:creationId xmlns:p14="http://schemas.microsoft.com/office/powerpoint/2010/main" val="133248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pablomgomez21/drugs-a-b-c-x-y-for-decision-tre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755083-1D39-41D2-804A-4AE241325088}"/>
              </a:ext>
            </a:extLst>
          </p:cNvPr>
          <p:cNvSpPr>
            <a:spLocks noGrp="1"/>
          </p:cNvSpPr>
          <p:nvPr>
            <p:ph type="ctrTitle"/>
          </p:nvPr>
        </p:nvSpPr>
        <p:spPr/>
        <p:txBody>
          <a:bodyPr/>
          <a:lstStyle/>
          <a:p>
            <a:r>
              <a:rPr lang="en-US" altLang="ko-KR" dirty="0"/>
              <a:t>Drug A,B,C,X,Y for Decision Trees</a:t>
            </a:r>
            <a:endParaRPr lang="ko-KR" altLang="en-US" dirty="0"/>
          </a:p>
        </p:txBody>
      </p:sp>
      <p:sp>
        <p:nvSpPr>
          <p:cNvPr id="3" name="부제목 2">
            <a:extLst>
              <a:ext uri="{FF2B5EF4-FFF2-40B4-BE49-F238E27FC236}">
                <a16:creationId xmlns:a16="http://schemas.microsoft.com/office/drawing/2014/main" id="{8243EB6A-428F-4E55-B3B4-9FF72DA55C9B}"/>
              </a:ext>
            </a:extLst>
          </p:cNvPr>
          <p:cNvSpPr>
            <a:spLocks noGrp="1"/>
          </p:cNvSpPr>
          <p:nvPr>
            <p:ph type="subTitle" idx="1"/>
          </p:nvPr>
        </p:nvSpPr>
        <p:spPr>
          <a:xfrm>
            <a:off x="106878" y="6389625"/>
            <a:ext cx="11978244" cy="420873"/>
          </a:xfrm>
        </p:spPr>
        <p:txBody>
          <a:bodyPr/>
          <a:lstStyle/>
          <a:p>
            <a:r>
              <a:rPr lang="en-US" altLang="ko-KR" dirty="0">
                <a:hlinkClick r:id="rId2"/>
              </a:rPr>
              <a:t>https://www.kaggle.com/pablomgomez21/drugs-a-b-c-x-y-for-decision-trees</a:t>
            </a:r>
            <a:endParaRPr lang="ko-KR" altLang="en-US" dirty="0"/>
          </a:p>
        </p:txBody>
      </p:sp>
    </p:spTree>
    <p:extLst>
      <p:ext uri="{BB962C8B-B14F-4D97-AF65-F5344CB8AC3E}">
        <p14:creationId xmlns:p14="http://schemas.microsoft.com/office/powerpoint/2010/main" val="260506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2F3F441F-0C0B-4627-8953-03371C048A28}"/>
              </a:ext>
            </a:extLst>
          </p:cNvPr>
          <p:cNvSpPr>
            <a:spLocks noGrp="1"/>
          </p:cNvSpPr>
          <p:nvPr>
            <p:ph idx="1"/>
          </p:nvPr>
        </p:nvSpPr>
        <p:spPr>
          <a:xfrm>
            <a:off x="217711" y="1163782"/>
            <a:ext cx="9834749" cy="4530435"/>
          </a:xfrm>
        </p:spPr>
        <p:txBody>
          <a:bodyPr>
            <a:noAutofit/>
          </a:bodyPr>
          <a:lstStyle/>
          <a:p>
            <a:pPr marL="0" indent="0">
              <a:buNone/>
            </a:pPr>
            <a:r>
              <a:rPr lang="en-US" altLang="ko-KR" dirty="0"/>
              <a:t>from </a:t>
            </a:r>
            <a:r>
              <a:rPr lang="en-US" altLang="ko-KR" dirty="0" err="1"/>
              <a:t>sklearn</a:t>
            </a:r>
            <a:r>
              <a:rPr lang="en-US" altLang="ko-KR" dirty="0"/>
              <a:t> import preprocessing</a:t>
            </a:r>
          </a:p>
          <a:p>
            <a:pPr marL="0" indent="0">
              <a:buNone/>
            </a:pPr>
            <a:endParaRPr lang="en-US" altLang="ko-KR" dirty="0"/>
          </a:p>
          <a:p>
            <a:pPr marL="0" indent="0">
              <a:buNone/>
            </a:pPr>
            <a:r>
              <a:rPr lang="en-US" altLang="ko-KR" dirty="0"/>
              <a:t>def </a:t>
            </a:r>
            <a:r>
              <a:rPr lang="en-US" altLang="ko-KR" dirty="0" err="1"/>
              <a:t>encode_features</a:t>
            </a:r>
            <a:r>
              <a:rPr lang="en-US" altLang="ko-KR" dirty="0"/>
              <a:t>(</a:t>
            </a:r>
            <a:r>
              <a:rPr lang="en-US" altLang="ko-KR" dirty="0" err="1"/>
              <a:t>drug_df</a:t>
            </a:r>
            <a:r>
              <a:rPr lang="en-US" altLang="ko-KR" dirty="0"/>
              <a:t>):</a:t>
            </a:r>
          </a:p>
          <a:p>
            <a:pPr marL="0" indent="0">
              <a:buNone/>
            </a:pPr>
            <a:r>
              <a:rPr lang="en-US" altLang="ko-KR" dirty="0"/>
              <a:t>	features = [‘Sex’, ‘BP’, ‘Drug’]</a:t>
            </a:r>
          </a:p>
          <a:p>
            <a:pPr marL="0" indent="0">
              <a:buNone/>
            </a:pPr>
            <a:r>
              <a:rPr lang="en-US" altLang="ko-KR" dirty="0"/>
              <a:t>	for feature in features:</a:t>
            </a:r>
          </a:p>
          <a:p>
            <a:pPr marL="0" indent="0">
              <a:buNone/>
            </a:pPr>
            <a:r>
              <a:rPr lang="en-US" altLang="ko-KR" dirty="0"/>
              <a:t>		le = </a:t>
            </a:r>
            <a:r>
              <a:rPr lang="en-US" altLang="ko-KR" dirty="0" err="1"/>
              <a:t>preprocessing.LabelEncoder</a:t>
            </a:r>
            <a:r>
              <a:rPr lang="en-US" altLang="ko-KR" dirty="0"/>
              <a:t>()</a:t>
            </a:r>
          </a:p>
          <a:p>
            <a:pPr marL="0" indent="0">
              <a:buNone/>
            </a:pPr>
            <a:r>
              <a:rPr lang="en-US" altLang="ko-KR" dirty="0"/>
              <a:t>		le = </a:t>
            </a:r>
            <a:r>
              <a:rPr lang="en-US" altLang="ko-KR" dirty="0" err="1"/>
              <a:t>le.fit</a:t>
            </a:r>
            <a:r>
              <a:rPr lang="en-US" altLang="ko-KR" dirty="0"/>
              <a:t>(</a:t>
            </a:r>
            <a:r>
              <a:rPr lang="en-US" altLang="ko-KR" dirty="0" err="1"/>
              <a:t>drug_df</a:t>
            </a:r>
            <a:r>
              <a:rPr lang="en-US" altLang="ko-KR" dirty="0"/>
              <a:t>[features])</a:t>
            </a:r>
          </a:p>
          <a:p>
            <a:pPr marL="0" indent="0">
              <a:buNone/>
            </a:pPr>
            <a:r>
              <a:rPr lang="en-US" altLang="ko-KR" dirty="0"/>
              <a:t>		</a:t>
            </a:r>
            <a:r>
              <a:rPr lang="en-US" altLang="ko-KR" dirty="0" err="1"/>
              <a:t>drug_df</a:t>
            </a:r>
            <a:r>
              <a:rPr lang="en-US" altLang="ko-KR" dirty="0"/>
              <a:t>[feature] = </a:t>
            </a:r>
            <a:r>
              <a:rPr lang="en-US" altLang="ko-KR" dirty="0" err="1"/>
              <a:t>le.transform</a:t>
            </a:r>
            <a:r>
              <a:rPr lang="en-US" altLang="ko-KR" dirty="0"/>
              <a:t>(</a:t>
            </a:r>
            <a:r>
              <a:rPr lang="en-US" altLang="ko-KR" dirty="0" err="1"/>
              <a:t>drug_df</a:t>
            </a:r>
            <a:r>
              <a:rPr lang="en-US" altLang="ko-KR" dirty="0"/>
              <a:t>[feature])</a:t>
            </a:r>
          </a:p>
          <a:p>
            <a:pPr marL="0" indent="0">
              <a:buNone/>
            </a:pPr>
            <a:r>
              <a:rPr lang="en-US" altLang="ko-KR" dirty="0"/>
              <a:t>	return </a:t>
            </a:r>
            <a:r>
              <a:rPr lang="en-US" altLang="ko-KR" dirty="0" err="1"/>
              <a:t>drug_df</a:t>
            </a:r>
            <a:endParaRPr lang="ko-KR" altLang="en-US" dirty="0"/>
          </a:p>
        </p:txBody>
      </p:sp>
      <p:sp>
        <p:nvSpPr>
          <p:cNvPr id="6" name="TextBox 5">
            <a:extLst>
              <a:ext uri="{FF2B5EF4-FFF2-40B4-BE49-F238E27FC236}">
                <a16:creationId xmlns:a16="http://schemas.microsoft.com/office/drawing/2014/main" id="{F32055B6-A5C9-4BDA-B586-6D13F6E09D3D}"/>
              </a:ext>
            </a:extLst>
          </p:cNvPr>
          <p:cNvSpPr txBox="1"/>
          <p:nvPr/>
        </p:nvSpPr>
        <p:spPr>
          <a:xfrm>
            <a:off x="7202383" y="874454"/>
            <a:ext cx="4429497" cy="2554545"/>
          </a:xfrm>
          <a:prstGeom prst="rect">
            <a:avLst/>
          </a:prstGeom>
          <a:noFill/>
          <a:ln>
            <a:solidFill>
              <a:schemeClr val="tx1"/>
            </a:solidFill>
          </a:ln>
        </p:spPr>
        <p:txBody>
          <a:bodyPr wrap="square" rtlCol="0">
            <a:spAutoFit/>
          </a:bodyPr>
          <a:lstStyle/>
          <a:p>
            <a:r>
              <a:rPr lang="en-US" altLang="ko-KR" sz="2000" dirty="0" err="1"/>
              <a:t>preprocessing.LabelEncoder</a:t>
            </a:r>
            <a:r>
              <a:rPr lang="en-US" altLang="ko-KR" sz="2000" dirty="0"/>
              <a:t>()</a:t>
            </a:r>
          </a:p>
          <a:p>
            <a:r>
              <a:rPr lang="en-US" altLang="ko-KR" sz="2000" dirty="0"/>
              <a:t>fit()</a:t>
            </a:r>
          </a:p>
          <a:p>
            <a:r>
              <a:rPr lang="en-US" altLang="ko-KR" sz="2000" dirty="0"/>
              <a:t>transform()</a:t>
            </a:r>
          </a:p>
          <a:p>
            <a:r>
              <a:rPr lang="en-US" altLang="ko-KR" sz="2000" dirty="0"/>
              <a:t>3</a:t>
            </a:r>
            <a:r>
              <a:rPr lang="ko-KR" altLang="en-US" sz="2000" dirty="0"/>
              <a:t>가지를 수행하면</a:t>
            </a:r>
            <a:endParaRPr lang="en-US" altLang="ko-KR" sz="2000" dirty="0"/>
          </a:p>
          <a:p>
            <a:r>
              <a:rPr lang="ko-KR" altLang="en-US" sz="2000" dirty="0"/>
              <a:t>각각 </a:t>
            </a:r>
            <a:r>
              <a:rPr lang="en-US" altLang="ko-KR" sz="2000" dirty="0"/>
              <a:t>feature</a:t>
            </a:r>
            <a:r>
              <a:rPr lang="ko-KR" altLang="en-US" sz="2000" dirty="0"/>
              <a:t>의 </a:t>
            </a:r>
            <a:r>
              <a:rPr lang="en-US" altLang="ko-KR" sz="2000" dirty="0"/>
              <a:t>data</a:t>
            </a:r>
            <a:r>
              <a:rPr lang="ko-KR" altLang="en-US" sz="2000" dirty="0"/>
              <a:t>에 고유한 </a:t>
            </a:r>
            <a:r>
              <a:rPr lang="ko-KR" altLang="en-US" sz="2000" dirty="0" err="1"/>
              <a:t>숫자값</a:t>
            </a:r>
            <a:endParaRPr lang="en-US" altLang="ko-KR" sz="2000" dirty="0"/>
          </a:p>
          <a:p>
            <a:r>
              <a:rPr lang="en-US" altLang="ko-KR" sz="2000" dirty="0"/>
              <a:t>ex) [‘</a:t>
            </a:r>
            <a:r>
              <a:rPr lang="en-US" altLang="ko-KR" sz="2000" dirty="0" err="1"/>
              <a:t>apple’,’apple’,’banana’,’kiwi</a:t>
            </a:r>
            <a:r>
              <a:rPr lang="en-US" altLang="ko-KR" sz="2000" dirty="0"/>
              <a:t>’]</a:t>
            </a:r>
          </a:p>
          <a:p>
            <a:r>
              <a:rPr lang="en-US" altLang="ko-KR" sz="2000" dirty="0"/>
              <a:t>-&gt; [0,0,1,2]</a:t>
            </a:r>
          </a:p>
          <a:p>
            <a:r>
              <a:rPr lang="ko-KR" altLang="en-US" sz="2000" dirty="0"/>
              <a:t>이 부여됨</a:t>
            </a:r>
          </a:p>
        </p:txBody>
      </p:sp>
    </p:spTree>
    <p:extLst>
      <p:ext uri="{BB962C8B-B14F-4D97-AF65-F5344CB8AC3E}">
        <p14:creationId xmlns:p14="http://schemas.microsoft.com/office/powerpoint/2010/main" val="139482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58AB77-E73B-4E03-8553-AF292D622C79}"/>
              </a:ext>
            </a:extLst>
          </p:cNvPr>
          <p:cNvSpPr>
            <a:spLocks noGrp="1"/>
          </p:cNvSpPr>
          <p:nvPr>
            <p:ph type="title"/>
          </p:nvPr>
        </p:nvSpPr>
        <p:spPr/>
        <p:txBody>
          <a:bodyPr/>
          <a:lstStyle/>
          <a:p>
            <a:r>
              <a:rPr lang="en-US" altLang="ko-KR" dirty="0"/>
              <a:t>target</a:t>
            </a:r>
            <a:r>
              <a:rPr lang="ko-KR" altLang="en-US" dirty="0"/>
              <a:t> </a:t>
            </a:r>
            <a:r>
              <a:rPr lang="en-US" altLang="ko-KR" dirty="0"/>
              <a:t>data,</a:t>
            </a:r>
            <a:r>
              <a:rPr lang="ko-KR" altLang="en-US" dirty="0"/>
              <a:t> </a:t>
            </a:r>
            <a:r>
              <a:rPr lang="en-US" altLang="ko-KR" dirty="0"/>
              <a:t>train</a:t>
            </a:r>
            <a:r>
              <a:rPr lang="ko-KR" altLang="en-US" dirty="0"/>
              <a:t> </a:t>
            </a:r>
            <a:r>
              <a:rPr lang="en-US" altLang="ko-KR" dirty="0"/>
              <a:t>data</a:t>
            </a:r>
            <a:r>
              <a:rPr lang="ko-KR" altLang="en-US" dirty="0"/>
              <a:t>의 분리</a:t>
            </a:r>
          </a:p>
        </p:txBody>
      </p:sp>
      <p:sp>
        <p:nvSpPr>
          <p:cNvPr id="3" name="내용 개체 틀 2">
            <a:extLst>
              <a:ext uri="{FF2B5EF4-FFF2-40B4-BE49-F238E27FC236}">
                <a16:creationId xmlns:a16="http://schemas.microsoft.com/office/drawing/2014/main" id="{8F248D6E-A033-4F30-B7D1-F3EF8893B0EB}"/>
              </a:ext>
            </a:extLst>
          </p:cNvPr>
          <p:cNvSpPr>
            <a:spLocks noGrp="1"/>
          </p:cNvSpPr>
          <p:nvPr>
            <p:ph idx="1"/>
          </p:nvPr>
        </p:nvSpPr>
        <p:spPr/>
        <p:txBody>
          <a:bodyPr/>
          <a:lstStyle/>
          <a:p>
            <a:pPr marL="0" indent="0">
              <a:buNone/>
            </a:pPr>
            <a:r>
              <a:rPr lang="en-US" altLang="ko-KR" dirty="0" err="1"/>
              <a:t>y_durg_df</a:t>
            </a:r>
            <a:r>
              <a:rPr lang="en-US" altLang="ko-KR" dirty="0"/>
              <a:t> = </a:t>
            </a:r>
            <a:r>
              <a:rPr lang="en-US" altLang="ko-KR" dirty="0" err="1"/>
              <a:t>drug_df</a:t>
            </a:r>
            <a:r>
              <a:rPr lang="en-US" altLang="ko-KR" dirty="0"/>
              <a:t>[‘Drug’]</a:t>
            </a:r>
          </a:p>
          <a:p>
            <a:pPr marL="0" indent="0">
              <a:buNone/>
            </a:pPr>
            <a:r>
              <a:rPr lang="en-US" altLang="ko-KR" dirty="0" err="1"/>
              <a:t>X_drug_df</a:t>
            </a:r>
            <a:r>
              <a:rPr lang="en-US" altLang="ko-KR" dirty="0"/>
              <a:t> = </a:t>
            </a:r>
            <a:r>
              <a:rPr lang="en-US" altLang="ko-KR" dirty="0" err="1"/>
              <a:t>drug_df.drop</a:t>
            </a:r>
            <a:r>
              <a:rPr lang="en-US" altLang="ko-KR" dirty="0"/>
              <a:t>(‘Drug’, axis = 1)</a:t>
            </a:r>
            <a:endParaRPr lang="ko-KR" altLang="en-US" dirty="0"/>
          </a:p>
        </p:txBody>
      </p:sp>
      <p:sp>
        <p:nvSpPr>
          <p:cNvPr id="6" name="정육면체 5">
            <a:extLst>
              <a:ext uri="{FF2B5EF4-FFF2-40B4-BE49-F238E27FC236}">
                <a16:creationId xmlns:a16="http://schemas.microsoft.com/office/drawing/2014/main" id="{89637620-52F6-41AF-9FFD-936290E085F9}"/>
              </a:ext>
            </a:extLst>
          </p:cNvPr>
          <p:cNvSpPr/>
          <p:nvPr/>
        </p:nvSpPr>
        <p:spPr>
          <a:xfrm>
            <a:off x="7309268" y="3372592"/>
            <a:ext cx="3036125" cy="277882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966D9F79-FF5E-428D-BF48-BE2E11960D2D}"/>
              </a:ext>
            </a:extLst>
          </p:cNvPr>
          <p:cNvSpPr txBox="1"/>
          <p:nvPr/>
        </p:nvSpPr>
        <p:spPr>
          <a:xfrm>
            <a:off x="6418619" y="3366054"/>
            <a:ext cx="1199408" cy="369332"/>
          </a:xfrm>
          <a:prstGeom prst="rect">
            <a:avLst/>
          </a:prstGeom>
          <a:noFill/>
        </p:spPr>
        <p:txBody>
          <a:bodyPr wrap="square" rtlCol="0">
            <a:spAutoFit/>
          </a:bodyPr>
          <a:lstStyle/>
          <a:p>
            <a:r>
              <a:rPr lang="en-US" altLang="ko-KR" dirty="0"/>
              <a:t>axis = 0</a:t>
            </a:r>
            <a:endParaRPr lang="ko-KR" altLang="en-US" dirty="0"/>
          </a:p>
        </p:txBody>
      </p:sp>
      <p:sp>
        <p:nvSpPr>
          <p:cNvPr id="8" name="TextBox 7">
            <a:extLst>
              <a:ext uri="{FF2B5EF4-FFF2-40B4-BE49-F238E27FC236}">
                <a16:creationId xmlns:a16="http://schemas.microsoft.com/office/drawing/2014/main" id="{1D7A872E-4CA8-4B52-9791-D45B53C8D471}"/>
              </a:ext>
            </a:extLst>
          </p:cNvPr>
          <p:cNvSpPr txBox="1"/>
          <p:nvPr/>
        </p:nvSpPr>
        <p:spPr>
          <a:xfrm>
            <a:off x="6109860" y="4762004"/>
            <a:ext cx="1199408" cy="369332"/>
          </a:xfrm>
          <a:prstGeom prst="rect">
            <a:avLst/>
          </a:prstGeom>
          <a:noFill/>
        </p:spPr>
        <p:txBody>
          <a:bodyPr wrap="square" rtlCol="0">
            <a:spAutoFit/>
          </a:bodyPr>
          <a:lstStyle/>
          <a:p>
            <a:r>
              <a:rPr lang="en-US" altLang="ko-KR" dirty="0"/>
              <a:t>axis = 1</a:t>
            </a:r>
            <a:endParaRPr lang="ko-KR" altLang="en-US" dirty="0"/>
          </a:p>
        </p:txBody>
      </p:sp>
      <p:sp>
        <p:nvSpPr>
          <p:cNvPr id="9" name="TextBox 8">
            <a:extLst>
              <a:ext uri="{FF2B5EF4-FFF2-40B4-BE49-F238E27FC236}">
                <a16:creationId xmlns:a16="http://schemas.microsoft.com/office/drawing/2014/main" id="{B43A823F-9B08-46DF-95F3-93DA84443588}"/>
              </a:ext>
            </a:extLst>
          </p:cNvPr>
          <p:cNvSpPr txBox="1"/>
          <p:nvPr/>
        </p:nvSpPr>
        <p:spPr>
          <a:xfrm>
            <a:off x="8043559" y="6290079"/>
            <a:ext cx="1199408" cy="369332"/>
          </a:xfrm>
          <a:prstGeom prst="rect">
            <a:avLst/>
          </a:prstGeom>
          <a:noFill/>
        </p:spPr>
        <p:txBody>
          <a:bodyPr wrap="square" rtlCol="0">
            <a:spAutoFit/>
          </a:bodyPr>
          <a:lstStyle/>
          <a:p>
            <a:r>
              <a:rPr lang="en-US" altLang="ko-KR" dirty="0"/>
              <a:t>axis = 2</a:t>
            </a:r>
            <a:endParaRPr lang="ko-KR" altLang="en-US" dirty="0"/>
          </a:p>
        </p:txBody>
      </p:sp>
      <p:sp>
        <p:nvSpPr>
          <p:cNvPr id="10" name="직사각형 9">
            <a:extLst>
              <a:ext uri="{FF2B5EF4-FFF2-40B4-BE49-F238E27FC236}">
                <a16:creationId xmlns:a16="http://schemas.microsoft.com/office/drawing/2014/main" id="{03DAFCDC-13AA-4791-9012-76F4B0C494B1}"/>
              </a:ext>
            </a:extLst>
          </p:cNvPr>
          <p:cNvSpPr/>
          <p:nvPr/>
        </p:nvSpPr>
        <p:spPr>
          <a:xfrm>
            <a:off x="1929738" y="3764479"/>
            <a:ext cx="3279561" cy="2393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DD5D465C-13A4-4648-8026-96829DE52692}"/>
              </a:ext>
            </a:extLst>
          </p:cNvPr>
          <p:cNvSpPr txBox="1"/>
          <p:nvPr/>
        </p:nvSpPr>
        <p:spPr>
          <a:xfrm>
            <a:off x="718463" y="4744972"/>
            <a:ext cx="1199408" cy="369332"/>
          </a:xfrm>
          <a:prstGeom prst="rect">
            <a:avLst/>
          </a:prstGeom>
          <a:noFill/>
        </p:spPr>
        <p:txBody>
          <a:bodyPr wrap="square" rtlCol="0">
            <a:spAutoFit/>
          </a:bodyPr>
          <a:lstStyle/>
          <a:p>
            <a:r>
              <a:rPr lang="en-US" altLang="ko-KR" dirty="0"/>
              <a:t>axis = 0</a:t>
            </a:r>
            <a:endParaRPr lang="ko-KR" altLang="en-US" dirty="0"/>
          </a:p>
        </p:txBody>
      </p:sp>
      <p:sp>
        <p:nvSpPr>
          <p:cNvPr id="12" name="TextBox 11">
            <a:extLst>
              <a:ext uri="{FF2B5EF4-FFF2-40B4-BE49-F238E27FC236}">
                <a16:creationId xmlns:a16="http://schemas.microsoft.com/office/drawing/2014/main" id="{97582DB7-E46E-4CEF-A90A-9E17C35D53AA}"/>
              </a:ext>
            </a:extLst>
          </p:cNvPr>
          <p:cNvSpPr txBox="1"/>
          <p:nvPr/>
        </p:nvSpPr>
        <p:spPr>
          <a:xfrm>
            <a:off x="2969815" y="3239870"/>
            <a:ext cx="1199408" cy="369332"/>
          </a:xfrm>
          <a:prstGeom prst="rect">
            <a:avLst/>
          </a:prstGeom>
          <a:noFill/>
        </p:spPr>
        <p:txBody>
          <a:bodyPr wrap="square" rtlCol="0">
            <a:spAutoFit/>
          </a:bodyPr>
          <a:lstStyle/>
          <a:p>
            <a:r>
              <a:rPr lang="en-US" altLang="ko-KR" dirty="0"/>
              <a:t>axis = 1</a:t>
            </a:r>
            <a:endParaRPr lang="ko-KR" altLang="en-US" dirty="0"/>
          </a:p>
        </p:txBody>
      </p:sp>
    </p:spTree>
    <p:extLst>
      <p:ext uri="{BB962C8B-B14F-4D97-AF65-F5344CB8AC3E}">
        <p14:creationId xmlns:p14="http://schemas.microsoft.com/office/powerpoint/2010/main" val="327764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C1D7836-C416-431B-B251-AD987C80EA80}"/>
              </a:ext>
            </a:extLst>
          </p:cNvPr>
          <p:cNvSpPr>
            <a:spLocks noGrp="1"/>
          </p:cNvSpPr>
          <p:nvPr>
            <p:ph idx="1"/>
          </p:nvPr>
        </p:nvSpPr>
        <p:spPr>
          <a:xfrm>
            <a:off x="42554" y="184067"/>
            <a:ext cx="12367161" cy="6282047"/>
          </a:xfrm>
        </p:spPr>
        <p:txBody>
          <a:bodyPr/>
          <a:lstStyle/>
          <a:p>
            <a:pPr marL="0" indent="0">
              <a:buNone/>
            </a:pPr>
            <a:endParaRPr lang="en-US" altLang="ko-KR" dirty="0"/>
          </a:p>
          <a:p>
            <a:pPr marL="0" indent="0">
              <a:buNone/>
            </a:pPr>
            <a:endParaRPr lang="en-US" altLang="ko-KR" dirty="0"/>
          </a:p>
          <a:p>
            <a:pPr marL="0" indent="0">
              <a:buNone/>
            </a:pPr>
            <a:r>
              <a:rPr lang="en-US" altLang="ko-KR" dirty="0"/>
              <a:t>from </a:t>
            </a:r>
            <a:r>
              <a:rPr lang="en-US" altLang="ko-KR" dirty="0" err="1"/>
              <a:t>sklearn.model_selection</a:t>
            </a:r>
            <a:r>
              <a:rPr lang="en-US" altLang="ko-KR" dirty="0"/>
              <a:t> import </a:t>
            </a:r>
            <a:r>
              <a:rPr lang="en-US" altLang="ko-KR" dirty="0" err="1"/>
              <a:t>train_test_split</a:t>
            </a:r>
            <a:endParaRPr lang="en-US" altLang="ko-KR" dirty="0"/>
          </a:p>
          <a:p>
            <a:pPr marL="0" indent="0">
              <a:buNone/>
            </a:pPr>
            <a:r>
              <a:rPr lang="en-US" altLang="ko-KR" dirty="0" err="1"/>
              <a:t>X_train</a:t>
            </a:r>
            <a:r>
              <a:rPr lang="en-US" altLang="ko-KR" dirty="0"/>
              <a:t>, </a:t>
            </a:r>
            <a:r>
              <a:rPr lang="en-US" altLang="ko-KR" dirty="0" err="1"/>
              <a:t>X_test</a:t>
            </a:r>
            <a:r>
              <a:rPr lang="en-US" altLang="ko-KR" dirty="0"/>
              <a:t>, </a:t>
            </a:r>
            <a:r>
              <a:rPr lang="en-US" altLang="ko-KR" dirty="0" err="1"/>
              <a:t>y_train</a:t>
            </a:r>
            <a:r>
              <a:rPr lang="en-US" altLang="ko-KR" dirty="0"/>
              <a:t>, </a:t>
            </a:r>
            <a:r>
              <a:rPr lang="en-US" altLang="ko-KR" dirty="0" err="1"/>
              <a:t>y_test</a:t>
            </a:r>
            <a:r>
              <a:rPr lang="en-US" altLang="ko-KR" dirty="0"/>
              <a:t> = </a:t>
            </a:r>
          </a:p>
          <a:p>
            <a:pPr marL="0" indent="0">
              <a:buNone/>
            </a:pPr>
            <a:r>
              <a:rPr lang="en-US" altLang="ko-KR" dirty="0" err="1"/>
              <a:t>train_test_split</a:t>
            </a:r>
            <a:r>
              <a:rPr lang="en-US" altLang="ko-KR" dirty="0"/>
              <a:t>(</a:t>
            </a:r>
            <a:r>
              <a:rPr lang="en-US" altLang="ko-KR" dirty="0" err="1"/>
              <a:t>X_drug_df</a:t>
            </a:r>
            <a:r>
              <a:rPr lang="en-US" altLang="ko-KR" dirty="0"/>
              <a:t>, </a:t>
            </a:r>
            <a:r>
              <a:rPr lang="en-US" altLang="ko-KR" dirty="0" err="1"/>
              <a:t>y_drug_df</a:t>
            </a:r>
            <a:r>
              <a:rPr lang="en-US" altLang="ko-KR" dirty="0"/>
              <a:t>, </a:t>
            </a:r>
            <a:r>
              <a:rPr lang="en-US" altLang="ko-KR" dirty="0" err="1"/>
              <a:t>test_size</a:t>
            </a:r>
            <a:r>
              <a:rPr lang="en-US" altLang="ko-KR" dirty="0"/>
              <a:t> = 0.2, </a:t>
            </a:r>
            <a:r>
              <a:rPr lang="en-US" altLang="ko-KR" dirty="0" err="1"/>
              <a:t>random_state</a:t>
            </a:r>
            <a:r>
              <a:rPr lang="en-US" altLang="ko-KR" dirty="0"/>
              <a:t> = 2021)</a:t>
            </a:r>
            <a:endParaRPr lang="ko-KR" altLang="en-US" dirty="0"/>
          </a:p>
        </p:txBody>
      </p:sp>
      <p:sp>
        <p:nvSpPr>
          <p:cNvPr id="4" name="직사각형 3">
            <a:extLst>
              <a:ext uri="{FF2B5EF4-FFF2-40B4-BE49-F238E27FC236}">
                <a16:creationId xmlns:a16="http://schemas.microsoft.com/office/drawing/2014/main" id="{49825E02-0EFF-4B93-AA22-73A4906E941B}"/>
              </a:ext>
            </a:extLst>
          </p:cNvPr>
          <p:cNvSpPr/>
          <p:nvPr/>
        </p:nvSpPr>
        <p:spPr>
          <a:xfrm>
            <a:off x="481942" y="3711040"/>
            <a:ext cx="7296396" cy="21316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093CE64F-9070-4AE1-91E5-B2815A940FFC}"/>
              </a:ext>
            </a:extLst>
          </p:cNvPr>
          <p:cNvSpPr/>
          <p:nvPr/>
        </p:nvSpPr>
        <p:spPr>
          <a:xfrm>
            <a:off x="8182099" y="3711040"/>
            <a:ext cx="3527959" cy="21316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B6546190-1EFF-4FE7-8602-4D754247993B}"/>
              </a:ext>
            </a:extLst>
          </p:cNvPr>
          <p:cNvCxnSpPr>
            <a:cxnSpLocks/>
          </p:cNvCxnSpPr>
          <p:nvPr/>
        </p:nvCxnSpPr>
        <p:spPr>
          <a:xfrm>
            <a:off x="5427023" y="3711040"/>
            <a:ext cx="0" cy="213162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D2BAA35C-5701-4BD9-8724-E60A2E7219D2}"/>
              </a:ext>
            </a:extLst>
          </p:cNvPr>
          <p:cNvSpPr txBox="1"/>
          <p:nvPr/>
        </p:nvSpPr>
        <p:spPr>
          <a:xfrm>
            <a:off x="2601192" y="4592184"/>
            <a:ext cx="676396" cy="369332"/>
          </a:xfrm>
          <a:prstGeom prst="rect">
            <a:avLst/>
          </a:prstGeom>
          <a:noFill/>
        </p:spPr>
        <p:txBody>
          <a:bodyPr wrap="square" rtlCol="0">
            <a:spAutoFit/>
          </a:bodyPr>
          <a:lstStyle/>
          <a:p>
            <a:r>
              <a:rPr lang="en-US" altLang="ko-KR" dirty="0"/>
              <a:t>train</a:t>
            </a:r>
            <a:endParaRPr lang="ko-KR" altLang="en-US" dirty="0"/>
          </a:p>
        </p:txBody>
      </p:sp>
      <p:sp>
        <p:nvSpPr>
          <p:cNvPr id="10" name="TextBox 9">
            <a:extLst>
              <a:ext uri="{FF2B5EF4-FFF2-40B4-BE49-F238E27FC236}">
                <a16:creationId xmlns:a16="http://schemas.microsoft.com/office/drawing/2014/main" id="{74602DB6-8187-4955-9F60-06C45F078D55}"/>
              </a:ext>
            </a:extLst>
          </p:cNvPr>
          <p:cNvSpPr txBox="1"/>
          <p:nvPr/>
        </p:nvSpPr>
        <p:spPr>
          <a:xfrm>
            <a:off x="6007431" y="4592184"/>
            <a:ext cx="1190499" cy="369332"/>
          </a:xfrm>
          <a:prstGeom prst="rect">
            <a:avLst/>
          </a:prstGeom>
          <a:noFill/>
        </p:spPr>
        <p:txBody>
          <a:bodyPr wrap="square" rtlCol="0">
            <a:spAutoFit/>
          </a:bodyPr>
          <a:lstStyle/>
          <a:p>
            <a:r>
              <a:rPr lang="en-US" altLang="ko-KR" dirty="0"/>
              <a:t>validation</a:t>
            </a:r>
            <a:endParaRPr lang="ko-KR" altLang="en-US" dirty="0"/>
          </a:p>
        </p:txBody>
      </p:sp>
      <p:sp>
        <p:nvSpPr>
          <p:cNvPr id="11" name="TextBox 10">
            <a:extLst>
              <a:ext uri="{FF2B5EF4-FFF2-40B4-BE49-F238E27FC236}">
                <a16:creationId xmlns:a16="http://schemas.microsoft.com/office/drawing/2014/main" id="{6F2B357A-70E1-453C-B76B-0C2434AC562A}"/>
              </a:ext>
            </a:extLst>
          </p:cNvPr>
          <p:cNvSpPr txBox="1"/>
          <p:nvPr/>
        </p:nvSpPr>
        <p:spPr>
          <a:xfrm>
            <a:off x="9661441" y="4592184"/>
            <a:ext cx="569273" cy="369332"/>
          </a:xfrm>
          <a:prstGeom prst="rect">
            <a:avLst/>
          </a:prstGeom>
          <a:noFill/>
        </p:spPr>
        <p:txBody>
          <a:bodyPr wrap="square" rtlCol="0">
            <a:spAutoFit/>
          </a:bodyPr>
          <a:lstStyle/>
          <a:p>
            <a:r>
              <a:rPr lang="en-US" altLang="ko-KR" dirty="0"/>
              <a:t>test</a:t>
            </a:r>
            <a:endParaRPr lang="ko-KR" altLang="en-US" dirty="0"/>
          </a:p>
        </p:txBody>
      </p:sp>
    </p:spTree>
    <p:extLst>
      <p:ext uri="{BB962C8B-B14F-4D97-AF65-F5344CB8AC3E}">
        <p14:creationId xmlns:p14="http://schemas.microsoft.com/office/powerpoint/2010/main" val="323205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C1D7836-C416-431B-B251-AD987C80EA80}"/>
              </a:ext>
            </a:extLst>
          </p:cNvPr>
          <p:cNvSpPr>
            <a:spLocks noGrp="1"/>
          </p:cNvSpPr>
          <p:nvPr>
            <p:ph idx="1"/>
          </p:nvPr>
        </p:nvSpPr>
        <p:spPr>
          <a:xfrm>
            <a:off x="42554" y="184067"/>
            <a:ext cx="12367161" cy="6282047"/>
          </a:xfrm>
        </p:spPr>
        <p:txBody>
          <a:bodyPr/>
          <a:lstStyle/>
          <a:p>
            <a:pPr marL="0" indent="0">
              <a:buNone/>
            </a:pPr>
            <a:endParaRPr lang="en-US" altLang="ko-KR" dirty="0"/>
          </a:p>
          <a:p>
            <a:pPr marL="0" indent="0">
              <a:buNone/>
            </a:pPr>
            <a:endParaRPr lang="en-US" altLang="ko-KR" dirty="0"/>
          </a:p>
          <a:p>
            <a:pPr marL="0" indent="0">
              <a:buNone/>
            </a:pPr>
            <a:r>
              <a:rPr lang="en-US" altLang="ko-KR" dirty="0"/>
              <a:t>from </a:t>
            </a:r>
            <a:r>
              <a:rPr lang="en-US" altLang="ko-KR" dirty="0" err="1"/>
              <a:t>sklearn.model_selection</a:t>
            </a:r>
            <a:r>
              <a:rPr lang="en-US" altLang="ko-KR" dirty="0"/>
              <a:t> import </a:t>
            </a:r>
            <a:r>
              <a:rPr lang="en-US" altLang="ko-KR" dirty="0" err="1"/>
              <a:t>train_test_split</a:t>
            </a:r>
            <a:endParaRPr lang="en-US" altLang="ko-KR" dirty="0"/>
          </a:p>
          <a:p>
            <a:pPr marL="0" indent="0">
              <a:buNone/>
            </a:pPr>
            <a:r>
              <a:rPr lang="en-US" altLang="ko-KR" dirty="0" err="1"/>
              <a:t>X_train</a:t>
            </a:r>
            <a:r>
              <a:rPr lang="en-US" altLang="ko-KR" dirty="0"/>
              <a:t>, </a:t>
            </a:r>
            <a:r>
              <a:rPr lang="en-US" altLang="ko-KR" dirty="0" err="1"/>
              <a:t>X_test</a:t>
            </a:r>
            <a:r>
              <a:rPr lang="en-US" altLang="ko-KR" dirty="0"/>
              <a:t>, </a:t>
            </a:r>
            <a:r>
              <a:rPr lang="en-US" altLang="ko-KR" dirty="0" err="1"/>
              <a:t>y_train</a:t>
            </a:r>
            <a:r>
              <a:rPr lang="en-US" altLang="ko-KR" dirty="0"/>
              <a:t>, </a:t>
            </a:r>
            <a:r>
              <a:rPr lang="en-US" altLang="ko-KR" dirty="0" err="1"/>
              <a:t>y_test</a:t>
            </a:r>
            <a:r>
              <a:rPr lang="en-US" altLang="ko-KR" dirty="0"/>
              <a:t> = </a:t>
            </a:r>
          </a:p>
          <a:p>
            <a:pPr marL="0" indent="0">
              <a:buNone/>
            </a:pPr>
            <a:r>
              <a:rPr lang="en-US" altLang="ko-KR" dirty="0" err="1"/>
              <a:t>train_test_split</a:t>
            </a:r>
            <a:r>
              <a:rPr lang="en-US" altLang="ko-KR" dirty="0"/>
              <a:t>(</a:t>
            </a:r>
            <a:r>
              <a:rPr lang="en-US" altLang="ko-KR" dirty="0" err="1"/>
              <a:t>X_drug_df</a:t>
            </a:r>
            <a:r>
              <a:rPr lang="en-US" altLang="ko-KR" dirty="0"/>
              <a:t>, </a:t>
            </a:r>
            <a:r>
              <a:rPr lang="en-US" altLang="ko-KR" dirty="0" err="1"/>
              <a:t>y_drug_df</a:t>
            </a:r>
            <a:r>
              <a:rPr lang="en-US" altLang="ko-KR" dirty="0"/>
              <a:t>, </a:t>
            </a:r>
            <a:r>
              <a:rPr lang="en-US" altLang="ko-KR" dirty="0" err="1"/>
              <a:t>test_size</a:t>
            </a:r>
            <a:r>
              <a:rPr lang="en-US" altLang="ko-KR" dirty="0"/>
              <a:t> = 0.2, </a:t>
            </a:r>
            <a:r>
              <a:rPr lang="en-US" altLang="ko-KR" dirty="0" err="1"/>
              <a:t>random_state</a:t>
            </a:r>
            <a:r>
              <a:rPr lang="en-US" altLang="ko-KR" dirty="0"/>
              <a:t> = 2021)</a:t>
            </a:r>
            <a:endParaRPr lang="ko-KR" altLang="en-US" dirty="0"/>
          </a:p>
        </p:txBody>
      </p:sp>
      <p:sp>
        <p:nvSpPr>
          <p:cNvPr id="4" name="직사각형 3">
            <a:extLst>
              <a:ext uri="{FF2B5EF4-FFF2-40B4-BE49-F238E27FC236}">
                <a16:creationId xmlns:a16="http://schemas.microsoft.com/office/drawing/2014/main" id="{49825E02-0EFF-4B93-AA22-73A4906E941B}"/>
              </a:ext>
            </a:extLst>
          </p:cNvPr>
          <p:cNvSpPr/>
          <p:nvPr/>
        </p:nvSpPr>
        <p:spPr>
          <a:xfrm>
            <a:off x="481942" y="3711040"/>
            <a:ext cx="7296396" cy="21316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093CE64F-9070-4AE1-91E5-B2815A940FFC}"/>
              </a:ext>
            </a:extLst>
          </p:cNvPr>
          <p:cNvSpPr/>
          <p:nvPr/>
        </p:nvSpPr>
        <p:spPr>
          <a:xfrm>
            <a:off x="8182099" y="3711040"/>
            <a:ext cx="3527959" cy="21316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B6546190-1EFF-4FE7-8602-4D754247993B}"/>
              </a:ext>
            </a:extLst>
          </p:cNvPr>
          <p:cNvCxnSpPr>
            <a:cxnSpLocks/>
          </p:cNvCxnSpPr>
          <p:nvPr/>
        </p:nvCxnSpPr>
        <p:spPr>
          <a:xfrm>
            <a:off x="5427023" y="3711040"/>
            <a:ext cx="0" cy="213162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D2BAA35C-5701-4BD9-8724-E60A2E7219D2}"/>
              </a:ext>
            </a:extLst>
          </p:cNvPr>
          <p:cNvSpPr txBox="1"/>
          <p:nvPr/>
        </p:nvSpPr>
        <p:spPr>
          <a:xfrm>
            <a:off x="2601192" y="4592184"/>
            <a:ext cx="676396" cy="369332"/>
          </a:xfrm>
          <a:prstGeom prst="rect">
            <a:avLst/>
          </a:prstGeom>
          <a:noFill/>
        </p:spPr>
        <p:txBody>
          <a:bodyPr wrap="square" rtlCol="0">
            <a:spAutoFit/>
          </a:bodyPr>
          <a:lstStyle/>
          <a:p>
            <a:r>
              <a:rPr lang="en-US" altLang="ko-KR" dirty="0"/>
              <a:t>train</a:t>
            </a:r>
            <a:endParaRPr lang="ko-KR" altLang="en-US" dirty="0"/>
          </a:p>
        </p:txBody>
      </p:sp>
      <p:sp>
        <p:nvSpPr>
          <p:cNvPr id="10" name="TextBox 9">
            <a:extLst>
              <a:ext uri="{FF2B5EF4-FFF2-40B4-BE49-F238E27FC236}">
                <a16:creationId xmlns:a16="http://schemas.microsoft.com/office/drawing/2014/main" id="{74602DB6-8187-4955-9F60-06C45F078D55}"/>
              </a:ext>
            </a:extLst>
          </p:cNvPr>
          <p:cNvSpPr txBox="1"/>
          <p:nvPr/>
        </p:nvSpPr>
        <p:spPr>
          <a:xfrm>
            <a:off x="6007431" y="4592184"/>
            <a:ext cx="1190499" cy="369332"/>
          </a:xfrm>
          <a:prstGeom prst="rect">
            <a:avLst/>
          </a:prstGeom>
          <a:noFill/>
        </p:spPr>
        <p:txBody>
          <a:bodyPr wrap="square" rtlCol="0">
            <a:spAutoFit/>
          </a:bodyPr>
          <a:lstStyle/>
          <a:p>
            <a:r>
              <a:rPr lang="en-US" altLang="ko-KR" dirty="0"/>
              <a:t>validation</a:t>
            </a:r>
            <a:endParaRPr lang="ko-KR" altLang="en-US" dirty="0"/>
          </a:p>
        </p:txBody>
      </p:sp>
      <p:sp>
        <p:nvSpPr>
          <p:cNvPr id="11" name="TextBox 10">
            <a:extLst>
              <a:ext uri="{FF2B5EF4-FFF2-40B4-BE49-F238E27FC236}">
                <a16:creationId xmlns:a16="http://schemas.microsoft.com/office/drawing/2014/main" id="{6F2B357A-70E1-453C-B76B-0C2434AC562A}"/>
              </a:ext>
            </a:extLst>
          </p:cNvPr>
          <p:cNvSpPr txBox="1"/>
          <p:nvPr/>
        </p:nvSpPr>
        <p:spPr>
          <a:xfrm>
            <a:off x="9661441" y="4592184"/>
            <a:ext cx="569273" cy="369332"/>
          </a:xfrm>
          <a:prstGeom prst="rect">
            <a:avLst/>
          </a:prstGeom>
          <a:noFill/>
        </p:spPr>
        <p:txBody>
          <a:bodyPr wrap="square" rtlCol="0">
            <a:spAutoFit/>
          </a:bodyPr>
          <a:lstStyle/>
          <a:p>
            <a:r>
              <a:rPr lang="en-US" altLang="ko-KR" dirty="0"/>
              <a:t>test</a:t>
            </a:r>
            <a:endParaRPr lang="ko-KR" altLang="en-US" dirty="0"/>
          </a:p>
        </p:txBody>
      </p:sp>
    </p:spTree>
    <p:extLst>
      <p:ext uri="{BB962C8B-B14F-4D97-AF65-F5344CB8AC3E}">
        <p14:creationId xmlns:p14="http://schemas.microsoft.com/office/powerpoint/2010/main" val="31080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5F4B951F-DCB8-40E2-AA6C-0688F8E9599B}"/>
              </a:ext>
            </a:extLst>
          </p:cNvPr>
          <p:cNvSpPr>
            <a:spLocks noGrp="1"/>
          </p:cNvSpPr>
          <p:nvPr>
            <p:ph idx="1"/>
          </p:nvPr>
        </p:nvSpPr>
        <p:spPr>
          <a:xfrm>
            <a:off x="885701" y="1253331"/>
            <a:ext cx="10515600" cy="4351338"/>
          </a:xfrm>
        </p:spPr>
        <p:txBody>
          <a:bodyPr>
            <a:normAutofit fontScale="92500"/>
          </a:bodyPr>
          <a:lstStyle/>
          <a:p>
            <a:pPr marL="0" indent="0" algn="l" fontAlgn="base">
              <a:buNone/>
            </a:pPr>
            <a:r>
              <a:rPr lang="en-US" altLang="ko-KR" b="0" i="0" dirty="0">
                <a:effectLst/>
                <a:latin typeface="Inter"/>
              </a:rPr>
              <a:t>Imagine that you are a medical researcher compiling data for a study. You have collected data about a set of patients, all of whom suffered from the same illness. During their course of treatment, each patient responded to one of 5 medications, Drug A, Drug B, Drug c, Drug x and y.</a:t>
            </a:r>
          </a:p>
          <a:p>
            <a:pPr marL="0" indent="0" algn="l" fontAlgn="base">
              <a:buNone/>
            </a:pPr>
            <a:r>
              <a:rPr lang="en-US" altLang="ko-KR" b="0" i="0" dirty="0">
                <a:effectLst/>
                <a:latin typeface="Inter"/>
              </a:rPr>
              <a:t>Part of your job is to build a model to find out which drug might be appropriate for a future patient with the same illness. The features of this dataset are Age, Sex, Blood Pressure, and the Cholesterol of the patients, and the target is the drug that each patient responded to.</a:t>
            </a:r>
          </a:p>
          <a:p>
            <a:pPr marL="0" indent="0" algn="l" fontAlgn="base">
              <a:buNone/>
            </a:pPr>
            <a:r>
              <a:rPr lang="en-US" altLang="ko-KR" b="0" i="0" dirty="0">
                <a:effectLst/>
                <a:latin typeface="Inter"/>
              </a:rPr>
              <a:t>It is a sample of multiclass classifier, and you can use the training part of the dataset to build a decision tree, and then use it to predict the class of a unknown patient, or to prescribe a drug to a new patient.</a:t>
            </a:r>
          </a:p>
          <a:p>
            <a:endParaRPr lang="ko-KR" altLang="en-US" dirty="0"/>
          </a:p>
        </p:txBody>
      </p:sp>
    </p:spTree>
    <p:extLst>
      <p:ext uri="{BB962C8B-B14F-4D97-AF65-F5344CB8AC3E}">
        <p14:creationId xmlns:p14="http://schemas.microsoft.com/office/powerpoint/2010/main" val="357340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A23259E1-6765-40A3-8F64-B94B63FEE891}"/>
              </a:ext>
            </a:extLst>
          </p:cNvPr>
          <p:cNvSpPr>
            <a:spLocks noGrp="1"/>
          </p:cNvSpPr>
          <p:nvPr>
            <p:ph idx="1"/>
          </p:nvPr>
        </p:nvSpPr>
        <p:spPr>
          <a:xfrm>
            <a:off x="800100" y="2318451"/>
            <a:ext cx="10841182" cy="1505403"/>
          </a:xfrm>
        </p:spPr>
        <p:txBody>
          <a:bodyPr/>
          <a:lstStyle/>
          <a:p>
            <a:pPr marL="0" indent="0">
              <a:buNone/>
            </a:pPr>
            <a:r>
              <a:rPr lang="ko-KR" altLang="en-US" dirty="0"/>
              <a:t>환자의 나이</a:t>
            </a:r>
            <a:r>
              <a:rPr lang="en-US" altLang="ko-KR" dirty="0"/>
              <a:t>, </a:t>
            </a:r>
            <a:r>
              <a:rPr lang="ko-KR" altLang="en-US" dirty="0"/>
              <a:t>성별</a:t>
            </a:r>
            <a:r>
              <a:rPr lang="en-US" altLang="ko-KR" dirty="0"/>
              <a:t>, </a:t>
            </a:r>
            <a:r>
              <a:rPr lang="ko-KR" altLang="en-US" dirty="0"/>
              <a:t>혈압</a:t>
            </a:r>
            <a:r>
              <a:rPr lang="en-US" altLang="ko-KR" dirty="0"/>
              <a:t>, </a:t>
            </a:r>
            <a:r>
              <a:rPr lang="ko-KR" altLang="en-US" dirty="0"/>
              <a:t>콜레스테롤</a:t>
            </a:r>
            <a:r>
              <a:rPr lang="en-US" altLang="ko-KR" dirty="0"/>
              <a:t>, target drug </a:t>
            </a:r>
            <a:r>
              <a:rPr lang="ko-KR" altLang="en-US" dirty="0"/>
              <a:t>값이 주어졌을 때</a:t>
            </a:r>
            <a:endParaRPr lang="en-US" altLang="ko-KR" dirty="0"/>
          </a:p>
          <a:p>
            <a:pPr marL="0" indent="0">
              <a:buNone/>
            </a:pPr>
            <a:endParaRPr lang="en-US" altLang="ko-KR" dirty="0"/>
          </a:p>
          <a:p>
            <a:pPr marL="0" indent="0">
              <a:buNone/>
            </a:pPr>
            <a:r>
              <a:rPr lang="ko-KR" altLang="en-US" dirty="0"/>
              <a:t>어떤 약이 미래의 환자에게 적합할지 찾아낼 수 있는 모델을 빌드</a:t>
            </a:r>
          </a:p>
        </p:txBody>
      </p:sp>
    </p:spTree>
    <p:extLst>
      <p:ext uri="{BB962C8B-B14F-4D97-AF65-F5344CB8AC3E}">
        <p14:creationId xmlns:p14="http://schemas.microsoft.com/office/powerpoint/2010/main" val="419014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B3D99A-703C-4A3D-A02F-B884AC044350}"/>
              </a:ext>
            </a:extLst>
          </p:cNvPr>
          <p:cNvSpPr>
            <a:spLocks noGrp="1"/>
          </p:cNvSpPr>
          <p:nvPr>
            <p:ph type="title"/>
          </p:nvPr>
        </p:nvSpPr>
        <p:spPr/>
        <p:txBody>
          <a:bodyPr/>
          <a:lstStyle/>
          <a:p>
            <a:r>
              <a:rPr lang="en-US" altLang="ko-KR" dirty="0"/>
              <a:t>features</a:t>
            </a:r>
            <a:endParaRPr lang="ko-KR" altLang="en-US" dirty="0"/>
          </a:p>
        </p:txBody>
      </p:sp>
      <p:sp>
        <p:nvSpPr>
          <p:cNvPr id="3" name="내용 개체 틀 2">
            <a:extLst>
              <a:ext uri="{FF2B5EF4-FFF2-40B4-BE49-F238E27FC236}">
                <a16:creationId xmlns:a16="http://schemas.microsoft.com/office/drawing/2014/main" id="{6BCE020A-569C-4125-9A38-814E312D88F9}"/>
              </a:ext>
            </a:extLst>
          </p:cNvPr>
          <p:cNvSpPr>
            <a:spLocks noGrp="1"/>
          </p:cNvSpPr>
          <p:nvPr>
            <p:ph idx="1"/>
          </p:nvPr>
        </p:nvSpPr>
        <p:spPr/>
        <p:txBody>
          <a:bodyPr/>
          <a:lstStyle/>
          <a:p>
            <a:pPr marL="514350" indent="-514350">
              <a:buAutoNum type="arabicPeriod"/>
            </a:pPr>
            <a:r>
              <a:rPr lang="en-US" altLang="ko-KR" dirty="0"/>
              <a:t>Age </a:t>
            </a:r>
            <a:r>
              <a:rPr lang="ko-KR" altLang="en-US" dirty="0"/>
              <a:t>숫자 데이터</a:t>
            </a:r>
            <a:endParaRPr lang="en-US" altLang="ko-KR" dirty="0"/>
          </a:p>
          <a:p>
            <a:pPr marL="514350" indent="-514350">
              <a:buAutoNum type="arabicPeriod"/>
            </a:pPr>
            <a:r>
              <a:rPr lang="en-US" altLang="ko-KR" dirty="0"/>
              <a:t>Sex </a:t>
            </a:r>
            <a:r>
              <a:rPr lang="ko-KR" altLang="en-US" dirty="0"/>
              <a:t>문자 데이터</a:t>
            </a:r>
            <a:endParaRPr lang="en-US" altLang="ko-KR" dirty="0"/>
          </a:p>
          <a:p>
            <a:pPr marL="514350" indent="-514350">
              <a:buAutoNum type="arabicPeriod"/>
            </a:pPr>
            <a:r>
              <a:rPr lang="en-US" altLang="ko-KR" dirty="0"/>
              <a:t>Blood Pressure </a:t>
            </a:r>
            <a:r>
              <a:rPr lang="ko-KR" altLang="en-US" dirty="0"/>
              <a:t>숫자 데이터</a:t>
            </a:r>
            <a:endParaRPr lang="en-US" altLang="ko-KR" dirty="0"/>
          </a:p>
          <a:p>
            <a:pPr marL="514350" indent="-514350">
              <a:buAutoNum type="arabicPeriod"/>
            </a:pPr>
            <a:r>
              <a:rPr lang="en-US" altLang="ko-KR" dirty="0"/>
              <a:t>Cholesterol of patients </a:t>
            </a:r>
            <a:r>
              <a:rPr lang="ko-KR" altLang="en-US" dirty="0"/>
              <a:t>숫자 데이터</a:t>
            </a:r>
            <a:endParaRPr lang="en-US" altLang="ko-KR" dirty="0"/>
          </a:p>
          <a:p>
            <a:pPr marL="514350" indent="-514350">
              <a:buAutoNum type="arabicPeriod"/>
            </a:pPr>
            <a:r>
              <a:rPr lang="en-US" altLang="ko-KR" dirty="0" err="1"/>
              <a:t>Na_to_K</a:t>
            </a:r>
            <a:r>
              <a:rPr lang="en-US" altLang="ko-KR" dirty="0"/>
              <a:t> </a:t>
            </a:r>
            <a:r>
              <a:rPr lang="ko-KR" altLang="en-US" dirty="0"/>
              <a:t>숫자 데이터</a:t>
            </a:r>
          </a:p>
        </p:txBody>
      </p:sp>
      <p:pic>
        <p:nvPicPr>
          <p:cNvPr id="5" name="그림 4">
            <a:extLst>
              <a:ext uri="{FF2B5EF4-FFF2-40B4-BE49-F238E27FC236}">
                <a16:creationId xmlns:a16="http://schemas.microsoft.com/office/drawing/2014/main" id="{C3A4934E-C86E-4508-9069-BB356CAB6B93}"/>
              </a:ext>
            </a:extLst>
          </p:cNvPr>
          <p:cNvPicPr>
            <a:picLocks noChangeAspect="1"/>
          </p:cNvPicPr>
          <p:nvPr/>
        </p:nvPicPr>
        <p:blipFill>
          <a:blip r:embed="rId2"/>
          <a:stretch>
            <a:fillRect/>
          </a:stretch>
        </p:blipFill>
        <p:spPr>
          <a:xfrm>
            <a:off x="838200" y="4764882"/>
            <a:ext cx="8020050" cy="992981"/>
          </a:xfrm>
          <a:prstGeom prst="rect">
            <a:avLst/>
          </a:prstGeom>
        </p:spPr>
      </p:pic>
    </p:spTree>
    <p:extLst>
      <p:ext uri="{BB962C8B-B14F-4D97-AF65-F5344CB8AC3E}">
        <p14:creationId xmlns:p14="http://schemas.microsoft.com/office/powerpoint/2010/main" val="374396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DF3864F-9C61-47CA-9A81-52D849260956}"/>
              </a:ext>
            </a:extLst>
          </p:cNvPr>
          <p:cNvSpPr>
            <a:spLocks noGrp="1" noChangeArrowheads="1"/>
          </p:cNvSpPr>
          <p:nvPr>
            <p:ph idx="1"/>
          </p:nvPr>
        </p:nvSpPr>
        <p:spPr bwMode="auto">
          <a:xfrm>
            <a:off x="285998" y="1271751"/>
            <a:ext cx="60212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ko-KR" sz="2000" b="1" dirty="0">
                <a:solidFill>
                  <a:srgbClr val="212121"/>
                </a:solidFill>
                <a:latin typeface="Arial Unicode MS"/>
              </a:rPr>
              <a:t>import</a:t>
            </a:r>
            <a:r>
              <a:rPr lang="ko-KR" altLang="en-US" sz="2000" b="1" dirty="0">
                <a:solidFill>
                  <a:srgbClr val="212121"/>
                </a:solidFill>
                <a:latin typeface="Arial Unicode MS"/>
              </a:rPr>
              <a:t> </a:t>
            </a:r>
            <a:r>
              <a:rPr lang="en-US" altLang="ko-KR" sz="2000" b="1" dirty="0">
                <a:solidFill>
                  <a:srgbClr val="212121"/>
                </a:solidFill>
                <a:latin typeface="Arial Unicode MS"/>
              </a:rPr>
              <a:t>pandas</a:t>
            </a:r>
            <a:r>
              <a:rPr lang="ko-KR" altLang="en-US" sz="2000" b="1" dirty="0">
                <a:solidFill>
                  <a:srgbClr val="212121"/>
                </a:solidFill>
                <a:latin typeface="Arial Unicode MS"/>
              </a:rPr>
              <a:t> </a:t>
            </a:r>
            <a:r>
              <a:rPr lang="en-US" altLang="ko-KR" sz="2000" b="1" dirty="0">
                <a:solidFill>
                  <a:srgbClr val="212121"/>
                </a:solidFill>
                <a:latin typeface="Arial Unicode MS"/>
              </a:rPr>
              <a:t>as</a:t>
            </a:r>
            <a:r>
              <a:rPr lang="ko-KR" altLang="en-US" sz="2000" b="1" dirty="0">
                <a:solidFill>
                  <a:srgbClr val="212121"/>
                </a:solidFill>
                <a:latin typeface="Arial Unicode MS"/>
              </a:rPr>
              <a:t> </a:t>
            </a:r>
            <a:r>
              <a:rPr lang="en-US" altLang="ko-KR" sz="2000" b="1" dirty="0">
                <a:solidFill>
                  <a:srgbClr val="212121"/>
                </a:solidFill>
                <a:latin typeface="Arial Unicode MS"/>
              </a:rPr>
              <a:t>pd</a:t>
            </a:r>
            <a:endParaRPr kumimoji="0" lang="en-US" altLang="ko-KR" sz="2000" b="1" i="0" u="none" strike="noStrike" cap="none" normalizeH="0" baseline="0" dirty="0">
              <a:ln>
                <a:noFill/>
              </a:ln>
              <a:solidFill>
                <a:srgbClr val="21212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ko-KR" sz="2000" b="1" i="0" u="none" strike="noStrike" cap="none" normalizeH="0" baseline="0" dirty="0">
              <a:ln>
                <a:noFill/>
              </a:ln>
              <a:solidFill>
                <a:srgbClr val="21212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err="1">
                <a:ln>
                  <a:noFill/>
                </a:ln>
                <a:solidFill>
                  <a:srgbClr val="212121"/>
                </a:solidFill>
                <a:effectLst/>
                <a:latin typeface="Arial Unicode MS"/>
              </a:rPr>
              <a:t>from</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sklearn.tree</a:t>
            </a:r>
            <a:r>
              <a:rPr kumimoji="0" lang="ko-KR" altLang="ko-KR" sz="2000" b="0" i="0" u="none" strike="noStrike" cap="none" normalizeH="0" baseline="0" dirty="0">
                <a:ln>
                  <a:noFill/>
                </a:ln>
                <a:solidFill>
                  <a:srgbClr val="212121"/>
                </a:solidFill>
                <a:effectLst/>
                <a:latin typeface="Arial Unicode MS"/>
              </a:rPr>
              <a:t> </a:t>
            </a:r>
            <a:r>
              <a:rPr kumimoji="0" lang="ko-KR" altLang="ko-KR" sz="2000" b="1" i="0" u="none" strike="noStrike" cap="none" normalizeH="0" baseline="0" dirty="0" err="1">
                <a:ln>
                  <a:noFill/>
                </a:ln>
                <a:solidFill>
                  <a:srgbClr val="212121"/>
                </a:solidFill>
                <a:effectLst/>
                <a:latin typeface="Arial Unicode MS"/>
              </a:rPr>
              <a:t>import</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chemeClr val="tx1"/>
                </a:solidFill>
                <a:effectLst/>
                <a:latin typeface="Arial" panose="020B0604020202020204" pitchFamily="34" charset="0"/>
              </a:rPr>
              <a:t>DecisionTreeClassifier</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ko-KR"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err="1">
                <a:ln>
                  <a:noFill/>
                </a:ln>
                <a:solidFill>
                  <a:srgbClr val="212121"/>
                </a:solidFill>
                <a:effectLst/>
                <a:latin typeface="Arial Unicode MS"/>
              </a:rPr>
              <a:t>from</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sklearn.metrics</a:t>
            </a:r>
            <a:r>
              <a:rPr kumimoji="0" lang="ko-KR" altLang="ko-KR" sz="2000" b="0" i="0" u="none" strike="noStrike" cap="none" normalizeH="0" baseline="0" dirty="0">
                <a:ln>
                  <a:noFill/>
                </a:ln>
                <a:solidFill>
                  <a:srgbClr val="212121"/>
                </a:solidFill>
                <a:effectLst/>
                <a:latin typeface="Arial Unicode MS"/>
              </a:rPr>
              <a:t> </a:t>
            </a:r>
            <a:r>
              <a:rPr kumimoji="0" lang="ko-KR" altLang="ko-KR" sz="2000" b="1" i="0" u="none" strike="noStrike" cap="none" normalizeH="0" baseline="0" dirty="0" err="1">
                <a:ln>
                  <a:noFill/>
                </a:ln>
                <a:solidFill>
                  <a:srgbClr val="212121"/>
                </a:solidFill>
                <a:effectLst/>
                <a:latin typeface="Arial Unicode MS"/>
              </a:rPr>
              <a:t>import</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chemeClr val="tx1"/>
                </a:solidFill>
                <a:effectLst/>
                <a:latin typeface="Arial" panose="020B0604020202020204" pitchFamily="34" charset="0"/>
              </a:rPr>
              <a:t>accuracy_score</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a:ln>
                  <a:noFill/>
                </a:ln>
                <a:solidFill>
                  <a:srgbClr val="212121"/>
                </a:solidFill>
                <a:effectLst/>
                <a:latin typeface="Arial Unicode MS"/>
              </a:rPr>
              <a:t> </a:t>
            </a:r>
            <a:endParaRPr kumimoji="0" lang="en-US" altLang="ko-KR" sz="2000" b="0" i="0" u="none" strike="noStrike" cap="none" normalizeH="0" baseline="0" dirty="0">
              <a:ln>
                <a:noFill/>
              </a:ln>
              <a:solidFill>
                <a:srgbClr val="21212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err="1">
                <a:ln>
                  <a:noFill/>
                </a:ln>
                <a:solidFill>
                  <a:srgbClr val="212121"/>
                </a:solidFill>
                <a:effectLst/>
                <a:latin typeface="Arial Unicode MS"/>
              </a:rPr>
              <a:t>from</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sklearn.model_selection</a:t>
            </a:r>
            <a:r>
              <a:rPr kumimoji="0" lang="ko-KR" altLang="ko-KR" sz="2000" b="0" i="0" u="none" strike="noStrike" cap="none" normalizeH="0" baseline="0" dirty="0">
                <a:ln>
                  <a:noFill/>
                </a:ln>
                <a:solidFill>
                  <a:srgbClr val="212121"/>
                </a:solidFill>
                <a:effectLst/>
                <a:latin typeface="Arial Unicode MS"/>
              </a:rPr>
              <a:t> </a:t>
            </a:r>
            <a:r>
              <a:rPr kumimoji="0" lang="ko-KR" altLang="ko-KR" sz="2000" b="1" i="0" u="none" strike="noStrike" cap="none" normalizeH="0" baseline="0" dirty="0" err="1">
                <a:ln>
                  <a:noFill/>
                </a:ln>
                <a:solidFill>
                  <a:srgbClr val="212121"/>
                </a:solidFill>
                <a:effectLst/>
                <a:latin typeface="Arial Unicode MS"/>
              </a:rPr>
              <a:t>import</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chemeClr val="tx1"/>
                </a:solidFill>
                <a:effectLst/>
                <a:latin typeface="Arial" panose="020B0604020202020204" pitchFamily="34" charset="0"/>
              </a:rPr>
              <a:t>KFold</a:t>
            </a:r>
            <a:endParaRPr kumimoji="0" lang="en-US" altLang="ko-KR"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ko-KR"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err="1">
                <a:ln>
                  <a:noFill/>
                </a:ln>
                <a:solidFill>
                  <a:srgbClr val="212121"/>
                </a:solidFill>
                <a:effectLst/>
                <a:latin typeface="Arial Unicode MS"/>
              </a:rPr>
              <a:t>import</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numpy</a:t>
            </a:r>
            <a:r>
              <a:rPr kumimoji="0" lang="ko-KR" altLang="ko-KR" sz="2000" b="0" i="0" u="none" strike="noStrike" cap="none" normalizeH="0" baseline="0" dirty="0">
                <a:ln>
                  <a:noFill/>
                </a:ln>
                <a:solidFill>
                  <a:srgbClr val="212121"/>
                </a:solidFill>
                <a:effectLst/>
                <a:latin typeface="Arial Unicode MS"/>
              </a:rPr>
              <a:t> </a:t>
            </a:r>
            <a:r>
              <a:rPr kumimoji="0" lang="ko-KR" altLang="ko-KR" sz="2000" b="1" i="0" u="none" strike="noStrike" cap="none" normalizeH="0" baseline="0" dirty="0" err="1">
                <a:ln>
                  <a:noFill/>
                </a:ln>
                <a:solidFill>
                  <a:srgbClr val="212121"/>
                </a:solidFill>
                <a:effectLst/>
                <a:latin typeface="Arial Unicode MS"/>
              </a:rPr>
              <a:t>as</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np</a:t>
            </a:r>
            <a:r>
              <a:rPr kumimoji="0" lang="ko-KR" altLang="ko-KR" sz="2000" b="0" i="0" u="none" strike="noStrike" cap="none" normalizeH="0" baseline="0" dirty="0">
                <a:ln>
                  <a:noFill/>
                </a:ln>
                <a:solidFill>
                  <a:srgbClr val="212121"/>
                </a:solidFill>
                <a:effectLst/>
                <a:latin typeface="Arial Unicode MS"/>
              </a:rPr>
              <a:t> </a:t>
            </a:r>
            <a:r>
              <a:rPr kumimoji="0" lang="ko-KR" altLang="ko-KR" sz="2000" b="1" i="0" u="none" strike="noStrike" cap="none" normalizeH="0" baseline="0" dirty="0" err="1">
                <a:ln>
                  <a:noFill/>
                </a:ln>
                <a:solidFill>
                  <a:srgbClr val="212121"/>
                </a:solidFill>
                <a:effectLst/>
                <a:latin typeface="Arial Unicode MS"/>
              </a:rPr>
              <a:t>import</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matplotlib.pyplot</a:t>
            </a:r>
            <a:r>
              <a:rPr kumimoji="0" lang="ko-KR" altLang="ko-KR" sz="2000" b="0" i="0" u="none" strike="noStrike" cap="none" normalizeH="0" baseline="0" dirty="0">
                <a:ln>
                  <a:noFill/>
                </a:ln>
                <a:solidFill>
                  <a:srgbClr val="212121"/>
                </a:solidFill>
                <a:effectLst/>
                <a:latin typeface="Arial Unicode MS"/>
              </a:rPr>
              <a:t> </a:t>
            </a:r>
            <a:r>
              <a:rPr kumimoji="0" lang="ko-KR" altLang="ko-KR" sz="2000" b="1" i="0" u="none" strike="noStrike" cap="none" normalizeH="0" baseline="0" dirty="0" err="1">
                <a:ln>
                  <a:noFill/>
                </a:ln>
                <a:solidFill>
                  <a:srgbClr val="212121"/>
                </a:solidFill>
                <a:effectLst/>
                <a:latin typeface="Arial Unicode MS"/>
              </a:rPr>
              <a:t>as</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plt</a:t>
            </a:r>
            <a:endParaRPr kumimoji="0" lang="en-US" altLang="ko-KR" sz="2000" b="0" i="0" u="none" strike="noStrike" cap="none" normalizeH="0" baseline="0" dirty="0">
              <a:ln>
                <a:noFill/>
              </a:ln>
              <a:solidFill>
                <a:srgbClr val="21212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ko-KR" sz="2000" b="0" i="0" u="none" strike="noStrike" cap="none" normalizeH="0" baseline="0" dirty="0">
              <a:ln>
                <a:noFill/>
              </a:ln>
              <a:solidFill>
                <a:srgbClr val="21212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err="1">
                <a:ln>
                  <a:noFill/>
                </a:ln>
                <a:solidFill>
                  <a:srgbClr val="212121"/>
                </a:solidFill>
                <a:effectLst/>
                <a:latin typeface="Arial Unicode MS"/>
              </a:rPr>
              <a:t>import</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seaborn</a:t>
            </a:r>
            <a:r>
              <a:rPr kumimoji="0" lang="ko-KR" altLang="ko-KR" sz="2000" b="0" i="0" u="none" strike="noStrike" cap="none" normalizeH="0" baseline="0" dirty="0">
                <a:ln>
                  <a:noFill/>
                </a:ln>
                <a:solidFill>
                  <a:srgbClr val="212121"/>
                </a:solidFill>
                <a:effectLst/>
                <a:latin typeface="Arial Unicode MS"/>
              </a:rPr>
              <a:t> </a:t>
            </a:r>
            <a:r>
              <a:rPr kumimoji="0" lang="ko-KR" altLang="ko-KR" sz="2000" b="1" i="0" u="none" strike="noStrike" cap="none" normalizeH="0" baseline="0" dirty="0" err="1">
                <a:ln>
                  <a:noFill/>
                </a:ln>
                <a:solidFill>
                  <a:srgbClr val="212121"/>
                </a:solidFill>
                <a:effectLst/>
                <a:latin typeface="Arial Unicode MS"/>
              </a:rPr>
              <a:t>as</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sns</a:t>
            </a:r>
            <a:r>
              <a:rPr kumimoji="0" lang="ko-KR" altLang="ko-KR" sz="2000" b="0" i="0" u="none" strike="noStrike" cap="none" normalizeH="0" baseline="0" dirty="0">
                <a:ln>
                  <a:noFill/>
                </a:ln>
                <a:solidFill>
                  <a:srgbClr val="212121"/>
                </a:solidFill>
                <a:effectLst/>
                <a:latin typeface="Arial Unicode MS"/>
              </a:rPr>
              <a:t> </a:t>
            </a:r>
            <a:endParaRPr kumimoji="0" lang="en-US" altLang="ko-KR" sz="2000" b="0" i="0" u="none" strike="noStrike" cap="none" normalizeH="0" baseline="0" dirty="0">
              <a:ln>
                <a:noFill/>
              </a:ln>
              <a:solidFill>
                <a:srgbClr val="21212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ko-KR" sz="2000" b="0" i="0" u="none" strike="noStrike" cap="none" normalizeH="0" baseline="0" dirty="0">
              <a:ln>
                <a:noFill/>
              </a:ln>
              <a:solidFill>
                <a:srgbClr val="212121"/>
              </a:solidFill>
              <a:effectLst/>
              <a:latin typeface="Arial Unicode MS"/>
            </a:endParaRPr>
          </a:p>
          <a:p>
            <a:pPr marL="0" marR="0" lvl="0" indent="0" defTabSz="914400" rtl="0" eaLnBrk="0" fontAlgn="base" latinLnBrk="0" hangingPunct="0">
              <a:lnSpc>
                <a:spcPct val="100000"/>
              </a:lnSpc>
              <a:spcBef>
                <a:spcPct val="0"/>
              </a:spcBef>
              <a:spcAft>
                <a:spcPct val="0"/>
              </a:spcAft>
              <a:buClrTx/>
              <a:buSzTx/>
              <a:buFontTx/>
              <a:buNone/>
              <a:tabLst/>
            </a:pPr>
            <a:r>
              <a:rPr kumimoji="0" lang="ko-KR" altLang="ko-KR" sz="2000" b="1" i="0" u="none" strike="noStrike" cap="none" normalizeH="0" baseline="0" dirty="0">
                <a:ln>
                  <a:noFill/>
                </a:ln>
                <a:solidFill>
                  <a:schemeClr val="tx1"/>
                </a:solidFill>
                <a:effectLst/>
                <a:latin typeface="Arial" panose="020B0604020202020204" pitchFamily="34" charset="0"/>
              </a:rPr>
              <a:t>%</a:t>
            </a:r>
            <a:r>
              <a:rPr kumimoji="0" lang="ko-KR" altLang="ko-KR" sz="2000" b="1" i="0" u="none" strike="noStrike" cap="none" normalizeH="0" baseline="0" dirty="0" err="1">
                <a:ln>
                  <a:noFill/>
                </a:ln>
                <a:solidFill>
                  <a:srgbClr val="212121"/>
                </a:solidFill>
                <a:effectLst/>
                <a:latin typeface="Arial Unicode MS"/>
              </a:rPr>
              <a:t>matplotlib</a:t>
            </a:r>
            <a:r>
              <a:rPr kumimoji="0" lang="ko-KR" altLang="ko-KR" sz="2000" b="0" i="0" u="none" strike="noStrike" cap="none" normalizeH="0" baseline="0" dirty="0">
                <a:ln>
                  <a:noFill/>
                </a:ln>
                <a:solidFill>
                  <a:srgbClr val="212121"/>
                </a:solidFill>
                <a:effectLst/>
                <a:latin typeface="Arial Unicode MS"/>
              </a:rPr>
              <a:t> </a:t>
            </a:r>
            <a:r>
              <a:rPr kumimoji="0" lang="ko-KR" altLang="ko-KR" sz="2000" b="0" i="0" u="none" strike="noStrike" cap="none" normalizeH="0" baseline="0" dirty="0" err="1">
                <a:ln>
                  <a:noFill/>
                </a:ln>
                <a:solidFill>
                  <a:srgbClr val="212121"/>
                </a:solidFill>
                <a:effectLst/>
                <a:latin typeface="Arial Unicode MS"/>
              </a:rPr>
              <a:t>inline</a:t>
            </a:r>
            <a:r>
              <a:rPr kumimoji="0" lang="ko-KR" altLang="ko-KR" sz="2000" b="0" i="0" u="none" strike="noStrike" cap="none" normalizeH="0" baseline="0" dirty="0">
                <a:ln>
                  <a:noFill/>
                </a:ln>
                <a:solidFill>
                  <a:schemeClr val="tx1"/>
                </a:solidFill>
                <a:effectLst/>
              </a:rPr>
              <a:t> </a:t>
            </a:r>
            <a:endParaRPr kumimoji="0" lang="ko-KR" altLang="ko-KR"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767ECFC-5F52-4067-AC0F-1C04206B240D}"/>
              </a:ext>
            </a:extLst>
          </p:cNvPr>
          <p:cNvSpPr txBox="1"/>
          <p:nvPr/>
        </p:nvSpPr>
        <p:spPr>
          <a:xfrm>
            <a:off x="5674426" y="2412948"/>
            <a:ext cx="6517574" cy="646331"/>
          </a:xfrm>
          <a:prstGeom prst="rect">
            <a:avLst/>
          </a:prstGeom>
          <a:noFill/>
          <a:ln>
            <a:solidFill>
              <a:schemeClr val="tx1"/>
            </a:solidFill>
          </a:ln>
        </p:spPr>
        <p:txBody>
          <a:bodyPr wrap="square" rtlCol="0">
            <a:spAutoFit/>
          </a:bodyPr>
          <a:lstStyle/>
          <a:p>
            <a:r>
              <a:rPr lang="en-US" altLang="ko-KR" dirty="0" err="1"/>
              <a:t>sklearn.metrics</a:t>
            </a:r>
            <a:r>
              <a:rPr lang="ko-KR" altLang="en-US" dirty="0"/>
              <a:t>는 성능 평가를 제공하는 패키지이고 </a:t>
            </a:r>
            <a:endParaRPr lang="en-US" altLang="ko-KR" dirty="0"/>
          </a:p>
          <a:p>
            <a:r>
              <a:rPr lang="en-US" altLang="ko-KR" dirty="0" err="1"/>
              <a:t>accuracy_score</a:t>
            </a:r>
            <a:r>
              <a:rPr lang="ko-KR" altLang="en-US" dirty="0"/>
              <a:t>는 예측 결과의 </a:t>
            </a:r>
            <a:r>
              <a:rPr lang="en-US" altLang="ko-KR" dirty="0"/>
              <a:t>Accuracy</a:t>
            </a:r>
            <a:r>
              <a:rPr lang="ko-KR" altLang="en-US" dirty="0"/>
              <a:t>를 계산하는 모듈이다</a:t>
            </a:r>
          </a:p>
        </p:txBody>
      </p:sp>
    </p:spTree>
    <p:extLst>
      <p:ext uri="{BB962C8B-B14F-4D97-AF65-F5344CB8AC3E}">
        <p14:creationId xmlns:p14="http://schemas.microsoft.com/office/powerpoint/2010/main" val="162046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FCBE81-3189-4B52-82A4-2DCEDA3A9EF3}"/>
              </a:ext>
            </a:extLst>
          </p:cNvPr>
          <p:cNvSpPr>
            <a:spLocks noGrp="1"/>
          </p:cNvSpPr>
          <p:nvPr>
            <p:ph type="title"/>
          </p:nvPr>
        </p:nvSpPr>
        <p:spPr/>
        <p:txBody>
          <a:bodyPr/>
          <a:lstStyle/>
          <a:p>
            <a:r>
              <a:rPr lang="en-US" altLang="ko-KR" dirty="0"/>
              <a:t>csv</a:t>
            </a:r>
            <a:r>
              <a:rPr lang="ko-KR" altLang="en-US" dirty="0"/>
              <a:t>파일 읽기</a:t>
            </a:r>
          </a:p>
        </p:txBody>
      </p:sp>
      <p:sp>
        <p:nvSpPr>
          <p:cNvPr id="3" name="내용 개체 틀 2">
            <a:extLst>
              <a:ext uri="{FF2B5EF4-FFF2-40B4-BE49-F238E27FC236}">
                <a16:creationId xmlns:a16="http://schemas.microsoft.com/office/drawing/2014/main" id="{40337D10-36F2-450A-B78B-719D51B764C1}"/>
              </a:ext>
            </a:extLst>
          </p:cNvPr>
          <p:cNvSpPr>
            <a:spLocks noGrp="1"/>
          </p:cNvSpPr>
          <p:nvPr>
            <p:ph idx="1"/>
          </p:nvPr>
        </p:nvSpPr>
        <p:spPr/>
        <p:txBody>
          <a:bodyPr/>
          <a:lstStyle/>
          <a:p>
            <a:pPr marL="0" indent="0">
              <a:buNone/>
            </a:pPr>
            <a:r>
              <a:rPr lang="en-US" altLang="ko-KR" dirty="0" err="1"/>
              <a:t>drug_df</a:t>
            </a:r>
            <a:r>
              <a:rPr lang="en-US" altLang="ko-KR" dirty="0"/>
              <a:t> = </a:t>
            </a:r>
            <a:r>
              <a:rPr lang="en-US" altLang="ko-KR" dirty="0" err="1"/>
              <a:t>pd.read_csv</a:t>
            </a:r>
            <a:r>
              <a:rPr lang="en-US" altLang="ko-KR" dirty="0"/>
              <a:t>(‘drug200.csv’)</a:t>
            </a:r>
          </a:p>
          <a:p>
            <a:pPr marL="0" indent="0">
              <a:buNone/>
            </a:pPr>
            <a:r>
              <a:rPr lang="en-US" altLang="ko-KR" dirty="0" err="1"/>
              <a:t>drug_df.head</a:t>
            </a:r>
            <a:r>
              <a:rPr lang="en-US" altLang="ko-KR" dirty="0"/>
              <a:t>(3)</a:t>
            </a:r>
          </a:p>
          <a:p>
            <a:pPr marL="0" indent="0">
              <a:buNone/>
            </a:pPr>
            <a:endParaRPr lang="en-US" altLang="ko-KR" dirty="0"/>
          </a:p>
          <a:p>
            <a:pPr marL="0" indent="0">
              <a:buNone/>
            </a:pPr>
            <a:r>
              <a:rPr lang="en-US" altLang="ko-KR" dirty="0" err="1"/>
              <a:t>drug_df</a:t>
            </a:r>
            <a:r>
              <a:rPr lang="ko-KR" altLang="en-US" dirty="0"/>
              <a:t>라는 이름으로 </a:t>
            </a:r>
            <a:r>
              <a:rPr lang="en-US" altLang="ko-KR" dirty="0"/>
              <a:t>pandas</a:t>
            </a:r>
            <a:r>
              <a:rPr lang="ko-KR" altLang="en-US" dirty="0"/>
              <a:t>의 </a:t>
            </a:r>
            <a:r>
              <a:rPr lang="en-US" altLang="ko-KR" dirty="0" err="1"/>
              <a:t>pd.read_csv</a:t>
            </a:r>
            <a:r>
              <a:rPr lang="ko-KR" altLang="en-US" dirty="0"/>
              <a:t>를 이용해서</a:t>
            </a:r>
            <a:endParaRPr lang="en-US" altLang="ko-KR" dirty="0"/>
          </a:p>
          <a:p>
            <a:pPr marL="0" indent="0">
              <a:buNone/>
            </a:pPr>
            <a:r>
              <a:rPr lang="en-US" altLang="ko-KR" dirty="0"/>
              <a:t>drug200</a:t>
            </a:r>
            <a:r>
              <a:rPr lang="ko-KR" altLang="en-US" dirty="0"/>
              <a:t>이라는 </a:t>
            </a:r>
            <a:r>
              <a:rPr lang="en-US" altLang="ko-KR" dirty="0"/>
              <a:t>csv</a:t>
            </a:r>
            <a:r>
              <a:rPr lang="ko-KR" altLang="en-US" dirty="0"/>
              <a:t>파일을 읽어서 </a:t>
            </a:r>
            <a:r>
              <a:rPr lang="en-US" altLang="ko-KR" dirty="0" err="1"/>
              <a:t>dataframe</a:t>
            </a:r>
            <a:r>
              <a:rPr lang="ko-KR" altLang="en-US" dirty="0"/>
              <a:t>을 만든다</a:t>
            </a:r>
            <a:r>
              <a:rPr lang="en-US" altLang="ko-KR" dirty="0"/>
              <a:t>.</a:t>
            </a:r>
          </a:p>
        </p:txBody>
      </p:sp>
      <p:pic>
        <p:nvPicPr>
          <p:cNvPr id="5" name="그림 4">
            <a:extLst>
              <a:ext uri="{FF2B5EF4-FFF2-40B4-BE49-F238E27FC236}">
                <a16:creationId xmlns:a16="http://schemas.microsoft.com/office/drawing/2014/main" id="{A1B8245F-B94C-4997-8218-DFDC37DC6D71}"/>
              </a:ext>
            </a:extLst>
          </p:cNvPr>
          <p:cNvPicPr>
            <a:picLocks noChangeAspect="1"/>
          </p:cNvPicPr>
          <p:nvPr/>
        </p:nvPicPr>
        <p:blipFill>
          <a:blip r:embed="rId2"/>
          <a:stretch>
            <a:fillRect/>
          </a:stretch>
        </p:blipFill>
        <p:spPr>
          <a:xfrm>
            <a:off x="838200" y="4644987"/>
            <a:ext cx="4433774" cy="1847888"/>
          </a:xfrm>
          <a:prstGeom prst="rect">
            <a:avLst/>
          </a:prstGeom>
        </p:spPr>
      </p:pic>
    </p:spTree>
    <p:extLst>
      <p:ext uri="{BB962C8B-B14F-4D97-AF65-F5344CB8AC3E}">
        <p14:creationId xmlns:p14="http://schemas.microsoft.com/office/powerpoint/2010/main" val="320093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73D326-B000-477D-87A4-ECE11988F7A9}"/>
              </a:ext>
            </a:extLst>
          </p:cNvPr>
          <p:cNvSpPr>
            <a:spLocks noGrp="1"/>
          </p:cNvSpPr>
          <p:nvPr>
            <p:ph type="title"/>
          </p:nvPr>
        </p:nvSpPr>
        <p:spPr/>
        <p:txBody>
          <a:bodyPr/>
          <a:lstStyle/>
          <a:p>
            <a:r>
              <a:rPr lang="en-US" altLang="ko-KR" dirty="0"/>
              <a:t>csv</a:t>
            </a:r>
            <a:r>
              <a:rPr lang="ko-KR" altLang="en-US" dirty="0"/>
              <a:t>파일의 정보 확인</a:t>
            </a:r>
          </a:p>
        </p:txBody>
      </p:sp>
      <p:sp>
        <p:nvSpPr>
          <p:cNvPr id="3" name="내용 개체 틀 2">
            <a:extLst>
              <a:ext uri="{FF2B5EF4-FFF2-40B4-BE49-F238E27FC236}">
                <a16:creationId xmlns:a16="http://schemas.microsoft.com/office/drawing/2014/main" id="{BB2B9F02-8C80-47C9-9BA2-993BC13C1946}"/>
              </a:ext>
            </a:extLst>
          </p:cNvPr>
          <p:cNvSpPr>
            <a:spLocks noGrp="1"/>
          </p:cNvSpPr>
          <p:nvPr>
            <p:ph idx="1"/>
          </p:nvPr>
        </p:nvSpPr>
        <p:spPr>
          <a:xfrm>
            <a:off x="266699" y="1804194"/>
            <a:ext cx="11699082" cy="4351338"/>
          </a:xfrm>
        </p:spPr>
        <p:txBody>
          <a:bodyPr/>
          <a:lstStyle/>
          <a:p>
            <a:pPr marL="0" indent="0">
              <a:buNone/>
            </a:pPr>
            <a:r>
              <a:rPr lang="en-US" altLang="ko-KR" dirty="0"/>
              <a:t>print(drug_df.info()) </a:t>
            </a:r>
            <a:r>
              <a:rPr lang="ko-KR" altLang="en-US" dirty="0"/>
              <a:t>함수를 사용해서 </a:t>
            </a:r>
            <a:r>
              <a:rPr lang="en-US" altLang="ko-KR" dirty="0"/>
              <a:t>csv</a:t>
            </a:r>
            <a:r>
              <a:rPr lang="ko-KR" altLang="en-US" dirty="0"/>
              <a:t>파일의 정보를 확인할 수 있다</a:t>
            </a:r>
            <a:r>
              <a:rPr lang="en-US" altLang="ko-KR" dirty="0"/>
              <a:t>.</a:t>
            </a:r>
          </a:p>
          <a:p>
            <a:pPr marL="0" indent="0">
              <a:buNone/>
            </a:pPr>
            <a:endParaRPr lang="en-US" altLang="ko-KR" dirty="0"/>
          </a:p>
          <a:p>
            <a:pPr marL="0" indent="0">
              <a:buNone/>
            </a:pPr>
            <a:r>
              <a:rPr lang="ko-KR" altLang="en-US" dirty="0"/>
              <a:t>정보를 확인해보면 </a:t>
            </a:r>
            <a:r>
              <a:rPr lang="en-US" altLang="ko-KR" dirty="0"/>
              <a:t>null</a:t>
            </a:r>
            <a:r>
              <a:rPr lang="ko-KR" altLang="en-US" dirty="0"/>
              <a:t>값이 없는 것을 확인할 수 있다</a:t>
            </a:r>
            <a:r>
              <a:rPr lang="en-US" altLang="ko-KR" dirty="0"/>
              <a:t>.</a:t>
            </a:r>
          </a:p>
          <a:p>
            <a:pPr marL="0" indent="0">
              <a:buNone/>
            </a:pPr>
            <a:r>
              <a:rPr lang="en-US" altLang="ko-KR" dirty="0"/>
              <a:t>null</a:t>
            </a:r>
            <a:r>
              <a:rPr lang="ko-KR" altLang="en-US" dirty="0"/>
              <a:t>값이 존재한다면</a:t>
            </a:r>
            <a:r>
              <a:rPr lang="en-US" altLang="ko-KR" dirty="0"/>
              <a:t>, null</a:t>
            </a:r>
            <a:r>
              <a:rPr lang="ko-KR" altLang="en-US" dirty="0"/>
              <a:t>값을 다른 값으로 바꿔줘야 한다</a:t>
            </a:r>
            <a:r>
              <a:rPr lang="en-US" altLang="ko-KR" dirty="0"/>
              <a:t>.</a:t>
            </a:r>
          </a:p>
          <a:p>
            <a:pPr marL="0" indent="0">
              <a:buNone/>
            </a:pPr>
            <a:r>
              <a:rPr lang="ko-KR" altLang="en-US" dirty="0"/>
              <a:t> </a:t>
            </a:r>
            <a:endParaRPr lang="en-US" altLang="ko-KR" dirty="0"/>
          </a:p>
          <a:p>
            <a:pPr marL="0" indent="0">
              <a:buNone/>
            </a:pPr>
            <a:endParaRPr lang="ko-KR" altLang="en-US" dirty="0"/>
          </a:p>
        </p:txBody>
      </p:sp>
      <p:pic>
        <p:nvPicPr>
          <p:cNvPr id="7" name="그림 6">
            <a:extLst>
              <a:ext uri="{FF2B5EF4-FFF2-40B4-BE49-F238E27FC236}">
                <a16:creationId xmlns:a16="http://schemas.microsoft.com/office/drawing/2014/main" id="{AF9852E1-3B37-4DD4-BC4B-CDDFEAA44964}"/>
              </a:ext>
            </a:extLst>
          </p:cNvPr>
          <p:cNvPicPr>
            <a:picLocks noChangeAspect="1"/>
          </p:cNvPicPr>
          <p:nvPr/>
        </p:nvPicPr>
        <p:blipFill>
          <a:blip r:embed="rId2"/>
          <a:stretch>
            <a:fillRect/>
          </a:stretch>
        </p:blipFill>
        <p:spPr>
          <a:xfrm>
            <a:off x="266699" y="3979863"/>
            <a:ext cx="4822088" cy="2747999"/>
          </a:xfrm>
          <a:prstGeom prst="rect">
            <a:avLst/>
          </a:prstGeom>
        </p:spPr>
      </p:pic>
    </p:spTree>
    <p:extLst>
      <p:ext uri="{BB962C8B-B14F-4D97-AF65-F5344CB8AC3E}">
        <p14:creationId xmlns:p14="http://schemas.microsoft.com/office/powerpoint/2010/main" val="277677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4E9DA7-6127-4813-BA7C-D784FF3CBF56}"/>
              </a:ext>
            </a:extLst>
          </p:cNvPr>
          <p:cNvSpPr>
            <a:spLocks noGrp="1"/>
          </p:cNvSpPr>
          <p:nvPr>
            <p:ph type="title"/>
          </p:nvPr>
        </p:nvSpPr>
        <p:spPr/>
        <p:txBody>
          <a:bodyPr/>
          <a:lstStyle/>
          <a:p>
            <a:r>
              <a:rPr lang="ko-KR" altLang="en-US" dirty="0"/>
              <a:t>데이터의 </a:t>
            </a:r>
            <a:r>
              <a:rPr lang="en-US" altLang="ko-KR" dirty="0"/>
              <a:t>preprocessing</a:t>
            </a:r>
            <a:endParaRPr lang="ko-KR" altLang="en-US" dirty="0"/>
          </a:p>
        </p:txBody>
      </p:sp>
      <p:sp>
        <p:nvSpPr>
          <p:cNvPr id="3" name="내용 개체 틀 2">
            <a:extLst>
              <a:ext uri="{FF2B5EF4-FFF2-40B4-BE49-F238E27FC236}">
                <a16:creationId xmlns:a16="http://schemas.microsoft.com/office/drawing/2014/main" id="{BA0738CC-DB07-4B43-86EC-447032AB8E3A}"/>
              </a:ext>
            </a:extLst>
          </p:cNvPr>
          <p:cNvSpPr>
            <a:spLocks noGrp="1"/>
          </p:cNvSpPr>
          <p:nvPr>
            <p:ph idx="1"/>
          </p:nvPr>
        </p:nvSpPr>
        <p:spPr/>
        <p:txBody>
          <a:bodyPr/>
          <a:lstStyle/>
          <a:p>
            <a:pPr marL="0" indent="0">
              <a:buNone/>
            </a:pPr>
            <a:r>
              <a:rPr lang="ko-KR" altLang="en-US" dirty="0"/>
              <a:t>데이터를 </a:t>
            </a:r>
            <a:r>
              <a:rPr lang="en-US" altLang="ko-KR" dirty="0"/>
              <a:t>preprocessing</a:t>
            </a:r>
            <a:r>
              <a:rPr lang="ko-KR" altLang="en-US" dirty="0"/>
              <a:t>하기 위해 </a:t>
            </a:r>
            <a:r>
              <a:rPr lang="en-US" altLang="ko-KR" dirty="0"/>
              <a:t>features</a:t>
            </a:r>
            <a:r>
              <a:rPr lang="ko-KR" altLang="en-US" dirty="0"/>
              <a:t>의 데이터 값들을 </a:t>
            </a:r>
            <a:endParaRPr lang="en-US" altLang="ko-KR" dirty="0"/>
          </a:p>
          <a:p>
            <a:pPr marL="0" indent="0">
              <a:buNone/>
            </a:pPr>
            <a:r>
              <a:rPr lang="ko-KR" altLang="en-US" dirty="0"/>
              <a:t>살펴보았다</a:t>
            </a:r>
            <a:r>
              <a:rPr lang="en-US" altLang="ko-KR" dirty="0"/>
              <a:t>.</a:t>
            </a:r>
          </a:p>
          <a:p>
            <a:pPr marL="0" indent="0">
              <a:buNone/>
            </a:pPr>
            <a:endParaRPr lang="en-US" altLang="ko-KR" dirty="0"/>
          </a:p>
          <a:p>
            <a:pPr marL="0" indent="0">
              <a:buNone/>
            </a:pPr>
            <a:r>
              <a:rPr lang="en-US" altLang="ko-KR" dirty="0"/>
              <a:t>features</a:t>
            </a:r>
            <a:r>
              <a:rPr lang="ko-KR" altLang="en-US" dirty="0"/>
              <a:t>의 값을 살펴보니 어떤 </a:t>
            </a:r>
            <a:r>
              <a:rPr lang="en-US" altLang="ko-KR" dirty="0"/>
              <a:t>feature</a:t>
            </a:r>
            <a:r>
              <a:rPr lang="ko-KR" altLang="en-US" dirty="0"/>
              <a:t>의 값은 몇개의 값으로 고정되어 있는 것을 확인 할 수 있었고</a:t>
            </a:r>
            <a:r>
              <a:rPr lang="en-US" altLang="ko-KR" dirty="0"/>
              <a:t>, </a:t>
            </a:r>
            <a:r>
              <a:rPr lang="ko-KR" altLang="en-US" dirty="0"/>
              <a:t>그렇지 않은 </a:t>
            </a:r>
            <a:r>
              <a:rPr lang="en-US" altLang="ko-KR" dirty="0"/>
              <a:t>feature</a:t>
            </a:r>
            <a:r>
              <a:rPr lang="ko-KR" altLang="en-US" dirty="0"/>
              <a:t>의 값들도 존재하는 것을 확인 할 수 있었다</a:t>
            </a:r>
            <a:r>
              <a:rPr lang="en-US" altLang="ko-KR" dirty="0"/>
              <a:t>.</a:t>
            </a:r>
          </a:p>
          <a:p>
            <a:pPr marL="0" indent="0">
              <a:buNone/>
            </a:pPr>
            <a:endParaRPr lang="en-US" altLang="ko-KR" dirty="0"/>
          </a:p>
          <a:p>
            <a:pPr marL="0" indent="0">
              <a:buNone/>
            </a:pPr>
            <a:r>
              <a:rPr lang="ko-KR" altLang="en-US" dirty="0"/>
              <a:t>너무 많은 연속적인 값을 갖는 값은 </a:t>
            </a:r>
            <a:r>
              <a:rPr lang="en-US" altLang="ko-KR" dirty="0"/>
              <a:t>preprocessing</a:t>
            </a:r>
            <a:r>
              <a:rPr lang="ko-KR" altLang="en-US" dirty="0"/>
              <a:t>과정을 거쳐도</a:t>
            </a:r>
            <a:endParaRPr lang="en-US" altLang="ko-KR" dirty="0"/>
          </a:p>
          <a:p>
            <a:pPr marL="0" indent="0">
              <a:buNone/>
            </a:pPr>
            <a:r>
              <a:rPr lang="ko-KR" altLang="en-US" dirty="0"/>
              <a:t>의미 있는 데이터를 얻지 못할 것 같다고 판단했다</a:t>
            </a:r>
            <a:r>
              <a:rPr lang="en-US" altLang="ko-KR" dirty="0"/>
              <a:t>.</a:t>
            </a:r>
            <a:r>
              <a:rPr lang="ko-KR" altLang="en-US" dirty="0"/>
              <a:t> </a:t>
            </a:r>
            <a:endParaRPr lang="en-US" altLang="ko-KR" dirty="0"/>
          </a:p>
        </p:txBody>
      </p:sp>
    </p:spTree>
    <p:extLst>
      <p:ext uri="{BB962C8B-B14F-4D97-AF65-F5344CB8AC3E}">
        <p14:creationId xmlns:p14="http://schemas.microsoft.com/office/powerpoint/2010/main" val="258149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F54258-0550-463F-BA3D-78A89A0F8E9C}"/>
              </a:ext>
            </a:extLst>
          </p:cNvPr>
          <p:cNvSpPr>
            <a:spLocks noGrp="1"/>
          </p:cNvSpPr>
          <p:nvPr>
            <p:ph type="title"/>
          </p:nvPr>
        </p:nvSpPr>
        <p:spPr/>
        <p:txBody>
          <a:bodyPr/>
          <a:lstStyle/>
          <a:p>
            <a:r>
              <a:rPr lang="ko-KR" altLang="en-US" dirty="0"/>
              <a:t>데이터 선별</a:t>
            </a:r>
          </a:p>
        </p:txBody>
      </p:sp>
      <p:sp>
        <p:nvSpPr>
          <p:cNvPr id="3" name="내용 개체 틀 2">
            <a:extLst>
              <a:ext uri="{FF2B5EF4-FFF2-40B4-BE49-F238E27FC236}">
                <a16:creationId xmlns:a16="http://schemas.microsoft.com/office/drawing/2014/main" id="{B74A59B1-8B04-4E22-9765-6FBD1CD3D0B1}"/>
              </a:ext>
            </a:extLst>
          </p:cNvPr>
          <p:cNvSpPr>
            <a:spLocks noGrp="1"/>
          </p:cNvSpPr>
          <p:nvPr>
            <p:ph idx="1"/>
          </p:nvPr>
        </p:nvSpPr>
        <p:spPr/>
        <p:txBody>
          <a:bodyPr/>
          <a:lstStyle/>
          <a:p>
            <a:pPr marL="0" indent="0">
              <a:buNone/>
            </a:pPr>
            <a:r>
              <a:rPr lang="en-US" altLang="ko-KR" dirty="0"/>
              <a:t>Age, </a:t>
            </a:r>
            <a:r>
              <a:rPr lang="en-US" altLang="ko-KR" dirty="0" err="1"/>
              <a:t>Na_to_K</a:t>
            </a:r>
            <a:r>
              <a:rPr lang="ko-KR" altLang="en-US" dirty="0"/>
              <a:t>는 값이 너무 많아도 </a:t>
            </a:r>
            <a:r>
              <a:rPr lang="en-US" altLang="ko-KR" dirty="0"/>
              <a:t>preprocessing</a:t>
            </a:r>
            <a:r>
              <a:rPr lang="ko-KR" altLang="en-US" dirty="0"/>
              <a:t>을 해도 의미가 없을 것 같다고 판단</a:t>
            </a:r>
            <a:endParaRPr lang="en-US" altLang="ko-KR" dirty="0"/>
          </a:p>
          <a:p>
            <a:pPr marL="0" indent="0">
              <a:buNone/>
            </a:pPr>
            <a:endParaRPr lang="en-US" altLang="ko-KR" dirty="0"/>
          </a:p>
          <a:p>
            <a:pPr marL="0" indent="0">
              <a:buNone/>
            </a:pPr>
            <a:r>
              <a:rPr lang="ko-KR" altLang="en-US" dirty="0"/>
              <a:t>반면 </a:t>
            </a:r>
            <a:r>
              <a:rPr lang="en-US" altLang="ko-KR" dirty="0"/>
              <a:t>Sex, BP, Drug</a:t>
            </a:r>
            <a:r>
              <a:rPr lang="ko-KR" altLang="en-US" dirty="0"/>
              <a:t>는 몇개의 주어진 값으로 정해져 있어서 </a:t>
            </a:r>
            <a:endParaRPr lang="en-US" altLang="ko-KR" dirty="0"/>
          </a:p>
          <a:p>
            <a:pPr marL="0" indent="0">
              <a:buNone/>
            </a:pPr>
            <a:r>
              <a:rPr lang="en-US" altLang="ko-KR" dirty="0"/>
              <a:t>preprocessing</a:t>
            </a:r>
            <a:r>
              <a:rPr lang="ko-KR" altLang="en-US" dirty="0"/>
              <a:t>을 하면 의미가 있는 데이터로 활용할 수 있을 것 </a:t>
            </a:r>
            <a:endParaRPr lang="en-US" altLang="ko-KR" dirty="0"/>
          </a:p>
          <a:p>
            <a:pPr marL="0" indent="0">
              <a:buNone/>
            </a:pPr>
            <a:r>
              <a:rPr lang="ko-KR" altLang="en-US" dirty="0"/>
              <a:t>같다고 판단</a:t>
            </a:r>
          </a:p>
        </p:txBody>
      </p:sp>
    </p:spTree>
    <p:extLst>
      <p:ext uri="{BB962C8B-B14F-4D97-AF65-F5344CB8AC3E}">
        <p14:creationId xmlns:p14="http://schemas.microsoft.com/office/powerpoint/2010/main" val="35208040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781</Words>
  <Application>Microsoft Office PowerPoint</Application>
  <PresentationFormat>와이드스크린</PresentationFormat>
  <Paragraphs>96</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Arial Unicode MS</vt:lpstr>
      <vt:lpstr>Inter</vt:lpstr>
      <vt:lpstr>맑은 고딕</vt:lpstr>
      <vt:lpstr>Arial</vt:lpstr>
      <vt:lpstr>Office 테마</vt:lpstr>
      <vt:lpstr>Drug A,B,C,X,Y for Decision Trees</vt:lpstr>
      <vt:lpstr>PowerPoint 프레젠테이션</vt:lpstr>
      <vt:lpstr>PowerPoint 프레젠테이션</vt:lpstr>
      <vt:lpstr>features</vt:lpstr>
      <vt:lpstr>PowerPoint 프레젠테이션</vt:lpstr>
      <vt:lpstr>csv파일 읽기</vt:lpstr>
      <vt:lpstr>csv파일의 정보 확인</vt:lpstr>
      <vt:lpstr>데이터의 preprocessing</vt:lpstr>
      <vt:lpstr>데이터 선별</vt:lpstr>
      <vt:lpstr>PowerPoint 프레젠테이션</vt:lpstr>
      <vt:lpstr>target data, train data의 분리</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A,B,C,X,Y for Decision Trees</dc:title>
  <dc:creator>김 재홍</dc:creator>
  <cp:lastModifiedBy>김 재홍</cp:lastModifiedBy>
  <cp:revision>1</cp:revision>
  <dcterms:created xsi:type="dcterms:W3CDTF">2021-12-28T07:06:59Z</dcterms:created>
  <dcterms:modified xsi:type="dcterms:W3CDTF">2021-12-28T08:12:43Z</dcterms:modified>
</cp:coreProperties>
</file>