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6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69" r:id="rId4"/>
    <p:sldId id="258" r:id="rId5"/>
    <p:sldId id="260" r:id="rId6"/>
    <p:sldId id="257" r:id="rId7"/>
    <p:sldId id="261" r:id="rId8"/>
    <p:sldId id="262" r:id="rId9"/>
    <p:sldId id="268" r:id="rId10"/>
    <p:sldId id="263" r:id="rId11"/>
    <p:sldId id="25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3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/>
                <a:endParaRPr lang="ko-KR" altLang="en-US"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2022-03-28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2022-03-28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2022-03-28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2022-03-28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latinLnBrk="0">
              <a:buFontTx/>
              <a:buNone/>
              <a:defRPr lang="en-GB" altLang="en-US" sz="4000" b="1" cap="all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2022-03-28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2022-03-28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2022-03-28</a:t>
            </a:fld>
            <a:endParaRPr lang="ko-KR" altLang="en-US" sz="1800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2022-03-28</a:t>
            </a:fld>
            <a:endParaRPr lang="ko-KR" altLang="en-US" sz="1800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2022-03-28</a:t>
            </a:fld>
            <a:endParaRPr lang="ko-KR" altLang="en-US" sz="1800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2022-03-28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2022-03-28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2022-03-28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3500" b="1">
                <a:solidFill>
                  <a:srgbClr val="000000"/>
                </a:solidFill>
                <a:latin typeface="굴림" charset="0"/>
                <a:ea typeface="굴림" charset="0"/>
              </a:rPr>
              <a:t>차량 운행 로그와 고객 정보 분석을 통한 앱 서비스</a:t>
            </a:r>
            <a:endParaRPr lang="ko-KR" altLang="en-US" sz="3500" b="1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200" dirty="0">
                <a:solidFill>
                  <a:schemeClr val="tx1"/>
                </a:solidFill>
              </a:rPr>
              <a:t>팀장 : 김종훈 / 2017036228</a:t>
            </a:r>
          </a:p>
          <a:p>
            <a:pPr marL="0" indent="0" latinLnBrk="0">
              <a:buFontTx/>
              <a:buNone/>
            </a:pPr>
            <a:r>
              <a:rPr lang="ko-KR" altLang="en-US" sz="3200" dirty="0">
                <a:solidFill>
                  <a:schemeClr val="tx1"/>
                </a:solidFill>
              </a:rPr>
              <a:t>팀원 : 민수현 / 2019044023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3200" dirty="0">
                <a:solidFill>
                  <a:schemeClr val="tx1"/>
                </a:solidFill>
              </a:rPr>
              <a:t>지도교수 </a:t>
            </a:r>
            <a:r>
              <a:rPr lang="en-US" altLang="ko-KR" sz="3200" dirty="0">
                <a:solidFill>
                  <a:schemeClr val="tx1"/>
                </a:solidFill>
              </a:rPr>
              <a:t>: </a:t>
            </a:r>
            <a:r>
              <a:rPr lang="ko-KR" altLang="en-US" sz="3200" dirty="0">
                <a:solidFill>
                  <a:schemeClr val="tx1"/>
                </a:solidFill>
              </a:rPr>
              <a:t>강현수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6. Hbase 구현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76605" y="1365250"/>
            <a:ext cx="11165205" cy="1037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 typeface="Arial"/>
              <a:buChar char="»"/>
            </a:pPr>
            <a:r>
              <a:rPr lang="ko-KR" altLang="en-US"/>
              <a:t>하둡 파일시스템 기반 NoSQL 데이터베이스 구현</a:t>
            </a:r>
          </a:p>
          <a:p>
            <a:pPr marL="0" indent="0" latinLnBrk="0">
              <a:buFont typeface="Arial"/>
              <a:buChar char="»"/>
            </a:pPr>
            <a:r>
              <a:rPr lang="ko-KR" altLang="en-US"/>
              <a:t>1개의 master서버와 2개의 Region 서버 구현</a:t>
            </a:r>
          </a:p>
        </p:txBody>
      </p:sp>
      <p:pic>
        <p:nvPicPr>
          <p:cNvPr id="4" name="그림 76" descr="C:/Users/aam42/AppData/Roaming/PolarisOffice/ETemp/17088_17493832/image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370" y="2327910"/>
            <a:ext cx="7035800" cy="3914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안드로이드 애플리케이션 개발 진행 상황</a:t>
            </a:r>
          </a:p>
        </p:txBody>
      </p:sp>
      <p:grpSp>
        <p:nvGrpSpPr>
          <p:cNvPr id="10" name="그룹 132"/>
          <p:cNvGrpSpPr/>
          <p:nvPr/>
        </p:nvGrpSpPr>
        <p:grpSpPr>
          <a:xfrm>
            <a:off x="4504055" y="1976120"/>
            <a:ext cx="2227580" cy="3567430"/>
            <a:chOff x="4504055" y="1976120"/>
            <a:chExt cx="2227580" cy="3567430"/>
          </a:xfrm>
        </p:grpSpPr>
        <p:pic>
          <p:nvPicPr>
            <p:cNvPr id="8" name="그림 1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55" y="1976120"/>
              <a:ext cx="2227580" cy="3567430"/>
            </a:xfrm>
            <a:prstGeom prst="rect">
              <a:avLst/>
            </a:prstGeom>
            <a:noFill/>
          </p:spPr>
        </p:pic>
        <p:sp>
          <p:nvSpPr>
            <p:cNvPr id="9" name="도형 129"/>
            <p:cNvSpPr>
              <a:spLocks/>
            </p:cNvSpPr>
            <p:nvPr/>
          </p:nvSpPr>
          <p:spPr>
            <a:xfrm>
              <a:off x="4732655" y="2292350"/>
              <a:ext cx="1776730" cy="272796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35"/>
          <p:cNvGrpSpPr/>
          <p:nvPr/>
        </p:nvGrpSpPr>
        <p:grpSpPr>
          <a:xfrm>
            <a:off x="8436610" y="4678045"/>
            <a:ext cx="1695450" cy="1428750"/>
            <a:chOff x="8436610" y="4678045"/>
            <a:chExt cx="1695450" cy="1428750"/>
          </a:xfrm>
        </p:grpSpPr>
        <p:pic>
          <p:nvPicPr>
            <p:cNvPr id="12" name="그림 1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6610" y="4678045"/>
              <a:ext cx="1695450" cy="1428750"/>
            </a:xfrm>
            <a:prstGeom prst="rect">
              <a:avLst/>
            </a:prstGeom>
            <a:noFill/>
          </p:spPr>
        </p:pic>
        <p:sp>
          <p:nvSpPr>
            <p:cNvPr id="13" name="도형 134"/>
            <p:cNvSpPr>
              <a:spLocks/>
            </p:cNvSpPr>
            <p:nvPr/>
          </p:nvSpPr>
          <p:spPr>
            <a:xfrm>
              <a:off x="8609965" y="4805045"/>
              <a:ext cx="1352550" cy="10922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8"/>
          <p:cNvGrpSpPr/>
          <p:nvPr/>
        </p:nvGrpSpPr>
        <p:grpSpPr>
          <a:xfrm>
            <a:off x="8434705" y="3060065"/>
            <a:ext cx="1704340" cy="1397000"/>
            <a:chOff x="8434705" y="3060065"/>
            <a:chExt cx="1704340" cy="1397000"/>
          </a:xfrm>
        </p:grpSpPr>
        <p:pic>
          <p:nvPicPr>
            <p:cNvPr id="15" name="그림 1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705" y="3060065"/>
              <a:ext cx="1704340" cy="1397000"/>
            </a:xfrm>
            <a:prstGeom prst="rect">
              <a:avLst/>
            </a:prstGeom>
            <a:noFill/>
          </p:spPr>
        </p:pic>
        <p:sp>
          <p:nvSpPr>
            <p:cNvPr id="16" name="도형 137"/>
            <p:cNvSpPr>
              <a:spLocks/>
            </p:cNvSpPr>
            <p:nvPr/>
          </p:nvSpPr>
          <p:spPr>
            <a:xfrm>
              <a:off x="8609330" y="3183890"/>
              <a:ext cx="1358900" cy="106807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7" name="그룹 141"/>
          <p:cNvGrpSpPr/>
          <p:nvPr/>
        </p:nvGrpSpPr>
        <p:grpSpPr>
          <a:xfrm>
            <a:off x="8449310" y="1537970"/>
            <a:ext cx="1691005" cy="1421765"/>
            <a:chOff x="8449310" y="1537970"/>
            <a:chExt cx="1691005" cy="1421765"/>
          </a:xfrm>
        </p:grpSpPr>
        <p:pic>
          <p:nvPicPr>
            <p:cNvPr id="18" name="그림 13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310" y="1537970"/>
              <a:ext cx="1691005" cy="1421765"/>
            </a:xfrm>
            <a:prstGeom prst="rect">
              <a:avLst/>
            </a:prstGeom>
            <a:noFill/>
          </p:spPr>
        </p:pic>
        <p:sp>
          <p:nvSpPr>
            <p:cNvPr id="19" name="도형 140"/>
            <p:cNvSpPr>
              <a:spLocks/>
            </p:cNvSpPr>
            <p:nvPr/>
          </p:nvSpPr>
          <p:spPr>
            <a:xfrm>
              <a:off x="8622665" y="1662430"/>
              <a:ext cx="1348740" cy="108712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20" name="도형 142"/>
          <p:cNvCxnSpPr/>
          <p:nvPr/>
        </p:nvCxnSpPr>
        <p:spPr>
          <a:xfrm flipV="1">
            <a:off x="6731000" y="2212340"/>
            <a:ext cx="1760220" cy="1547495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149"/>
          <p:cNvCxnSpPr/>
          <p:nvPr/>
        </p:nvCxnSpPr>
        <p:spPr>
          <a:xfrm>
            <a:off x="6730365" y="3744595"/>
            <a:ext cx="1666240" cy="1690370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50"/>
          <p:cNvCxnSpPr/>
          <p:nvPr/>
        </p:nvCxnSpPr>
        <p:spPr>
          <a:xfrm flipV="1">
            <a:off x="6731000" y="3757930"/>
            <a:ext cx="1704340" cy="1905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151"/>
          <p:cNvSpPr>
            <a:spLocks/>
          </p:cNvSpPr>
          <p:nvPr/>
        </p:nvSpPr>
        <p:spPr>
          <a:xfrm>
            <a:off x="4875530" y="2529840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게시판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152"/>
          <p:cNvSpPr>
            <a:spLocks/>
          </p:cNvSpPr>
          <p:nvPr/>
        </p:nvSpPr>
        <p:spPr>
          <a:xfrm>
            <a:off x="4876165" y="3180715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용</a:t>
            </a:r>
            <a:r>
              <a:rPr lang="ko-KR" sz="1800">
                <a:latin typeface="맑은 고딕" charset="0"/>
                <a:ea typeface="맑은 고딕" charset="0"/>
              </a:rPr>
              <a:t>품 추천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153"/>
          <p:cNvSpPr>
            <a:spLocks/>
          </p:cNvSpPr>
          <p:nvPr/>
        </p:nvSpPr>
        <p:spPr>
          <a:xfrm>
            <a:off x="4884420" y="3862705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과</a:t>
            </a:r>
            <a:r>
              <a:rPr lang="ko-KR" sz="1800">
                <a:latin typeface="맑은 고딕" charset="0"/>
                <a:ea typeface="맑은 고딕" charset="0"/>
              </a:rPr>
              <a:t>속 차량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154"/>
          <p:cNvSpPr>
            <a:spLocks/>
          </p:cNvSpPr>
          <p:nvPr/>
        </p:nvSpPr>
        <p:spPr>
          <a:xfrm>
            <a:off x="8698865" y="1778000"/>
            <a:ext cx="1203960" cy="3714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게시</a:t>
            </a:r>
            <a:r>
              <a:rPr lang="ko-KR" sz="1800">
                <a:latin typeface="맑은 고딕" charset="0"/>
                <a:ea typeface="맑은 고딕" charset="0"/>
              </a:rPr>
              <a:t>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163"/>
          <p:cNvSpPr>
            <a:spLocks/>
          </p:cNvSpPr>
          <p:nvPr/>
        </p:nvSpPr>
        <p:spPr>
          <a:xfrm>
            <a:off x="8699500" y="3340100"/>
            <a:ext cx="1203960" cy="3714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용품추천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164"/>
          <p:cNvSpPr>
            <a:spLocks/>
          </p:cNvSpPr>
          <p:nvPr/>
        </p:nvSpPr>
        <p:spPr>
          <a:xfrm>
            <a:off x="8700135" y="4997450"/>
            <a:ext cx="1203960" cy="3714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과속차량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169"/>
          <p:cNvGrpSpPr/>
          <p:nvPr/>
        </p:nvGrpSpPr>
        <p:grpSpPr>
          <a:xfrm>
            <a:off x="2030730" y="1976755"/>
            <a:ext cx="2227580" cy="3567430"/>
            <a:chOff x="2030730" y="1976755"/>
            <a:chExt cx="2227580" cy="3567430"/>
          </a:xfrm>
        </p:grpSpPr>
        <p:pic>
          <p:nvPicPr>
            <p:cNvPr id="30" name="그림 16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730" y="1976755"/>
              <a:ext cx="2227580" cy="3567430"/>
            </a:xfrm>
            <a:prstGeom prst="rect">
              <a:avLst/>
            </a:prstGeom>
            <a:noFill/>
          </p:spPr>
        </p:pic>
        <p:sp>
          <p:nvSpPr>
            <p:cNvPr id="31" name="도형 168"/>
            <p:cNvSpPr>
              <a:spLocks/>
            </p:cNvSpPr>
            <p:nvPr/>
          </p:nvSpPr>
          <p:spPr>
            <a:xfrm>
              <a:off x="2259330" y="2292985"/>
              <a:ext cx="1776730" cy="272796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도형 170"/>
          <p:cNvSpPr>
            <a:spLocks/>
          </p:cNvSpPr>
          <p:nvPr/>
        </p:nvSpPr>
        <p:spPr>
          <a:xfrm>
            <a:off x="2402840" y="3181350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로그</a:t>
            </a:r>
            <a:r>
              <a:rPr lang="ko-KR" sz="1800">
                <a:latin typeface="맑은 고딕" charset="0"/>
                <a:ea typeface="맑은 고딕" charset="0"/>
              </a:rPr>
              <a:t>인</a:t>
            </a:r>
            <a:endParaRPr lang="ko-KR" altLang="en-US"/>
          </a:p>
        </p:txBody>
      </p:sp>
      <p:sp>
        <p:nvSpPr>
          <p:cNvPr id="33" name="도형 173"/>
          <p:cNvSpPr>
            <a:spLocks/>
          </p:cNvSpPr>
          <p:nvPr/>
        </p:nvSpPr>
        <p:spPr>
          <a:xfrm>
            <a:off x="2371725" y="3863340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/>
          </a:p>
        </p:txBody>
      </p:sp>
      <p:sp>
        <p:nvSpPr>
          <p:cNvPr id="34" name="도형 179"/>
          <p:cNvSpPr>
            <a:spLocks/>
          </p:cNvSpPr>
          <p:nvPr/>
        </p:nvSpPr>
        <p:spPr>
          <a:xfrm>
            <a:off x="1818640" y="1678305"/>
            <a:ext cx="5309870" cy="4324350"/>
          </a:xfrm>
          <a:prstGeom prst="frame">
            <a:avLst>
              <a:gd name="adj1" fmla="val 2689"/>
            </a:avLst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35" name="도형 180"/>
          <p:cNvSpPr>
            <a:spLocks/>
          </p:cNvSpPr>
          <p:nvPr/>
        </p:nvSpPr>
        <p:spPr>
          <a:xfrm>
            <a:off x="8333105" y="1379855"/>
            <a:ext cx="1975485" cy="1681480"/>
          </a:xfrm>
          <a:prstGeom prst="frame">
            <a:avLst>
              <a:gd name="adj1" fmla="val 2689"/>
            </a:avLst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로그인 &amp; 회원가입</a:t>
            </a:r>
          </a:p>
        </p:txBody>
      </p:sp>
      <p:pic>
        <p:nvPicPr>
          <p:cNvPr id="4" name="그림 172" descr="C:/Users/aam42/AppData/Roaming/PolarisOffice/ETemp/21880_21550704/fImage1328101167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55" y="1602105"/>
            <a:ext cx="1970405" cy="4225925"/>
          </a:xfrm>
          <a:prstGeom prst="rect">
            <a:avLst/>
          </a:prstGeom>
          <a:noFill/>
        </p:spPr>
      </p:pic>
      <p:pic>
        <p:nvPicPr>
          <p:cNvPr id="5" name="그림 174" descr="C:/Users/aam42/AppData/Roaming/PolarisOffice/ETemp/21880_21550704/fImage1813131169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95" y="1601470"/>
            <a:ext cx="1991995" cy="4234815"/>
          </a:xfrm>
          <a:prstGeom prst="rect">
            <a:avLst/>
          </a:prstGeom>
          <a:noFill/>
        </p:spPr>
      </p:pic>
      <p:pic>
        <p:nvPicPr>
          <p:cNvPr id="6" name="그림 175" descr="C:/Users/aam42/AppData/Roaming/PolarisOffice/ETemp/21880_21550704/fImage1237281170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65" y="1601470"/>
            <a:ext cx="1990725" cy="4242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게시판 기능</a:t>
            </a:r>
          </a:p>
        </p:txBody>
      </p:sp>
      <p:pic>
        <p:nvPicPr>
          <p:cNvPr id="4" name="그림 181" descr="C:/Users/aam42/AppData/Roaming/PolarisOffice/ETemp/21880_21550704/fImage1986941181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30" y="1601470"/>
            <a:ext cx="1946910" cy="4154805"/>
          </a:xfrm>
          <a:prstGeom prst="rect">
            <a:avLst/>
          </a:prstGeom>
          <a:noFill/>
        </p:spPr>
      </p:pic>
      <p:pic>
        <p:nvPicPr>
          <p:cNvPr id="5" name="그림 182" descr="C:/Users/aam42/AppData/Roaming/PolarisOffice/ETemp/21880_21550704/fImage1381441182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601470"/>
            <a:ext cx="1945640" cy="4154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감사합니다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»"/>
            </a:pPr>
            <a:endParaRPr lang="ko-KR" altLang="en-US"/>
          </a:p>
        </p:txBody>
      </p:sp>
      <p:pic>
        <p:nvPicPr>
          <p:cNvPr id="4" name="그림 183" descr="C:/Users/aam42/AppData/Roaming/PolarisOffice/ETemp/21880_21550704/fImage2059051188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" y="1475105"/>
            <a:ext cx="10847705" cy="4916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1C51-3A9E-4D9C-AEDE-179C68EA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137C-3CE6-4163-9D8D-6D58BD5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빅데이터 플랫폼 개발 진행 상황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안드로이드 개발 진행 상황</a:t>
            </a:r>
          </a:p>
        </p:txBody>
      </p:sp>
    </p:spTree>
    <p:extLst>
      <p:ext uri="{BB962C8B-B14F-4D97-AF65-F5344CB8AC3E}">
        <p14:creationId xmlns:p14="http://schemas.microsoft.com/office/powerpoint/2010/main" val="17172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5154-1142-426C-8BDC-2C58277F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개요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84A2AE-0A27-4434-B6EA-6CC76DE1DD52}"/>
              </a:ext>
            </a:extLst>
          </p:cNvPr>
          <p:cNvGrpSpPr/>
          <p:nvPr/>
        </p:nvGrpSpPr>
        <p:grpSpPr>
          <a:xfrm>
            <a:off x="1052825" y="1597712"/>
            <a:ext cx="10086350" cy="2533018"/>
            <a:chOff x="693012" y="1475187"/>
            <a:chExt cx="10086350" cy="25330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DE5578-8D5E-4621-BB76-5AAA8E87AE4F}"/>
                </a:ext>
              </a:extLst>
            </p:cNvPr>
            <p:cNvSpPr txBox="1"/>
            <p:nvPr/>
          </p:nvSpPr>
          <p:spPr>
            <a:xfrm>
              <a:off x="1729477" y="1738726"/>
              <a:ext cx="60949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0" i="0" dirty="0">
                  <a:solidFill>
                    <a:srgbClr val="000000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 </a:t>
              </a:r>
              <a:endParaRPr lang="ko-KR" altLang="en-US" dirty="0"/>
            </a:p>
          </p:txBody>
        </p:sp>
        <p:sp>
          <p:nvSpPr>
            <p:cNvPr id="8" name="모서리가 둥근 직사각형 23">
              <a:extLst>
                <a:ext uri="{FF2B5EF4-FFF2-40B4-BE49-F238E27FC236}">
                  <a16:creationId xmlns:a16="http://schemas.microsoft.com/office/drawing/2014/main" id="{6344BEF9-9BA4-4274-B433-E30C529C89E4}"/>
                </a:ext>
              </a:extLst>
            </p:cNvPr>
            <p:cNvSpPr/>
            <p:nvPr/>
          </p:nvSpPr>
          <p:spPr bwMode="auto">
            <a:xfrm>
              <a:off x="732904" y="1597712"/>
              <a:ext cx="10046458" cy="2410493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" name="그룹 234">
              <a:extLst>
                <a:ext uri="{FF2B5EF4-FFF2-40B4-BE49-F238E27FC236}">
                  <a16:creationId xmlns:a16="http://schemas.microsoft.com/office/drawing/2014/main" id="{2EC1D1A4-C646-4DDA-B352-6A95BF1A0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903" y="1475187"/>
              <a:ext cx="10046458" cy="403517"/>
              <a:chOff x="785786" y="2071678"/>
              <a:chExt cx="7429552" cy="140969"/>
            </a:xfrm>
          </p:grpSpPr>
          <p:sp>
            <p:nvSpPr>
              <p:cNvPr id="10" name="모서리가 둥근 직사각형 26">
                <a:extLst>
                  <a:ext uri="{FF2B5EF4-FFF2-40B4-BE49-F238E27FC236}">
                    <a16:creationId xmlns:a16="http://schemas.microsoft.com/office/drawing/2014/main" id="{7CCDC404-CFDF-4C58-861B-F856B3C708D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" name="TextBox 38">
                <a:extLst>
                  <a:ext uri="{FF2B5EF4-FFF2-40B4-BE49-F238E27FC236}">
                    <a16:creationId xmlns:a16="http://schemas.microsoft.com/office/drawing/2014/main" id="{BC416090-E429-435B-AD3C-A03E5FF02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26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작품 개요</a:t>
                </a:r>
                <a:endParaRPr lang="en-US" altLang="ko-KR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72AAE572-399C-4C7A-B382-F1F0995AE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012" y="1838380"/>
              <a:ext cx="10046458" cy="216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차산업혁명으로 인한 자동차 관련 산업은 계속 발전하고 있다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하지만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자동차 관련한 산업에서 실시간으로 발생하는 대량의 데이터를 처리하기 위한 플랫폼과 서비스가 부족하다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실시간으로 발생하는 데이터는 자동으로 수집 할 수 있어야 하며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수집과정 데이터의 손실을 최소화 해야 한다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이렇게 수집된 데이터를 가지고 고객에게 서비스를 제공할 수 있어야 한다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우리는 이러한 플랫폼의 구축과 앱 서비스의 구현을 목적으로 이 연구의 필요성을 제시한다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marL="0" indent="0">
                <a:buNone/>
              </a:pPr>
              <a:endParaRPr lang="ko-KR" alt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29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26085" y="12700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빅데이터 플랫폼 개발 진행 상황</a:t>
            </a:r>
          </a:p>
        </p:txBody>
      </p:sp>
      <p:pic>
        <p:nvPicPr>
          <p:cNvPr id="3" name="그림 118" descr="C:/Users/aam42/AppData/Roaming/PolarisOffice/ETemp/16628_13219440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9675" y="1233170"/>
            <a:ext cx="6651625" cy="500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4"/>
          <p:cNvGrpSpPr/>
          <p:nvPr/>
        </p:nvGrpSpPr>
        <p:grpSpPr>
          <a:xfrm>
            <a:off x="1204595" y="1577340"/>
            <a:ext cx="5051425" cy="4449445"/>
            <a:chOff x="1204595" y="1577340"/>
            <a:chExt cx="5051425" cy="4449445"/>
          </a:xfrm>
        </p:grpSpPr>
        <p:pic>
          <p:nvPicPr>
            <p:cNvPr id="4" name="그림 86" descr="C:/Users/aam42/AppData/Roaming/PolarisOffice/ETemp/16628_13219440/image3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86280" y="1672590"/>
              <a:ext cx="4269740" cy="4353560"/>
            </a:xfrm>
            <a:prstGeom prst="rect">
              <a:avLst/>
            </a:prstGeom>
            <a:noFill/>
          </p:spPr>
        </p:pic>
        <p:sp>
          <p:nvSpPr>
            <p:cNvPr id="6" name="도형 87"/>
            <p:cNvSpPr>
              <a:spLocks/>
            </p:cNvSpPr>
            <p:nvPr/>
          </p:nvSpPr>
          <p:spPr>
            <a:xfrm>
              <a:off x="1951990" y="1577340"/>
              <a:ext cx="3194050" cy="491490"/>
            </a:xfrm>
            <a:prstGeom prst="frame">
              <a:avLst>
                <a:gd name="adj1" fmla="val 4854"/>
              </a:avLst>
            </a:prstGeom>
            <a:solidFill>
              <a:srgbClr val="FF0000"/>
            </a:solidFill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90"/>
            <p:cNvSpPr>
              <a:spLocks/>
            </p:cNvSpPr>
            <p:nvPr/>
          </p:nvSpPr>
          <p:spPr>
            <a:xfrm>
              <a:off x="1204595" y="2228215"/>
              <a:ext cx="758190" cy="3798570"/>
            </a:xfrm>
            <a:prstGeom prst="leftBrace">
              <a:avLst/>
            </a:prstGeom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Flume 기능 구현</a:t>
            </a:r>
          </a:p>
        </p:txBody>
      </p:sp>
      <p:sp>
        <p:nvSpPr>
          <p:cNvPr id="7" name="텍스트 상자 88"/>
          <p:cNvSpPr txBox="1">
            <a:spLocks/>
          </p:cNvSpPr>
          <p:nvPr/>
        </p:nvSpPr>
        <p:spPr>
          <a:xfrm>
            <a:off x="6525260" y="1506855"/>
            <a:ext cx="4433570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실시간 로그가 쌓이는 것을 감시하기위한 2개의 Flume source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89"/>
          <p:cNvSpPr>
            <a:spLocks/>
          </p:cNvSpPr>
          <p:nvPr/>
        </p:nvSpPr>
        <p:spPr>
          <a:xfrm>
            <a:off x="5280660" y="1577975"/>
            <a:ext cx="508635" cy="5168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1"/>
          <p:cNvSpPr txBox="1">
            <a:spLocks/>
          </p:cNvSpPr>
          <p:nvPr/>
        </p:nvSpPr>
        <p:spPr>
          <a:xfrm>
            <a:off x="6493510" y="3472815"/>
            <a:ext cx="423545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2개의 Flume driver에 대한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각종 config 설정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/>
              <a:t>2. Kafka 구현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»"/>
            </a:pPr>
            <a:r>
              <a:rPr lang="ko-KR" altLang="en-US" sz="3200"/>
              <a:t>데이터의 흐름의 과부하 방지를 위해 Kafka 버퍼 구현</a:t>
            </a:r>
          </a:p>
        </p:txBody>
      </p:sp>
      <p:grpSp>
        <p:nvGrpSpPr>
          <p:cNvPr id="7" name="그룹 82"/>
          <p:cNvGrpSpPr/>
          <p:nvPr/>
        </p:nvGrpSpPr>
        <p:grpSpPr>
          <a:xfrm>
            <a:off x="598170" y="3668395"/>
            <a:ext cx="11056620" cy="1558925"/>
            <a:chOff x="598170" y="3668395"/>
            <a:chExt cx="11056620" cy="1558925"/>
          </a:xfrm>
        </p:grpSpPr>
        <p:pic>
          <p:nvPicPr>
            <p:cNvPr id="4" name="Picture " descr="C:/Users/aam42/AppData/Roaming/PolarisOffice/ETemp/17088_17493832/image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3465" r="194"/>
            <a:stretch>
              <a:fillRect/>
            </a:stretch>
          </p:blipFill>
          <p:spPr>
            <a:xfrm>
              <a:off x="598170" y="4589780"/>
              <a:ext cx="11057890" cy="638810"/>
            </a:xfrm>
            <a:prstGeom prst="rect">
              <a:avLst/>
            </a:prstGeom>
            <a:noFill/>
          </p:spPr>
        </p:pic>
        <p:sp>
          <p:nvSpPr>
            <p:cNvPr id="6" name="Rect 0"/>
            <p:cNvSpPr>
              <a:spLocks/>
            </p:cNvSpPr>
            <p:nvPr/>
          </p:nvSpPr>
          <p:spPr>
            <a:xfrm>
              <a:off x="8431530" y="3668395"/>
              <a:ext cx="1891030" cy="58928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Consumer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8" name="그림 83" descr="C:/Users/aam42/AppData/Roaming/PolarisOffice/ETemp/17088_17493832/image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755" y="2963545"/>
            <a:ext cx="5906770" cy="534670"/>
          </a:xfrm>
          <a:prstGeom prst="rect">
            <a:avLst/>
          </a:prstGeom>
          <a:noFill/>
        </p:spPr>
      </p:pic>
      <p:sp>
        <p:nvSpPr>
          <p:cNvPr id="9" name="도형 84"/>
          <p:cNvSpPr>
            <a:spLocks/>
          </p:cNvSpPr>
          <p:nvPr/>
        </p:nvSpPr>
        <p:spPr>
          <a:xfrm>
            <a:off x="2572385" y="3783330"/>
            <a:ext cx="1890395" cy="5886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Producer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85"/>
          <p:cNvSpPr>
            <a:spLocks/>
          </p:cNvSpPr>
          <p:nvPr/>
        </p:nvSpPr>
        <p:spPr>
          <a:xfrm>
            <a:off x="2847975" y="2233295"/>
            <a:ext cx="1891030" cy="589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Kafka-topics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Hadoop 클러스터링 노드 구현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»"/>
            </a:pPr>
            <a:r>
              <a:rPr lang="ko-KR" altLang="en-US"/>
              <a:t>효율적인 분산처리를 위한 Hadoop filesystem</a:t>
            </a:r>
          </a:p>
          <a:p>
            <a:pPr marL="228600" indent="-228600" latinLnBrk="0">
              <a:buFont typeface="Arial"/>
              <a:buChar char="»"/>
            </a:pPr>
            <a:r>
              <a:rPr lang="ko-KR" altLang="en-US"/>
              <a:t>1개의 master 노드와 2개의 data node 구현</a:t>
            </a:r>
          </a:p>
        </p:txBody>
      </p:sp>
      <p:pic>
        <p:nvPicPr>
          <p:cNvPr id="4" name="그림 81" descr="C:/Users/aam42/AppData/Roaming/PolarisOffice/ETemp/16628_13219440/image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855" y="2941320"/>
            <a:ext cx="10027920" cy="2852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storm 토폴로지 구현</a:t>
            </a:r>
          </a:p>
        </p:txBody>
      </p:sp>
      <p:sp>
        <p:nvSpPr>
          <p:cNvPr id="6" name="도형 79"/>
          <p:cNvSpPr>
            <a:spLocks/>
          </p:cNvSpPr>
          <p:nvPr/>
        </p:nvSpPr>
        <p:spPr>
          <a:xfrm>
            <a:off x="3822700" y="1297940"/>
            <a:ext cx="4858385" cy="588645"/>
          </a:xfrm>
          <a:prstGeom prst="frame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Storm </a:t>
            </a:r>
            <a:r>
              <a:rPr lang="ko-KR" altLang="en-US">
                <a:solidFill>
                  <a:schemeClr val="tx1"/>
                </a:solidFill>
              </a:rPr>
              <a:t>토폴로지 아키텍처</a:t>
            </a:r>
          </a:p>
        </p:txBody>
      </p:sp>
      <p:pic>
        <p:nvPicPr>
          <p:cNvPr id="8" name="그림 7" descr="C:/Users/aam42/AppData/Roaming/PolarisOffice/ETemp/16628_13219440/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90" y="1987550"/>
            <a:ext cx="2454275" cy="4199890"/>
          </a:xfrm>
          <a:prstGeom prst="rect">
            <a:avLst/>
          </a:prstGeom>
          <a:noFill/>
        </p:spPr>
      </p:pic>
      <p:pic>
        <p:nvPicPr>
          <p:cNvPr id="9" name="그림 1" descr="C:/Users/aam42/AppData/Roaming/PolarisOffice/ETemp/16628_13219440/fImage1485212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751455"/>
            <a:ext cx="6795135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5. Redis &amp; firebase 클라이언트 구현</a:t>
            </a:r>
          </a:p>
        </p:txBody>
      </p:sp>
      <p:pic>
        <p:nvPicPr>
          <p:cNvPr id="4" name="그림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" r="8225" b="1805"/>
          <a:stretch>
            <a:fillRect/>
          </a:stretch>
        </p:blipFill>
        <p:spPr>
          <a:xfrm>
            <a:off x="1240790" y="2545080"/>
            <a:ext cx="3938270" cy="3750945"/>
          </a:xfrm>
          <a:prstGeom prst="rect">
            <a:avLst/>
          </a:prstGeom>
          <a:noFill/>
        </p:spPr>
      </p:pic>
      <p:pic>
        <p:nvPicPr>
          <p:cNvPr id="5" name="그림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10" y="2854325"/>
            <a:ext cx="4391660" cy="2851150"/>
          </a:xfrm>
          <a:prstGeom prst="rect">
            <a:avLst/>
          </a:prstGeom>
          <a:noFill/>
        </p:spPr>
      </p:pic>
      <p:sp>
        <p:nvSpPr>
          <p:cNvPr id="6" name="도형 79"/>
          <p:cNvSpPr>
            <a:spLocks/>
          </p:cNvSpPr>
          <p:nvPr/>
        </p:nvSpPr>
        <p:spPr>
          <a:xfrm>
            <a:off x="843280" y="1638935"/>
            <a:ext cx="4857750" cy="588010"/>
          </a:xfrm>
          <a:prstGeom prst="frame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Redis에서</a:t>
            </a:r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Firebase로</a:t>
            </a:r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실시간 </a:t>
            </a:r>
            <a:r>
              <a:rPr lang="ko-KR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data</a:t>
            </a:r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expose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도형 80"/>
          <p:cNvSpPr>
            <a:spLocks/>
          </p:cNvSpPr>
          <p:nvPr/>
        </p:nvSpPr>
        <p:spPr>
          <a:xfrm>
            <a:off x="6496685" y="1663065"/>
            <a:ext cx="4857750" cy="588010"/>
          </a:xfrm>
          <a:prstGeom prst="frame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Firebase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접속을 위한 </a:t>
            </a:r>
            <a:r>
              <a:rPr lang="ko-KR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ko-K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42231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Pages>12</Pages>
  <Words>246</Words>
  <Characters>0</Characters>
  <Application>Microsoft Office PowerPoint</Application>
  <DocSecurity>0</DocSecurity>
  <PresentationFormat>와이드스크린</PresentationFormat>
  <Lines>0</Lines>
  <Paragraphs>51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맑은 고딕</vt:lpstr>
      <vt:lpstr>맑은 고딕</vt:lpstr>
      <vt:lpstr>Arial</vt:lpstr>
      <vt:lpstr>프레젠테이션1</vt:lpstr>
      <vt:lpstr>차량 운행 로그와 고객 정보 분석을 통한 앱 서비스</vt:lpstr>
      <vt:lpstr>목차</vt:lpstr>
      <vt:lpstr>0. 개요</vt:lpstr>
      <vt:lpstr>빅데이터 플랫폼 개발 진행 상황</vt:lpstr>
      <vt:lpstr>1. Flume 기능 구현</vt:lpstr>
      <vt:lpstr>2. Kafka 구현</vt:lpstr>
      <vt:lpstr>3. Hadoop 클러스터링 노드 구현</vt:lpstr>
      <vt:lpstr>4. storm 토폴로지 구현</vt:lpstr>
      <vt:lpstr>5. Redis &amp; firebase 클라이언트 구현</vt:lpstr>
      <vt:lpstr>6. Hbase 구현</vt:lpstr>
      <vt:lpstr>안드로이드 애플리케이션 개발 진행 상황</vt:lpstr>
      <vt:lpstr>1. 로그인 &amp; 회원가입</vt:lpstr>
      <vt:lpstr>2. 게시판 기능</vt:lpstr>
      <vt:lpstr>감사합니다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종훈</dc:creator>
  <cp:lastModifiedBy>김 종훈</cp:lastModifiedBy>
  <cp:revision>10</cp:revision>
  <dcterms:modified xsi:type="dcterms:W3CDTF">2022-03-28T09:22:55Z</dcterms:modified>
  <cp:version>9.103.103.45589</cp:version>
</cp:coreProperties>
</file>