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firstSlideNum="0" saveSubsetFonts="1">
  <p:sldMasterIdLst>
    <p:sldMasterId id="2147484064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8" r:id="rId21"/>
    <p:sldId id="260" r:id="rId22"/>
    <p:sldId id="257" r:id="rId23"/>
    <p:sldId id="261" r:id="rId24"/>
    <p:sldId id="262" r:id="rId25"/>
    <p:sldId id="268" r:id="rId26"/>
    <p:sldId id="263" r:id="rId27"/>
    <p:sldId id="259" r:id="rId28"/>
    <p:sldId id="264" r:id="rId29"/>
    <p:sldId id="265" r:id="rId30"/>
    <p:sldId id="26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269" y="10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 sz="3200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3" name="슬라이드 노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/>
                <a:endParaRPr lang="ko-KR" altLang="en-US"/>
              </a:p>
            </p:txBody>
          </p:sp>
          <p:sp>
            <p:nvSpPr>
              <p:cNvPr id="4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3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800"/>
              <a:t>2022-03-27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2022-03-27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16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955"/>
            <a:ext cx="8027035" cy="585216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800"/>
              <a:t>2022-03-27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2022-03-27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963295" y="4406900"/>
            <a:ext cx="10363835" cy="13627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latinLnBrk="0">
              <a:buFontTx/>
              <a:buNone/>
              <a:defRPr lang="en-GB" altLang="en-US" sz="4000" b="1" cap="all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latinLnBrk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800"/>
              <a:t>2022-03-27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lvl="1" indent="0" latinLnBrk="0">
              <a:buFontTx/>
              <a:buNone/>
              <a:defRPr lang="en-GB" altLang="en-US" sz="2400"/>
            </a:lvl2pPr>
            <a:lvl3pPr marL="0" lvl="2" indent="0" latinLnBrk="0">
              <a:buFontTx/>
              <a:buNone/>
              <a:defRPr lang="en-GB" altLang="en-US" sz="2000"/>
            </a:lvl3pPr>
            <a:lvl4pPr marL="0" lvl="3" indent="0" latinLnBrk="0">
              <a:buFontTx/>
              <a:buNone/>
              <a:defRPr lang="en-GB" altLang="en-US" sz="1800"/>
            </a:lvl4pPr>
            <a:lvl5pPr marL="0" lvl="4" indent="0" latinLnBrk="0">
              <a:buFontTx/>
              <a:buNone/>
              <a:defRPr lang="en-GB" altLang="en-US" sz="1800"/>
            </a:lvl5pPr>
            <a:lvl6pPr marL="0" lvl="5" indent="0" latinLnBrk="0">
              <a:buFontTx/>
              <a:buNone/>
              <a:defRPr lang="en-GB" altLang="en-US" sz="1800"/>
            </a:lvl6pPr>
            <a:lvl7pPr marL="0" lvl="6" indent="0" latinLnBrk="0">
              <a:buFontTx/>
              <a:buNone/>
              <a:defRPr lang="en-GB" altLang="en-US" sz="1800"/>
            </a:lvl7pPr>
            <a:lvl8pPr marL="0" lvl="7" indent="0" latinLnBrk="0">
              <a:buFontTx/>
              <a:buNone/>
              <a:defRPr lang="en-GB" altLang="en-US" sz="1800"/>
            </a:lvl8pPr>
            <a:lvl9pPr marL="0" lvl="8" indent="0" latinLnBrk="0">
              <a:buFontTx/>
              <a:buNone/>
              <a:defRPr lang="en-GB" altLang="en-US" sz="18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lvl="1" indent="0" latinLnBrk="0">
              <a:buFontTx/>
              <a:buNone/>
              <a:defRPr lang="en-GB" altLang="en-US" sz="2400"/>
            </a:lvl2pPr>
            <a:lvl3pPr marL="0" lvl="2" indent="0" latinLnBrk="0">
              <a:buFontTx/>
              <a:buNone/>
              <a:defRPr lang="en-GB" altLang="en-US" sz="2000"/>
            </a:lvl3pPr>
            <a:lvl4pPr marL="0" lvl="3" indent="0" latinLnBrk="0">
              <a:buFontTx/>
              <a:buNone/>
              <a:defRPr lang="en-GB" altLang="en-US" sz="1800"/>
            </a:lvl4pPr>
            <a:lvl5pPr marL="0" lvl="4" indent="0" latinLnBrk="0">
              <a:buFontTx/>
              <a:buNone/>
              <a:defRPr lang="en-GB" altLang="en-US" sz="1800"/>
            </a:lvl5pPr>
            <a:lvl6pPr marL="0" lvl="5" indent="0" latinLnBrk="0">
              <a:buFontTx/>
              <a:buNone/>
              <a:defRPr lang="en-GB" altLang="en-US" sz="1800"/>
            </a:lvl6pPr>
            <a:lvl7pPr marL="0" lvl="6" indent="0" latinLnBrk="0">
              <a:buFontTx/>
              <a:buNone/>
              <a:defRPr lang="en-GB" altLang="en-US" sz="1800"/>
            </a:lvl7pPr>
            <a:lvl8pPr marL="0" lvl="7" indent="0" latinLnBrk="0">
              <a:buFontTx/>
              <a:buNone/>
              <a:defRPr lang="en-GB" altLang="en-US" sz="1800"/>
            </a:lvl8pPr>
            <a:lvl9pPr marL="0" lvl="8" indent="0" latinLnBrk="0">
              <a:buFontTx/>
              <a:buNone/>
              <a:defRPr lang="en-GB" altLang="en-US" sz="18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2022-03-27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5430"/>
            <a:ext cx="538734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09600" y="2174875"/>
            <a:ext cx="5387340" cy="39522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lvl="1" indent="0" latinLnBrk="0">
              <a:buFontTx/>
              <a:buNone/>
              <a:defRPr lang="en-GB" altLang="en-US" sz="2000"/>
            </a:lvl2pPr>
            <a:lvl3pPr marL="0" lvl="2" indent="0" latinLnBrk="0">
              <a:buFontTx/>
              <a:buNone/>
              <a:defRPr lang="en-GB" altLang="en-US" sz="1800"/>
            </a:lvl3pPr>
            <a:lvl4pPr marL="0" lvl="3" indent="0" latinLnBrk="0">
              <a:buFontTx/>
              <a:buNone/>
              <a:defRPr lang="en-GB" altLang="en-US" sz="1600"/>
            </a:lvl4pPr>
            <a:lvl5pPr marL="0" lvl="4" indent="0" latinLnBrk="0">
              <a:buFontTx/>
              <a:buNone/>
              <a:defRPr lang="en-GB" altLang="en-US" sz="1600"/>
            </a:lvl5pPr>
            <a:lvl6pPr marL="0" lvl="5" indent="0" latinLnBrk="0">
              <a:buFontTx/>
              <a:buNone/>
              <a:defRPr lang="en-GB" altLang="en-US" sz="1600"/>
            </a:lvl6pPr>
            <a:lvl7pPr marL="0" lvl="6" indent="0" latinLnBrk="0">
              <a:buFontTx/>
              <a:buNone/>
              <a:defRPr lang="en-GB" altLang="en-US" sz="1600"/>
            </a:lvl7pPr>
            <a:lvl8pPr marL="0" lvl="7" indent="0" latinLnBrk="0">
              <a:buFontTx/>
              <a:buNone/>
              <a:defRPr lang="en-GB" altLang="en-US" sz="1600"/>
            </a:lvl8pPr>
            <a:lvl9pPr marL="0" lvl="8" indent="0" latinLnBrk="0">
              <a:buFontTx/>
              <a:buNone/>
              <a:defRPr lang="en-GB" altLang="en-US" sz="16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93155" y="1535430"/>
            <a:ext cx="538988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93155" y="2174875"/>
            <a:ext cx="5389880" cy="39522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lvl="1" indent="0" latinLnBrk="0">
              <a:buFontTx/>
              <a:buNone/>
              <a:defRPr lang="en-GB" altLang="en-US" sz="2000"/>
            </a:lvl2pPr>
            <a:lvl3pPr marL="0" lvl="2" indent="0" latinLnBrk="0">
              <a:buFontTx/>
              <a:buNone/>
              <a:defRPr lang="en-GB" altLang="en-US" sz="1800"/>
            </a:lvl3pPr>
            <a:lvl4pPr marL="0" lvl="3" indent="0" latinLnBrk="0">
              <a:buFontTx/>
              <a:buNone/>
              <a:defRPr lang="en-GB" altLang="en-US" sz="1600"/>
            </a:lvl4pPr>
            <a:lvl5pPr marL="0" lvl="4" indent="0" latinLnBrk="0">
              <a:buFontTx/>
              <a:buNone/>
              <a:defRPr lang="en-GB" altLang="en-US" sz="1600"/>
            </a:lvl5pPr>
            <a:lvl6pPr marL="0" lvl="5" indent="0" latinLnBrk="0">
              <a:buFontTx/>
              <a:buNone/>
              <a:defRPr lang="en-GB" altLang="en-US" sz="1600"/>
            </a:lvl6pPr>
            <a:lvl7pPr marL="0" lvl="6" indent="0" latinLnBrk="0">
              <a:buFontTx/>
              <a:buNone/>
              <a:defRPr lang="en-GB" altLang="en-US" sz="1600"/>
            </a:lvl7pPr>
            <a:lvl8pPr marL="0" lvl="7" indent="0" latinLnBrk="0">
              <a:buFontTx/>
              <a:buNone/>
              <a:defRPr lang="en-GB" altLang="en-US" sz="1600"/>
            </a:lvl8pPr>
            <a:lvl9pPr marL="0" lvl="8" indent="0" latinLnBrk="0">
              <a:buFontTx/>
              <a:buNone/>
              <a:defRPr lang="en-GB" altLang="en-US" sz="16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800"/>
              <a:t>2022-03-27</a:t>
            </a:fld>
            <a:endParaRPr lang="ko-KR" altLang="en-US" sz="1800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2022-03-27</a:t>
            </a:fld>
            <a:endParaRPr lang="ko-KR" altLang="en-US" sz="1800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2022-03-27</a:t>
            </a:fld>
            <a:endParaRPr lang="ko-KR" altLang="en-US" sz="1800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930" cy="11626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6945" y="273050"/>
            <a:ext cx="6816090" cy="58540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lvl="1" indent="0" latinLnBrk="0">
              <a:buFontTx/>
              <a:buNone/>
              <a:defRPr lang="en-GB" altLang="en-US" sz="2800"/>
            </a:lvl2pPr>
            <a:lvl3pPr marL="0" lvl="2" indent="0" latinLnBrk="0">
              <a:buFontTx/>
              <a:buNone/>
              <a:defRPr lang="en-GB" altLang="en-US" sz="2400"/>
            </a:lvl3pPr>
            <a:lvl4pPr marL="0" lvl="3" indent="0" latinLnBrk="0">
              <a:buFontTx/>
              <a:buNone/>
              <a:defRPr lang="en-GB" altLang="en-US" sz="2000"/>
            </a:lvl4pPr>
            <a:lvl5pPr marL="0" lvl="4" indent="0" latinLnBrk="0">
              <a:buFontTx/>
              <a:buNone/>
              <a:defRPr lang="en-GB" altLang="en-US" sz="2000"/>
            </a:lvl5pPr>
            <a:lvl6pPr marL="0" lvl="5" indent="0" latinLnBrk="0">
              <a:buFontTx/>
              <a:buNone/>
              <a:defRPr lang="en-GB" altLang="en-US" sz="2000"/>
            </a:lvl6pPr>
            <a:lvl7pPr marL="0" lvl="6" indent="0" latinLnBrk="0">
              <a:buFontTx/>
              <a:buNone/>
              <a:defRPr lang="en-GB" altLang="en-US" sz="2000"/>
            </a:lvl7pPr>
            <a:lvl8pPr marL="0" lvl="7" indent="0" latinLnBrk="0">
              <a:buFontTx/>
              <a:buNone/>
              <a:defRPr lang="en-GB" altLang="en-US" sz="2000"/>
            </a:lvl8pPr>
            <a:lvl9pPr marL="0" lvl="8" indent="0" latinLnBrk="0">
              <a:buFontTx/>
              <a:buNone/>
              <a:defRPr lang="en-GB" altLang="en-US" sz="20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609600" y="1435100"/>
            <a:ext cx="4011930" cy="46920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lvl="1" indent="0" latinLnBrk="0">
              <a:buFontTx/>
              <a:buNone/>
              <a:defRPr lang="en-GB" altLang="en-US" sz="1200"/>
            </a:lvl2pPr>
            <a:lvl3pPr marL="914400" lvl="2" indent="0" latinLnBrk="0">
              <a:buFontTx/>
              <a:buNone/>
              <a:defRPr lang="en-GB" altLang="en-US" sz="1000"/>
            </a:lvl3pPr>
            <a:lvl4pPr marL="1371600" lvl="3" indent="0" latinLnBrk="0">
              <a:buFontTx/>
              <a:buNone/>
              <a:defRPr lang="en-GB" altLang="en-US" sz="900"/>
            </a:lvl4pPr>
            <a:lvl5pPr marL="1828800" lvl="4" indent="0" latinLnBrk="0">
              <a:buFontTx/>
              <a:buNone/>
              <a:defRPr lang="en-GB" altLang="en-US" sz="900"/>
            </a:lvl5pPr>
            <a:lvl6pPr marL="2286000" lvl="5" indent="0" latinLnBrk="0">
              <a:buFontTx/>
              <a:buNone/>
              <a:defRPr lang="en-GB" altLang="en-US" sz="900"/>
            </a:lvl6pPr>
            <a:lvl7pPr marL="2743200" lvl="6" indent="0" latinLnBrk="0">
              <a:buFontTx/>
              <a:buNone/>
              <a:defRPr lang="en-GB" altLang="en-US" sz="900"/>
            </a:lvl7pPr>
            <a:lvl8pPr marL="3200400" lvl="7" indent="0" latinLnBrk="0">
              <a:buFontTx/>
              <a:buNone/>
              <a:defRPr lang="en-GB" altLang="en-US" sz="900"/>
            </a:lvl8pPr>
            <a:lvl9pPr marL="3657600" lvl="8" indent="0" latinLnBrk="0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2022-03-27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69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2389505" y="612775"/>
            <a:ext cx="7315835" cy="4115435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2389505" y="5367655"/>
            <a:ext cx="7315835" cy="805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lvl="1" indent="0" latinLnBrk="0">
              <a:buFontTx/>
              <a:buNone/>
              <a:defRPr lang="en-GB" altLang="en-US" sz="1200"/>
            </a:lvl2pPr>
            <a:lvl3pPr marL="914400" lvl="2" indent="0" latinLnBrk="0">
              <a:buFontTx/>
              <a:buNone/>
              <a:defRPr lang="en-GB" altLang="en-US" sz="1000"/>
            </a:lvl3pPr>
            <a:lvl4pPr marL="1371600" lvl="3" indent="0" latinLnBrk="0">
              <a:buFontTx/>
              <a:buNone/>
              <a:defRPr lang="en-GB" altLang="en-US" sz="900"/>
            </a:lvl4pPr>
            <a:lvl5pPr marL="1828800" lvl="4" indent="0" latinLnBrk="0">
              <a:buFontTx/>
              <a:buNone/>
              <a:defRPr lang="en-GB" altLang="en-US" sz="900"/>
            </a:lvl5pPr>
            <a:lvl6pPr marL="2286000" lvl="5" indent="0" latinLnBrk="0">
              <a:buFontTx/>
              <a:buNone/>
              <a:defRPr lang="en-GB" altLang="en-US" sz="900"/>
            </a:lvl6pPr>
            <a:lvl7pPr marL="2743200" lvl="6" indent="0" latinLnBrk="0">
              <a:buFontTx/>
              <a:buNone/>
              <a:defRPr lang="en-GB" altLang="en-US" sz="900"/>
            </a:lvl7pPr>
            <a:lvl8pPr marL="3200400" lvl="7" indent="0" latinLnBrk="0">
              <a:buFontTx/>
              <a:buNone/>
              <a:defRPr lang="en-GB" altLang="en-US" sz="900"/>
            </a:lvl8pPr>
            <a:lvl9pPr marL="3657600" lvl="8" indent="0" latinLnBrk="0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 sz="1800"/>
              <a:t>2022-03-27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671195" y="440690"/>
            <a:ext cx="10849610" cy="5977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lvl="1" indent="-28575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2022-03-27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notesSlide" Target="../notesSlides/notesSlide4.xml"></Relationship><Relationship Id="rId4" Type="http://schemas.openxmlformats.org/officeDocument/2006/relationships/image" Target="../media/image5.png"></Relationship><Relationship Id="rId5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6.png"></Relationship><Relationship Id="rId4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8.png"></Relationship><Relationship Id="rId3" Type="http://schemas.openxmlformats.org/officeDocument/2006/relationships/image" Target="../media/fImage1485212641.png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image" Target="../media/image9.pn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11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sz="3500" b="1">
                <a:solidFill>
                  <a:srgbClr val="000000"/>
                </a:solidFill>
                <a:latin typeface="굴림" charset="0"/>
                <a:ea typeface="굴림" charset="0"/>
              </a:rPr>
              <a:t>차량 운행 로그와 고객 정보 분석을 통한 앱 서비스</a:t>
            </a:r>
            <a:endParaRPr lang="ko-KR" altLang="en-US" sz="3500" b="1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670" cy="175387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solidFill>
                  <a:schemeClr val="tx1"/>
                </a:solidFill>
              </a:rPr>
              <a:t>팀장 : 김종훈</a:t>
            </a:r>
            <a:r>
              <a:rPr lang="ko-KR" altLang="en-US" sz="3200">
                <a:solidFill>
                  <a:schemeClr val="tx1"/>
                </a:solidFill>
              </a:rPr>
              <a:t> / 2017036228</a:t>
            </a:r>
            <a:endParaRPr lang="ko-KR" altLang="en-US" sz="3200">
              <a:solidFill>
                <a:schemeClr val="tx1"/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solidFill>
                  <a:schemeClr val="tx1"/>
                </a:solidFill>
              </a:rPr>
              <a:t>팀원 : 민수현</a:t>
            </a:r>
            <a:r>
              <a:rPr lang="ko-KR" altLang="en-US" sz="3200">
                <a:solidFill>
                  <a:schemeClr val="tx1"/>
                </a:solidFill>
              </a:rPr>
              <a:t> / 2019044023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1. 로그인 &amp; 회원가입</a:t>
            </a:r>
          </a:p>
        </p:txBody>
      </p:sp>
      <p:pic>
        <p:nvPicPr>
          <p:cNvPr id="4" name="그림 172" descr="C:/Users/aam42/AppData/Roaming/PolarisOffice/ETemp/21880_21550704/fImage1328101167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55" y="1602105"/>
            <a:ext cx="1970405" cy="4225925"/>
          </a:xfrm>
          <a:prstGeom prst="rect">
            <a:avLst/>
          </a:prstGeom>
          <a:noFill/>
        </p:spPr>
      </p:pic>
      <p:pic>
        <p:nvPicPr>
          <p:cNvPr id="5" name="그림 174" descr="C:/Users/aam42/AppData/Roaming/PolarisOffice/ETemp/21880_21550704/fImage1813131169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95" y="1601470"/>
            <a:ext cx="1991995" cy="4234815"/>
          </a:xfrm>
          <a:prstGeom prst="rect">
            <a:avLst/>
          </a:prstGeom>
          <a:noFill/>
        </p:spPr>
      </p:pic>
      <p:pic>
        <p:nvPicPr>
          <p:cNvPr id="6" name="그림 175" descr="C:/Users/aam42/AppData/Roaming/PolarisOffice/ETemp/21880_21550704/fImage1237281170460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365" y="1601470"/>
            <a:ext cx="1990725" cy="42424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2. 게시판 기능</a:t>
            </a:r>
          </a:p>
        </p:txBody>
      </p:sp>
      <p:pic>
        <p:nvPicPr>
          <p:cNvPr id="4" name="그림 181" descr="C:/Users/aam42/AppData/Roaming/PolarisOffice/ETemp/21880_21550704/fImage1986941181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30" y="1601470"/>
            <a:ext cx="1946910" cy="4154805"/>
          </a:xfrm>
          <a:prstGeom prst="rect">
            <a:avLst/>
          </a:prstGeom>
          <a:noFill/>
        </p:spPr>
      </p:pic>
      <p:pic>
        <p:nvPicPr>
          <p:cNvPr id="5" name="그림 182" descr="C:/Users/aam42/AppData/Roaming/PolarisOffice/ETemp/21880_21550704/fImage13814411821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601470"/>
            <a:ext cx="1945640" cy="41548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감사합니다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»"/>
            </a:pPr>
            <a:endParaRPr lang="ko-KR" altLang="en-US"/>
          </a:p>
        </p:txBody>
      </p:sp>
      <p:pic>
        <p:nvPicPr>
          <p:cNvPr id="4" name="그림 183" descr="C:/Users/aam42/AppData/Roaming/PolarisOffice/ETemp/21880_21550704/fImage20590511882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5" y="1475105"/>
            <a:ext cx="10847705" cy="4916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26085" y="127000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빅데이터 플랫폼 개발 진행상황</a:t>
            </a:r>
          </a:p>
        </p:txBody>
      </p:sp>
      <p:pic>
        <p:nvPicPr>
          <p:cNvPr id="3" name="그림 118" descr="C:/Users/aam42/AppData/Roaming/PolarisOffice/ETemp/16628_13219440/image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79675" y="1233170"/>
            <a:ext cx="6651625" cy="50038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4"/>
          <p:cNvGrpSpPr/>
          <p:nvPr/>
        </p:nvGrpSpPr>
        <p:grpSpPr>
          <a:xfrm rot="0">
            <a:off x="1204595" y="1577340"/>
            <a:ext cx="5051425" cy="4449445"/>
            <a:chOff x="1204595" y="1577340"/>
            <a:chExt cx="5051425" cy="4449445"/>
          </a:xfrm>
        </p:grpSpPr>
        <p:pic>
          <p:nvPicPr>
            <p:cNvPr id="4" name="그림 86" descr="C:/Users/aam42/AppData/Roaming/PolarisOffice/ETemp/16628_13219440/image3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986280" y="1672590"/>
              <a:ext cx="4269740" cy="4353560"/>
            </a:xfrm>
            <a:prstGeom prst="rect"/>
            <a:noFill/>
          </p:spPr>
        </p:pic>
        <p:sp>
          <p:nvSpPr>
            <p:cNvPr id="6" name="도형 87"/>
            <p:cNvSpPr>
              <a:spLocks/>
            </p:cNvSpPr>
            <p:nvPr/>
          </p:nvSpPr>
          <p:spPr>
            <a:xfrm rot="0">
              <a:off x="1951990" y="1577340"/>
              <a:ext cx="3194050" cy="491490"/>
            </a:xfrm>
            <a:prstGeom prst="frame">
              <a:avLst>
                <a:gd name="adj1" fmla="val 4854"/>
              </a:avLst>
            </a:prstGeom>
            <a:solidFill>
              <a:srgbClr val="FF0000"/>
            </a:solidFill>
            <a:ln w="254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90"/>
            <p:cNvSpPr>
              <a:spLocks/>
            </p:cNvSpPr>
            <p:nvPr/>
          </p:nvSpPr>
          <p:spPr>
            <a:xfrm rot="0">
              <a:off x="1204595" y="2228215"/>
              <a:ext cx="758190" cy="3798570"/>
            </a:xfrm>
            <a:prstGeom prst="leftBrace"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1. Flume 기능 구현</a:t>
            </a:r>
          </a:p>
        </p:txBody>
      </p:sp>
      <p:sp>
        <p:nvSpPr>
          <p:cNvPr id="7" name="텍스트 상자 88"/>
          <p:cNvSpPr txBox="1">
            <a:spLocks/>
          </p:cNvSpPr>
          <p:nvPr/>
        </p:nvSpPr>
        <p:spPr>
          <a:xfrm rot="0">
            <a:off x="6525260" y="1506855"/>
            <a:ext cx="443357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실시간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로그가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쌓이는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것을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감시하기위한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2개의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Flume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source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89"/>
          <p:cNvSpPr>
            <a:spLocks/>
          </p:cNvSpPr>
          <p:nvPr/>
        </p:nvSpPr>
        <p:spPr>
          <a:xfrm rot="0">
            <a:off x="5280660" y="1577975"/>
            <a:ext cx="508635" cy="516890"/>
          </a:xfrm>
          <a:prstGeom prst="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1"/>
          <p:cNvSpPr txBox="1">
            <a:spLocks/>
          </p:cNvSpPr>
          <p:nvPr/>
        </p:nvSpPr>
        <p:spPr>
          <a:xfrm rot="0">
            <a:off x="6493510" y="3472815"/>
            <a:ext cx="42354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2개의 Flume </a:t>
            </a:r>
            <a:r>
              <a:rPr lang="ko-KR" sz="1800">
                <a:latin typeface="맑은 고딕" charset="0"/>
                <a:ea typeface="맑은 고딕" charset="0"/>
              </a:rPr>
              <a:t>driver</a:t>
            </a:r>
            <a:r>
              <a:rPr lang="ko-KR" sz="1800">
                <a:latin typeface="맑은 고딕" charset="0"/>
                <a:ea typeface="맑은 고딕" charset="0"/>
              </a:rPr>
              <a:t>에 대한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각종 config 설정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4070" cy="114427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/>
              <a:t>2</a:t>
            </a:r>
            <a:r>
              <a:rPr lang="ko-KR" altLang="en-US" sz="4400"/>
              <a:t>. Kafka 구현</a:t>
            </a:r>
            <a:endParaRPr lang="ko-KR" altLang="en-US" sz="4400"/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»"/>
            </a:pPr>
            <a:r>
              <a:rPr lang="ko-KR" altLang="en-US" sz="3200"/>
              <a:t>데이터의 흐름의 과부하 방지를 위해 Kafka 버퍼 구현</a:t>
            </a:r>
          </a:p>
        </p:txBody>
      </p:sp>
      <p:grpSp>
        <p:nvGrpSpPr>
          <p:cNvPr id="7" name="그룹 82"/>
          <p:cNvGrpSpPr/>
          <p:nvPr/>
        </p:nvGrpSpPr>
        <p:grpSpPr>
          <a:xfrm>
            <a:off x="598170" y="3668395"/>
            <a:ext cx="11056620" cy="1558925"/>
            <a:chOff x="598170" y="3668395"/>
            <a:chExt cx="11056620" cy="1558925"/>
          </a:xfrm>
        </p:grpSpPr>
        <p:pic>
          <p:nvPicPr>
            <p:cNvPr id="4" name="Picture " descr="C:/Users/aam42/AppData/Roaming/PolarisOffice/ETemp/17088_17493832/image4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3465" r="194"/>
            <a:stretch>
              <a:fillRect/>
            </a:stretch>
          </p:blipFill>
          <p:spPr>
            <a:xfrm rot="0">
              <a:off x="598170" y="4589780"/>
              <a:ext cx="11057890" cy="638810"/>
            </a:xfrm>
            <a:prstGeom prst="rect"/>
            <a:noFill/>
          </p:spPr>
        </p:pic>
        <p:sp>
          <p:nvSpPr>
            <p:cNvPr id="6" name="Rect 0"/>
            <p:cNvSpPr>
              <a:spLocks/>
            </p:cNvSpPr>
            <p:nvPr/>
          </p:nvSpPr>
          <p:spPr>
            <a:xfrm rot="0">
              <a:off x="8431530" y="3668395"/>
              <a:ext cx="1891030" cy="589280"/>
            </a:xfrm>
            <a:prstGeom prst="fram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Consumer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8" name="그림 83" descr="C:/Users/aam42/AppData/Roaming/PolarisOffice/ETemp/17088_17493832/image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755" y="2963545"/>
            <a:ext cx="5906770" cy="534670"/>
          </a:xfrm>
          <a:prstGeom prst="rect"/>
          <a:noFill/>
        </p:spPr>
      </p:pic>
      <p:sp>
        <p:nvSpPr>
          <p:cNvPr id="9" name="도형 84"/>
          <p:cNvSpPr>
            <a:spLocks/>
          </p:cNvSpPr>
          <p:nvPr/>
        </p:nvSpPr>
        <p:spPr>
          <a:xfrm rot="0">
            <a:off x="2572385" y="3783330"/>
            <a:ext cx="1890395" cy="588645"/>
          </a:xfrm>
          <a:prstGeom prst="fra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Producer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85"/>
          <p:cNvSpPr>
            <a:spLocks/>
          </p:cNvSpPr>
          <p:nvPr/>
        </p:nvSpPr>
        <p:spPr>
          <a:xfrm rot="0">
            <a:off x="2847975" y="2233295"/>
            <a:ext cx="1891030" cy="589280"/>
          </a:xfrm>
          <a:prstGeom prst="fra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Kafka-topics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3. Hadoop 클러스터링 노드 구현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»"/>
            </a:pPr>
            <a:r>
              <a:rPr lang="ko-KR" altLang="en-US"/>
              <a:t>효율적인 분산처리를 위한 Hadoop filesystem</a:t>
            </a:r>
          </a:p>
          <a:p>
            <a:pPr marL="228600" indent="-228600" latinLnBrk="0">
              <a:buFont typeface="Arial"/>
              <a:buChar char="»"/>
            </a:pPr>
            <a:r>
              <a:rPr lang="ko-KR" altLang="en-US"/>
              <a:t>1개의 master 노드와 2개의 data node 구현</a:t>
            </a:r>
          </a:p>
        </p:txBody>
      </p:sp>
      <p:pic>
        <p:nvPicPr>
          <p:cNvPr id="4" name="그림 81" descr="C:/Users/aam42/AppData/Roaming/PolarisOffice/ETemp/16628_13219440/image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5855" y="2941320"/>
            <a:ext cx="10027920" cy="28524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4. storm 토폴로지 구현</a:t>
            </a:r>
          </a:p>
        </p:txBody>
      </p:sp>
      <p:sp>
        <p:nvSpPr>
          <p:cNvPr id="6" name="도형 79"/>
          <p:cNvSpPr>
            <a:spLocks/>
          </p:cNvSpPr>
          <p:nvPr/>
        </p:nvSpPr>
        <p:spPr>
          <a:xfrm rot="0">
            <a:off x="3822700" y="1297940"/>
            <a:ext cx="4858385" cy="588645"/>
          </a:xfrm>
          <a:prstGeom prst="frame"/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>
                <a:solidFill>
                  <a:schemeClr val="tx1"/>
                </a:solidFill>
              </a:rPr>
              <a:t>Storm </a:t>
            </a:r>
            <a:r>
              <a:rPr lang="ko-KR" altLang="en-US">
                <a:solidFill>
                  <a:schemeClr val="tx1"/>
                </a:solidFill>
              </a:rPr>
              <a:t>토폴로지 아키텍처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 descr="C:/Users/aam42/AppData/Roaming/PolarisOffice/ETemp/16628_13219440/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45590" y="1987550"/>
            <a:ext cx="2454275" cy="4199890"/>
          </a:xfrm>
          <a:prstGeom prst="rect"/>
          <a:noFill/>
        </p:spPr>
      </p:pic>
      <p:pic>
        <p:nvPicPr>
          <p:cNvPr id="9" name="그림 1" descr="C:/Users/aam42/AppData/Roaming/PolarisOffice/ETemp/16628_13219440/fImage14852126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38675" y="2751455"/>
            <a:ext cx="6795135" cy="26670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4070" cy="114427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5</a:t>
            </a:r>
            <a:r>
              <a:rPr lang="ko-KR" altLang="en-US"/>
              <a:t>. </a:t>
            </a:r>
            <a:r>
              <a:rPr lang="ko-KR" altLang="en-US"/>
              <a:t>Redis &amp; firebase 클라이언트</a:t>
            </a:r>
            <a:r>
              <a:rPr lang="ko-KR" altLang="en-US"/>
              <a:t> 구현</a:t>
            </a:r>
            <a:endParaRPr lang="ko-KR" altLang="en-US"/>
          </a:p>
        </p:txBody>
      </p:sp>
      <p:pic>
        <p:nvPicPr>
          <p:cNvPr id="4" name="그림 7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1" r="8225" b="1805"/>
          <a:stretch>
            <a:fillRect/>
          </a:stretch>
        </p:blipFill>
        <p:spPr>
          <a:xfrm>
            <a:off x="1240790" y="2545080"/>
            <a:ext cx="3938270" cy="3750945"/>
          </a:xfrm>
          <a:prstGeom prst="rect">
            <a:avLst/>
          </a:prstGeom>
          <a:noFill/>
        </p:spPr>
      </p:pic>
      <p:pic>
        <p:nvPicPr>
          <p:cNvPr id="5" name="그림 7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410" y="2854325"/>
            <a:ext cx="4391660" cy="2851150"/>
          </a:xfrm>
          <a:prstGeom prst="rect">
            <a:avLst/>
          </a:prstGeom>
          <a:noFill/>
        </p:spPr>
      </p:pic>
      <p:sp>
        <p:nvSpPr>
          <p:cNvPr id="6" name="도형 79"/>
          <p:cNvSpPr>
            <a:spLocks/>
          </p:cNvSpPr>
          <p:nvPr/>
        </p:nvSpPr>
        <p:spPr>
          <a:xfrm>
            <a:off x="843280" y="1638935"/>
            <a:ext cx="4857750" cy="588010"/>
          </a:xfrm>
          <a:prstGeom prst="frame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Redis에서</a:t>
            </a:r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Firebase로</a:t>
            </a:r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실시간 </a:t>
            </a:r>
            <a:r>
              <a:rPr lang="ko-KR"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data</a:t>
            </a:r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expose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도형 80"/>
          <p:cNvSpPr>
            <a:spLocks/>
          </p:cNvSpPr>
          <p:nvPr/>
        </p:nvSpPr>
        <p:spPr>
          <a:xfrm>
            <a:off x="6496685" y="1663065"/>
            <a:ext cx="4857750" cy="588010"/>
          </a:xfrm>
          <a:prstGeom prst="frame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Firebase접속을</a:t>
            </a:r>
            <a:r>
              <a:rPr lang="ko-K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위한 </a:t>
            </a:r>
            <a:r>
              <a:rPr lang="ko-KR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ko-K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4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4070" cy="114427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6</a:t>
            </a:r>
            <a:r>
              <a:rPr lang="ko-KR" altLang="en-US"/>
              <a:t>. Hbase 구현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76605" y="1365250"/>
            <a:ext cx="11165205" cy="1037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 typeface="Arial"/>
              <a:buChar char="»"/>
            </a:pPr>
            <a:r>
              <a:rPr lang="ko-KR" altLang="en-US"/>
              <a:t>하둡 파일시스템 기반 NoSQL 데이터베이스 구현</a:t>
            </a:r>
          </a:p>
          <a:p>
            <a:pPr marL="0" indent="0" latinLnBrk="0">
              <a:buFont typeface="Arial"/>
              <a:buChar char="»"/>
            </a:pPr>
            <a:r>
              <a:rPr lang="ko-KR" altLang="en-US"/>
              <a:t>1개의 master서버와 2개의 Region 서버 구현</a:t>
            </a:r>
          </a:p>
        </p:txBody>
      </p:sp>
      <p:pic>
        <p:nvPicPr>
          <p:cNvPr id="4" name="그림 76" descr="C:/Users/aam42/AppData/Roaming/PolarisOffice/ETemp/17088_17493832/image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9370" y="2327910"/>
            <a:ext cx="7035800" cy="39141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안드로이드 애플리케이션 개발 진행상황</a:t>
            </a:r>
          </a:p>
        </p:txBody>
      </p:sp>
      <p:grpSp>
        <p:nvGrpSpPr>
          <p:cNvPr id="10" name="그룹 132"/>
          <p:cNvGrpSpPr/>
          <p:nvPr/>
        </p:nvGrpSpPr>
        <p:grpSpPr>
          <a:xfrm>
            <a:off x="4504055" y="1976120"/>
            <a:ext cx="2227580" cy="3567430"/>
            <a:chOff x="4504055" y="1976120"/>
            <a:chExt cx="2227580" cy="3567430"/>
          </a:xfrm>
        </p:grpSpPr>
        <p:pic>
          <p:nvPicPr>
            <p:cNvPr id="8" name="그림 1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55" y="1976120"/>
              <a:ext cx="2227580" cy="3567430"/>
            </a:xfrm>
            <a:prstGeom prst="rect">
              <a:avLst/>
            </a:prstGeom>
            <a:noFill/>
          </p:spPr>
        </p:pic>
        <p:sp>
          <p:nvSpPr>
            <p:cNvPr id="9" name="도형 129"/>
            <p:cNvSpPr>
              <a:spLocks/>
            </p:cNvSpPr>
            <p:nvPr/>
          </p:nvSpPr>
          <p:spPr>
            <a:xfrm>
              <a:off x="4732655" y="2292350"/>
              <a:ext cx="1776730" cy="272796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" name="그룹 135"/>
          <p:cNvGrpSpPr/>
          <p:nvPr/>
        </p:nvGrpSpPr>
        <p:grpSpPr>
          <a:xfrm>
            <a:off x="8436610" y="4678045"/>
            <a:ext cx="1695450" cy="1428750"/>
            <a:chOff x="8436610" y="4678045"/>
            <a:chExt cx="1695450" cy="1428750"/>
          </a:xfrm>
        </p:grpSpPr>
        <p:pic>
          <p:nvPicPr>
            <p:cNvPr id="12" name="그림 1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6610" y="4678045"/>
              <a:ext cx="1695450" cy="1428750"/>
            </a:xfrm>
            <a:prstGeom prst="rect">
              <a:avLst/>
            </a:prstGeom>
            <a:noFill/>
          </p:spPr>
        </p:pic>
        <p:sp>
          <p:nvSpPr>
            <p:cNvPr id="13" name="도형 134"/>
            <p:cNvSpPr>
              <a:spLocks/>
            </p:cNvSpPr>
            <p:nvPr/>
          </p:nvSpPr>
          <p:spPr>
            <a:xfrm>
              <a:off x="8609965" y="4805045"/>
              <a:ext cx="1352550" cy="109220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4" name="그룹 138"/>
          <p:cNvGrpSpPr/>
          <p:nvPr/>
        </p:nvGrpSpPr>
        <p:grpSpPr>
          <a:xfrm>
            <a:off x="8434705" y="3060065"/>
            <a:ext cx="1704340" cy="1397000"/>
            <a:chOff x="8434705" y="3060065"/>
            <a:chExt cx="1704340" cy="1397000"/>
          </a:xfrm>
        </p:grpSpPr>
        <p:pic>
          <p:nvPicPr>
            <p:cNvPr id="15" name="그림 13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4705" y="3060065"/>
              <a:ext cx="1704340" cy="1397000"/>
            </a:xfrm>
            <a:prstGeom prst="rect">
              <a:avLst/>
            </a:prstGeom>
            <a:noFill/>
          </p:spPr>
        </p:pic>
        <p:sp>
          <p:nvSpPr>
            <p:cNvPr id="16" name="도형 137"/>
            <p:cNvSpPr>
              <a:spLocks/>
            </p:cNvSpPr>
            <p:nvPr/>
          </p:nvSpPr>
          <p:spPr>
            <a:xfrm>
              <a:off x="8609330" y="3183890"/>
              <a:ext cx="1358900" cy="106807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7" name="그룹 141"/>
          <p:cNvGrpSpPr/>
          <p:nvPr/>
        </p:nvGrpSpPr>
        <p:grpSpPr>
          <a:xfrm>
            <a:off x="8449310" y="1537970"/>
            <a:ext cx="1691005" cy="1421765"/>
            <a:chOff x="8449310" y="1537970"/>
            <a:chExt cx="1691005" cy="1421765"/>
          </a:xfrm>
        </p:grpSpPr>
        <p:pic>
          <p:nvPicPr>
            <p:cNvPr id="18" name="그림 1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310" y="1537970"/>
              <a:ext cx="1691005" cy="1421765"/>
            </a:xfrm>
            <a:prstGeom prst="rect">
              <a:avLst/>
            </a:prstGeom>
            <a:noFill/>
          </p:spPr>
        </p:pic>
        <p:sp>
          <p:nvSpPr>
            <p:cNvPr id="19" name="도형 140"/>
            <p:cNvSpPr>
              <a:spLocks/>
            </p:cNvSpPr>
            <p:nvPr/>
          </p:nvSpPr>
          <p:spPr>
            <a:xfrm>
              <a:off x="8622665" y="1662430"/>
              <a:ext cx="1348740" cy="108712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20" name="도형 142"/>
          <p:cNvCxnSpPr/>
          <p:nvPr/>
        </p:nvCxnSpPr>
        <p:spPr>
          <a:xfrm flipV="1">
            <a:off x="6731000" y="2212340"/>
            <a:ext cx="1760220" cy="1547495"/>
          </a:xfrm>
          <a:prstGeom prst="straightConnector1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149"/>
          <p:cNvCxnSpPr/>
          <p:nvPr/>
        </p:nvCxnSpPr>
        <p:spPr>
          <a:xfrm rot="0">
            <a:off x="6730365" y="3744595"/>
            <a:ext cx="1666240" cy="1690370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150"/>
          <p:cNvCxnSpPr/>
          <p:nvPr/>
        </p:nvCxnSpPr>
        <p:spPr>
          <a:xfrm flipV="1">
            <a:off x="6731000" y="3757930"/>
            <a:ext cx="1704340" cy="1905"/>
          </a:xfrm>
          <a:prstGeom prst="straightConnector1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151"/>
          <p:cNvSpPr>
            <a:spLocks/>
          </p:cNvSpPr>
          <p:nvPr/>
        </p:nvSpPr>
        <p:spPr>
          <a:xfrm>
            <a:off x="4875530" y="2529840"/>
            <a:ext cx="1467485" cy="460375"/>
          </a:xfrm>
          <a:prstGeom prst="rect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게시판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152"/>
          <p:cNvSpPr>
            <a:spLocks/>
          </p:cNvSpPr>
          <p:nvPr/>
        </p:nvSpPr>
        <p:spPr>
          <a:xfrm>
            <a:off x="4876165" y="3180715"/>
            <a:ext cx="1467485" cy="460375"/>
          </a:xfrm>
          <a:prstGeom prst="rect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용</a:t>
            </a:r>
            <a:r>
              <a:rPr lang="ko-KR" sz="1800">
                <a:latin typeface="맑은 고딕" charset="0"/>
                <a:ea typeface="맑은 고딕" charset="0"/>
              </a:rPr>
              <a:t>품 추천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153"/>
          <p:cNvSpPr>
            <a:spLocks/>
          </p:cNvSpPr>
          <p:nvPr/>
        </p:nvSpPr>
        <p:spPr>
          <a:xfrm>
            <a:off x="4884420" y="3862705"/>
            <a:ext cx="1467485" cy="460375"/>
          </a:xfrm>
          <a:prstGeom prst="rect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과</a:t>
            </a:r>
            <a:r>
              <a:rPr lang="ko-KR" sz="1800">
                <a:latin typeface="맑은 고딕" charset="0"/>
                <a:ea typeface="맑은 고딕" charset="0"/>
              </a:rPr>
              <a:t>속 차량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154"/>
          <p:cNvSpPr>
            <a:spLocks/>
          </p:cNvSpPr>
          <p:nvPr/>
        </p:nvSpPr>
        <p:spPr>
          <a:xfrm>
            <a:off x="8698865" y="1778000"/>
            <a:ext cx="1203960" cy="371475"/>
          </a:xfrm>
          <a:prstGeom prst="rect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게시</a:t>
            </a:r>
            <a:r>
              <a:rPr lang="ko-KR" sz="1800">
                <a:latin typeface="맑은 고딕" charset="0"/>
                <a:ea typeface="맑은 고딕" charset="0"/>
              </a:rPr>
              <a:t>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163"/>
          <p:cNvSpPr>
            <a:spLocks/>
          </p:cNvSpPr>
          <p:nvPr/>
        </p:nvSpPr>
        <p:spPr>
          <a:xfrm>
            <a:off x="8699500" y="3340100"/>
            <a:ext cx="1203960" cy="371475"/>
          </a:xfrm>
          <a:prstGeom prst="rect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용품추천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164"/>
          <p:cNvSpPr>
            <a:spLocks/>
          </p:cNvSpPr>
          <p:nvPr/>
        </p:nvSpPr>
        <p:spPr>
          <a:xfrm>
            <a:off x="8700135" y="4997450"/>
            <a:ext cx="1203960" cy="371475"/>
          </a:xfrm>
          <a:prstGeom prst="rect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과속차량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9" name="그룹 169"/>
          <p:cNvGrpSpPr/>
          <p:nvPr/>
        </p:nvGrpSpPr>
        <p:grpSpPr>
          <a:xfrm>
            <a:off x="2030730" y="1976755"/>
            <a:ext cx="2227580" cy="3567430"/>
            <a:chOff x="2030730" y="1976755"/>
            <a:chExt cx="2227580" cy="3567430"/>
          </a:xfrm>
        </p:grpSpPr>
        <p:pic>
          <p:nvPicPr>
            <p:cNvPr id="30" name="그림 1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730" y="1976755"/>
              <a:ext cx="2227580" cy="3567430"/>
            </a:xfrm>
            <a:prstGeom prst="rect">
              <a:avLst/>
            </a:prstGeom>
            <a:noFill/>
          </p:spPr>
        </p:pic>
        <p:sp>
          <p:nvSpPr>
            <p:cNvPr id="31" name="도형 168"/>
            <p:cNvSpPr>
              <a:spLocks/>
            </p:cNvSpPr>
            <p:nvPr/>
          </p:nvSpPr>
          <p:spPr>
            <a:xfrm>
              <a:off x="2259330" y="2292985"/>
              <a:ext cx="1776730" cy="272796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2" name="도형 170"/>
          <p:cNvSpPr>
            <a:spLocks/>
          </p:cNvSpPr>
          <p:nvPr/>
        </p:nvSpPr>
        <p:spPr>
          <a:xfrm>
            <a:off x="2402840" y="3181350"/>
            <a:ext cx="1467485" cy="460375"/>
          </a:xfrm>
          <a:prstGeom prst="rect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로그</a:t>
            </a:r>
            <a:r>
              <a:rPr lang="ko-KR" sz="1800">
                <a:latin typeface="맑은 고딕" charset="0"/>
                <a:ea typeface="맑은 고딕" charset="0"/>
              </a:rPr>
              <a:t>인</a:t>
            </a:r>
            <a:endParaRPr lang="ko-KR" altLang="en-US"/>
          </a:p>
        </p:txBody>
      </p:sp>
      <p:sp>
        <p:nvSpPr>
          <p:cNvPr id="33" name="도형 173"/>
          <p:cNvSpPr>
            <a:spLocks/>
          </p:cNvSpPr>
          <p:nvPr/>
        </p:nvSpPr>
        <p:spPr>
          <a:xfrm>
            <a:off x="2371725" y="3863340"/>
            <a:ext cx="1467485" cy="460375"/>
          </a:xfrm>
          <a:prstGeom prst="rect">
            <a:avLst/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/>
          </a:p>
        </p:txBody>
      </p:sp>
      <p:sp>
        <p:nvSpPr>
          <p:cNvPr id="34" name="도형 179"/>
          <p:cNvSpPr>
            <a:spLocks/>
          </p:cNvSpPr>
          <p:nvPr/>
        </p:nvSpPr>
        <p:spPr>
          <a:xfrm>
            <a:off x="1818640" y="1678305"/>
            <a:ext cx="5309870" cy="4324350"/>
          </a:xfrm>
          <a:prstGeom prst="frame">
            <a:avLst>
              <a:gd name="adj1" fmla="val 2689"/>
            </a:avLst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/>
          </a:p>
        </p:txBody>
      </p:sp>
      <p:sp>
        <p:nvSpPr>
          <p:cNvPr id="35" name="도형 180"/>
          <p:cNvSpPr>
            <a:spLocks/>
          </p:cNvSpPr>
          <p:nvPr/>
        </p:nvSpPr>
        <p:spPr>
          <a:xfrm>
            <a:off x="8333105" y="1379855"/>
            <a:ext cx="1975485" cy="1681480"/>
          </a:xfrm>
          <a:prstGeom prst="frame">
            <a:avLst>
              <a:gd name="adj1" fmla="val 2689"/>
            </a:avLst>
          </a:prstGeom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39</Paragraphs>
  <Words>153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종훈</dc:creator>
  <cp:lastModifiedBy>김 종훈</cp:lastModifiedBy>
  <dc:title>PowerPoint 프레젠테이션</dc:title>
  <cp:version>9.103.103.45589</cp:version>
  <dcterms:modified xsi:type="dcterms:W3CDTF">2022-03-27T12:47:56Z</dcterms:modified>
</cp:coreProperties>
</file>