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6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7F46-0317-445D-952F-FE2F36B1A2FB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4ADE-E14B-4164-A79E-BA8C9F0D63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043608"/>
            <a:ext cx="5829300" cy="1296143"/>
          </a:xfrm>
        </p:spPr>
        <p:txBody>
          <a:bodyPr/>
          <a:lstStyle/>
          <a:p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탈수예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44208"/>
            <a:ext cx="4800600" cy="107419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노인복지센터</a:t>
            </a:r>
            <a:endParaRPr lang="ko-KR" altLang="en-US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808" y="3275856"/>
            <a:ext cx="35814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395536"/>
            <a:ext cx="6172200" cy="8424935"/>
          </a:xfrm>
        </p:spPr>
        <p:txBody>
          <a:bodyPr>
            <a:normAutofit fontScale="25000" lnSpcReduction="20000"/>
          </a:bodyPr>
          <a:lstStyle/>
          <a:p>
            <a:endParaRPr lang="en-US" altLang="ko-KR" sz="4400" b="1" u="sng" dirty="0" smtClean="0"/>
          </a:p>
          <a:p>
            <a:r>
              <a:rPr lang="ko-KR" altLang="en-US" sz="5600" b="1" u="sng" dirty="0" smtClean="0"/>
              <a:t>제목 </a:t>
            </a:r>
            <a:r>
              <a:rPr lang="en-US" altLang="ko-KR" sz="5600" b="1" u="sng" dirty="0"/>
              <a:t>: </a:t>
            </a:r>
            <a:r>
              <a:rPr lang="ko-KR" altLang="en-US" sz="5600" b="1" u="sng" dirty="0"/>
              <a:t>성인 하루 </a:t>
            </a:r>
            <a:r>
              <a:rPr lang="en-US" altLang="ko-KR" sz="5600" b="1" u="sng" dirty="0"/>
              <a:t>6~7</a:t>
            </a:r>
            <a:r>
              <a:rPr lang="ko-KR" altLang="en-US" sz="5600" b="1" u="sng" dirty="0"/>
              <a:t>잔 마셔야 탈수예방 </a:t>
            </a:r>
            <a:endParaRPr lang="ko-KR" altLang="en-US" sz="5600" dirty="0"/>
          </a:p>
          <a:p>
            <a:r>
              <a:rPr lang="ko-KR" altLang="en-US" sz="4800" dirty="0"/>
              <a:t/>
            </a:r>
            <a:br>
              <a:rPr lang="ko-KR" altLang="en-US" sz="4800" dirty="0"/>
            </a:br>
            <a:endParaRPr lang="ko-KR" altLang="en-US" sz="4800" dirty="0"/>
          </a:p>
          <a:p>
            <a:r>
              <a:rPr lang="ko-KR" altLang="en-US" sz="4800" dirty="0"/>
              <a:t>평소 마시는 물은 건강을 좌우하는 중요한 요소 중의 하나이다</a:t>
            </a:r>
            <a:r>
              <a:rPr lang="en-US" altLang="ko-KR" sz="4800" dirty="0"/>
              <a:t>. </a:t>
            </a:r>
            <a:r>
              <a:rPr lang="ko-KR" altLang="en-US" sz="4800" dirty="0"/>
              <a:t>사람들은 물에 대해 </a:t>
            </a:r>
            <a:r>
              <a:rPr lang="en-US" altLang="ko-KR" sz="4800" dirty="0"/>
              <a:t>`</a:t>
            </a:r>
            <a:r>
              <a:rPr lang="ko-KR" altLang="en-US" sz="4800" dirty="0"/>
              <a:t>물로 보지마</a:t>
            </a:r>
            <a:r>
              <a:rPr lang="en-US" altLang="ko-KR" sz="4800" dirty="0"/>
              <a:t>`, `</a:t>
            </a:r>
            <a:r>
              <a:rPr lang="ko-KR" altLang="en-US" sz="4800" dirty="0"/>
              <a:t>물 먹이지 말라</a:t>
            </a:r>
            <a:r>
              <a:rPr lang="en-US" altLang="ko-KR" sz="4800" dirty="0"/>
              <a:t>`</a:t>
            </a:r>
            <a:r>
              <a:rPr lang="ko-KR" altLang="en-US" sz="4800" dirty="0"/>
              <a:t>등 부정적인 이미지를 떠올리기도 하지만 물 없이 이뤄는 대사작용은 없다는 점에서 중요성이 강조되고 있다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이처럼 물과 건강의 상관성은 아무리 강조해도 지나치지 않지만 간혹 중요성마저 간과되는 실정이다</a:t>
            </a:r>
            <a:r>
              <a:rPr lang="en-US" altLang="ko-KR" sz="4800" dirty="0"/>
              <a:t>. </a:t>
            </a:r>
            <a:r>
              <a:rPr lang="ko-KR" altLang="en-US" sz="4800" dirty="0"/>
              <a:t>어느 계절보다 물을 많이 마시는 계절</a:t>
            </a:r>
            <a:r>
              <a:rPr lang="en-US" altLang="ko-KR" sz="4800" dirty="0"/>
              <a:t>, </a:t>
            </a:r>
            <a:r>
              <a:rPr lang="ko-KR" altLang="en-US" sz="4800" dirty="0"/>
              <a:t>물과 건강과의 상관성을 알아본다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en-US" altLang="ko-KR" sz="4800" dirty="0"/>
              <a:t>◇</a:t>
            </a:r>
            <a:r>
              <a:rPr lang="ko-KR" altLang="en-US" sz="4800" dirty="0"/>
              <a:t>대사작용에 필수적</a:t>
            </a:r>
            <a:r>
              <a:rPr lang="en-US" altLang="ko-KR" sz="4800" dirty="0"/>
              <a:t>=</a:t>
            </a:r>
            <a:r>
              <a:rPr lang="ko-KR" altLang="en-US" sz="4800" dirty="0"/>
              <a:t>물은 입으로 시작해 </a:t>
            </a:r>
            <a:r>
              <a:rPr lang="ko-KR" altLang="en-US" sz="4800" dirty="0" err="1"/>
              <a:t>위장관과</a:t>
            </a:r>
            <a:r>
              <a:rPr lang="ko-KR" altLang="en-US" sz="4800" dirty="0"/>
              <a:t> </a:t>
            </a:r>
            <a:r>
              <a:rPr lang="ko-KR" altLang="en-US" sz="4800" dirty="0" err="1"/>
              <a:t>간ㆍ심장</a:t>
            </a:r>
            <a:r>
              <a:rPr lang="ko-KR" altLang="en-US" sz="4800" dirty="0"/>
              <a:t> 혈액 신장 등으로 순환하면서 세포형태를 유지하고 대사작용을 높인다</a:t>
            </a:r>
            <a:r>
              <a:rPr lang="en-US" altLang="ko-KR" sz="4800" dirty="0"/>
              <a:t>. </a:t>
            </a:r>
            <a:r>
              <a:rPr lang="ko-KR" altLang="en-US" sz="4800" dirty="0"/>
              <a:t>영양소를 용해 시키고 필요로 하는 세포에 공급해주며 불필요한 노폐물을 체외로 배출시키는데도 도움을 준다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또 혈액을 중성이나 알칼리성으로 유지시키며 체내의 열을 발산시켜 체온조절 역할을 </a:t>
            </a:r>
          </a:p>
          <a:p>
            <a:r>
              <a:rPr lang="ko-KR" altLang="en-US" sz="4800" dirty="0"/>
              <a:t>하는 등 생명유지에 결정적인 역할을 한다</a:t>
            </a:r>
            <a:r>
              <a:rPr lang="en-US" altLang="ko-KR" sz="4800" dirty="0"/>
              <a:t>. </a:t>
            </a:r>
            <a:r>
              <a:rPr lang="ko-KR" altLang="en-US" sz="4800" dirty="0"/>
              <a:t>물의 순환에 따라 컨디션의 정도를 판단할 수 있어 건강의 바로미터라고 할 수 있다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en-US" altLang="ko-KR" sz="4800" dirty="0"/>
              <a:t>◇</a:t>
            </a:r>
            <a:r>
              <a:rPr lang="ko-KR" altLang="en-US" sz="4800" dirty="0"/>
              <a:t>얼마나 필요한가</a:t>
            </a:r>
            <a:r>
              <a:rPr lang="en-US" altLang="ko-KR" sz="4800" dirty="0"/>
              <a:t>=</a:t>
            </a:r>
            <a:r>
              <a:rPr lang="ko-KR" altLang="en-US" sz="4800" dirty="0"/>
              <a:t>몸의 </a:t>
            </a:r>
            <a:r>
              <a:rPr lang="en-US" altLang="ko-KR" sz="4800" dirty="0"/>
              <a:t>50~60%</a:t>
            </a:r>
            <a:r>
              <a:rPr lang="ko-KR" altLang="en-US" sz="4800" dirty="0"/>
              <a:t>는 수분으로 이루어져 있다</a:t>
            </a:r>
            <a:r>
              <a:rPr lang="en-US" altLang="ko-KR" sz="4800" dirty="0"/>
              <a:t>. </a:t>
            </a:r>
            <a:r>
              <a:rPr lang="ko-KR" altLang="en-US" sz="4800" dirty="0"/>
              <a:t>사람마다 비율에 차이를 보이는 것은 지방이 차지하는 정도에 따라 달라지기 때문이다</a:t>
            </a:r>
            <a:r>
              <a:rPr lang="en-US" altLang="ko-KR" sz="4800" dirty="0"/>
              <a:t>. </a:t>
            </a:r>
            <a:r>
              <a:rPr lang="ko-KR" altLang="en-US" sz="4800" dirty="0"/>
              <a:t>따라서 </a:t>
            </a:r>
            <a:r>
              <a:rPr lang="ko-KR" altLang="en-US" sz="4800" dirty="0" err="1"/>
              <a:t>여성ㆍ노인ㆍ비만인의</a:t>
            </a:r>
            <a:r>
              <a:rPr lang="ko-KR" altLang="en-US" sz="4800" dirty="0"/>
              <a:t> 경우 수분비율이 낮고</a:t>
            </a:r>
            <a:r>
              <a:rPr lang="en-US" altLang="ko-KR" sz="4800" dirty="0"/>
              <a:t>, </a:t>
            </a:r>
            <a:r>
              <a:rPr lang="ko-KR" altLang="en-US" sz="4800" dirty="0"/>
              <a:t>남성은 여성보다 비율이 높다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인체에 한번 들어온 물은 순환하는 과정에서 줄어드는데 성인의 경우 </a:t>
            </a:r>
            <a:r>
              <a:rPr lang="ko-KR" altLang="en-US" sz="4800" dirty="0" err="1"/>
              <a:t>소변ㆍ호흡ㆍ땀</a:t>
            </a:r>
            <a:r>
              <a:rPr lang="ko-KR" altLang="en-US" sz="4800" dirty="0"/>
              <a:t> 등을 통해 하루 평균 </a:t>
            </a:r>
            <a:r>
              <a:rPr lang="en-US" altLang="ko-KR" sz="4800" dirty="0"/>
              <a:t>10</a:t>
            </a:r>
            <a:r>
              <a:rPr lang="ko-KR" altLang="en-US" sz="4800" dirty="0"/>
              <a:t>컵</a:t>
            </a:r>
            <a:r>
              <a:rPr lang="en-US" altLang="ko-KR" sz="4800" dirty="0"/>
              <a:t>(2.4ℓ)</a:t>
            </a:r>
            <a:r>
              <a:rPr lang="ko-KR" altLang="en-US" sz="4800" dirty="0"/>
              <a:t>을 몸 밖으로 내보낸다</a:t>
            </a:r>
            <a:r>
              <a:rPr lang="en-US" altLang="ko-KR" sz="4800" dirty="0"/>
              <a:t>. </a:t>
            </a:r>
            <a:r>
              <a:rPr lang="ko-KR" altLang="en-US" sz="4800" dirty="0"/>
              <a:t>따라서 이를 보충하기 위해서는 적절하게 마셔야 한다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하루 세끼 먹는 음식에는 </a:t>
            </a:r>
            <a:r>
              <a:rPr lang="en-US" altLang="ko-KR" sz="4800" dirty="0"/>
              <a:t>3~4</a:t>
            </a:r>
            <a:r>
              <a:rPr lang="ko-KR" altLang="en-US" sz="4800" dirty="0"/>
              <a:t>컵 분량의 물이 포함되어 있다</a:t>
            </a:r>
            <a:r>
              <a:rPr lang="en-US" altLang="ko-KR" sz="4800" dirty="0"/>
              <a:t>. </a:t>
            </a:r>
            <a:r>
              <a:rPr lang="ko-KR" altLang="en-US" sz="4800" dirty="0"/>
              <a:t>따라서 </a:t>
            </a:r>
            <a:r>
              <a:rPr lang="en-US" altLang="ko-KR" sz="4800" dirty="0"/>
              <a:t>6~7</a:t>
            </a:r>
            <a:r>
              <a:rPr lang="ko-KR" altLang="en-US" sz="4800" dirty="0"/>
              <a:t>잔의 물을 별도로 마셔 보충하면 된다</a:t>
            </a:r>
            <a:r>
              <a:rPr lang="en-US" altLang="ko-KR" sz="4800" dirty="0"/>
              <a:t>. </a:t>
            </a:r>
            <a:r>
              <a:rPr lang="ko-KR" altLang="en-US" sz="4800" dirty="0"/>
              <a:t>그러나 기온이 높거나 건조한 날씨</a:t>
            </a:r>
            <a:r>
              <a:rPr lang="en-US" altLang="ko-KR" sz="4800" dirty="0"/>
              <a:t>, </a:t>
            </a:r>
            <a:r>
              <a:rPr lang="ko-KR" altLang="en-US" sz="4800" dirty="0"/>
              <a:t>운동을 할 때</a:t>
            </a:r>
            <a:r>
              <a:rPr lang="en-US" altLang="ko-KR" sz="4800" dirty="0"/>
              <a:t>, </a:t>
            </a:r>
            <a:r>
              <a:rPr lang="ko-KR" altLang="en-US" sz="4800" dirty="0"/>
              <a:t>임신을 했거나 </a:t>
            </a:r>
            <a:r>
              <a:rPr lang="ko-KR" altLang="en-US" sz="4800" dirty="0" err="1"/>
              <a:t>수유중일</a:t>
            </a:r>
            <a:r>
              <a:rPr lang="ko-KR" altLang="en-US" sz="4800" dirty="0"/>
              <a:t> 대는 추가로 보충해야 한다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en-US" altLang="ko-KR" sz="4800" dirty="0"/>
              <a:t>◇</a:t>
            </a:r>
            <a:r>
              <a:rPr lang="ko-KR" altLang="en-US" sz="4800" dirty="0"/>
              <a:t>생각보다 심각한 탈수</a:t>
            </a:r>
            <a:r>
              <a:rPr lang="en-US" altLang="ko-KR" sz="4800" dirty="0"/>
              <a:t>=</a:t>
            </a:r>
            <a:r>
              <a:rPr lang="ko-KR" altLang="en-US" sz="4800" dirty="0"/>
              <a:t>성인이라면 하루 </a:t>
            </a:r>
            <a:r>
              <a:rPr lang="en-US" altLang="ko-KR" sz="4800" dirty="0"/>
              <a:t>6~7</a:t>
            </a:r>
            <a:r>
              <a:rPr lang="ko-KR" altLang="en-US" sz="4800" dirty="0"/>
              <a:t>잔의 물은 마셔야 한다</a:t>
            </a:r>
            <a:r>
              <a:rPr lang="en-US" altLang="ko-KR" sz="4800" dirty="0"/>
              <a:t>. </a:t>
            </a:r>
            <a:r>
              <a:rPr lang="ko-KR" altLang="en-US" sz="4800" dirty="0"/>
              <a:t>우리나라의 경우 정확한 자료가 없지만 미국에서 평균 수분 섭취량은 물 </a:t>
            </a:r>
            <a:r>
              <a:rPr lang="en-US" altLang="ko-KR" sz="4800" dirty="0"/>
              <a:t>2.8</a:t>
            </a:r>
            <a:r>
              <a:rPr lang="ko-KR" altLang="en-US" sz="4800" dirty="0"/>
              <a:t>컵</a:t>
            </a:r>
            <a:r>
              <a:rPr lang="en-US" altLang="ko-KR" sz="4800" dirty="0"/>
              <a:t>, </a:t>
            </a:r>
            <a:r>
              <a:rPr lang="ko-KR" altLang="en-US" sz="4800" dirty="0"/>
              <a:t>우유 </a:t>
            </a:r>
            <a:r>
              <a:rPr lang="en-US" altLang="ko-KR" sz="4800" dirty="0"/>
              <a:t>1.3</a:t>
            </a:r>
            <a:r>
              <a:rPr lang="ko-KR" altLang="en-US" sz="4800" dirty="0"/>
              <a:t>컵</a:t>
            </a:r>
            <a:r>
              <a:rPr lang="en-US" altLang="ko-KR" sz="4800" dirty="0"/>
              <a:t>, </a:t>
            </a:r>
            <a:r>
              <a:rPr lang="ko-KR" altLang="en-US" sz="4800" dirty="0"/>
              <a:t>커피나 홍차 </a:t>
            </a:r>
            <a:r>
              <a:rPr lang="en-US" altLang="ko-KR" sz="4800" dirty="0"/>
              <a:t>1.5</a:t>
            </a:r>
            <a:r>
              <a:rPr lang="ko-KR" altLang="en-US" sz="4800" dirty="0"/>
              <a:t>컵</a:t>
            </a:r>
            <a:r>
              <a:rPr lang="en-US" altLang="ko-KR" sz="4800" dirty="0"/>
              <a:t>, </a:t>
            </a:r>
            <a:r>
              <a:rPr lang="ko-KR" altLang="en-US" sz="4800" dirty="0"/>
              <a:t>음료수 </a:t>
            </a:r>
            <a:r>
              <a:rPr lang="en-US" altLang="ko-KR" sz="4800" dirty="0"/>
              <a:t>1.75</a:t>
            </a:r>
            <a:r>
              <a:rPr lang="ko-KR" altLang="en-US" sz="4800" dirty="0"/>
              <a:t>컵 정도</a:t>
            </a:r>
            <a:r>
              <a:rPr lang="en-US" altLang="ko-KR" sz="4800" dirty="0"/>
              <a:t>(1,764ml)</a:t>
            </a:r>
            <a:r>
              <a:rPr lang="ko-KR" altLang="en-US" sz="4800" dirty="0"/>
              <a:t>로 보고되고 있다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탈수는 필요한 수분보다 적은 상황을 말하며</a:t>
            </a:r>
            <a:r>
              <a:rPr lang="en-US" altLang="ko-KR" sz="4800" dirty="0"/>
              <a:t>, </a:t>
            </a:r>
            <a:r>
              <a:rPr lang="ko-KR" altLang="en-US" sz="4800" dirty="0"/>
              <a:t>보통 체중의 </a:t>
            </a:r>
            <a:r>
              <a:rPr lang="en-US" altLang="ko-KR" sz="4800" dirty="0"/>
              <a:t>1% </a:t>
            </a:r>
            <a:r>
              <a:rPr lang="ko-KR" altLang="en-US" sz="4800" dirty="0"/>
              <a:t>이상 수분이 부족한 상태이다</a:t>
            </a:r>
            <a:r>
              <a:rPr lang="en-US" altLang="ko-KR" sz="4800" dirty="0"/>
              <a:t>. </a:t>
            </a:r>
            <a:r>
              <a:rPr lang="ko-KR" altLang="en-US" sz="4800" dirty="0"/>
              <a:t>보통 사람의 경우 수분이 부족하면 갈증이 나타나기 때문에 탈수가 잘 발생하지 않지만 노인이나 심각한 질병을 앓고 있는 환자는 탈수현상이 심해질 가능성이 높다</a:t>
            </a:r>
            <a:r>
              <a:rPr lang="en-US" altLang="ko-KR" sz="4800" dirty="0"/>
              <a:t>. </a:t>
            </a:r>
            <a:r>
              <a:rPr lang="ko-KR" altLang="en-US" sz="4800" dirty="0"/>
              <a:t>술과 커피는 이뇨작용이 있기 때문에 탈수를 잘 일으킨다</a:t>
            </a:r>
            <a:r>
              <a:rPr lang="en-US" altLang="ko-KR" sz="4800" dirty="0"/>
              <a:t>. </a:t>
            </a:r>
            <a:r>
              <a:rPr lang="ko-KR" altLang="en-US" sz="4800" dirty="0"/>
              <a:t>술을 마신 다음날 커피를 자주 마시는 것은 탈수를 더욱 부채질 한다</a:t>
            </a:r>
            <a:r>
              <a:rPr lang="en-US" altLang="ko-KR" sz="4800" dirty="0"/>
              <a:t>. </a:t>
            </a:r>
          </a:p>
          <a:p>
            <a:r>
              <a:rPr lang="ko-KR" altLang="en-US" sz="4800" dirty="0"/>
              <a:t/>
            </a:r>
            <a:br>
              <a:rPr lang="ko-KR" altLang="en-US" sz="4800" dirty="0"/>
            </a:br>
            <a:endParaRPr lang="ko-KR" altLang="en-US" sz="4800" dirty="0"/>
          </a:p>
          <a:p>
            <a:endParaRPr lang="ko-KR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323529"/>
            <a:ext cx="6172200" cy="7844690"/>
          </a:xfrm>
        </p:spPr>
        <p:txBody>
          <a:bodyPr>
            <a:normAutofit fontScale="25000" lnSpcReduction="20000"/>
          </a:bodyPr>
          <a:lstStyle/>
          <a:p>
            <a:endParaRPr lang="en-US" altLang="ko-KR" sz="4800" dirty="0" smtClean="0"/>
          </a:p>
          <a:p>
            <a:endParaRPr lang="en-US" altLang="ko-KR" sz="4800" dirty="0"/>
          </a:p>
          <a:p>
            <a:r>
              <a:rPr lang="ko-KR" altLang="en-US" sz="4800" dirty="0" smtClean="0"/>
              <a:t>◇</a:t>
            </a:r>
            <a:r>
              <a:rPr lang="ko-KR" altLang="en-US" sz="4800" dirty="0"/>
              <a:t>물 마시면 예방할 수 있는 질환 </a:t>
            </a:r>
          </a:p>
          <a:p>
            <a:r>
              <a:rPr lang="ko-KR" altLang="en-US" sz="4800" dirty="0"/>
              <a:t/>
            </a:r>
            <a:br>
              <a:rPr lang="ko-KR" altLang="en-US" sz="4800" dirty="0"/>
            </a:br>
            <a:endParaRPr lang="ko-KR" altLang="en-US" sz="4800" dirty="0"/>
          </a:p>
          <a:p>
            <a:r>
              <a:rPr lang="ko-KR" altLang="en-US" sz="4800" dirty="0"/>
              <a:t>가장 먼저 꼽을 수 있는 질환은 요로결석이다</a:t>
            </a:r>
            <a:r>
              <a:rPr lang="en-US" altLang="ko-KR" sz="4800" dirty="0"/>
              <a:t>. </a:t>
            </a:r>
            <a:r>
              <a:rPr lang="ko-KR" altLang="en-US" sz="4800" dirty="0"/>
              <a:t>요로결석을 예방하기 위해 물을 많이 먹어야 한다는 사실은 히포크라테스 시절부터 알려져 있다</a:t>
            </a:r>
            <a:r>
              <a:rPr lang="en-US" altLang="ko-KR" sz="4800" dirty="0"/>
              <a:t>. </a:t>
            </a:r>
            <a:r>
              <a:rPr lang="ko-KR" altLang="en-US" sz="4800" dirty="0"/>
              <a:t>많이 마시면 요로 결석을 예방할 수 있을 뿐만 아니라 이미 생긴 경우에도 배출을 돕고 재발까지 막는다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 err="1"/>
              <a:t>요로계</a:t>
            </a:r>
            <a:r>
              <a:rPr lang="ko-KR" altLang="en-US" sz="4800" dirty="0"/>
              <a:t> 암도 예방한다</a:t>
            </a:r>
            <a:r>
              <a:rPr lang="en-US" altLang="ko-KR" sz="4800" dirty="0"/>
              <a:t>. </a:t>
            </a:r>
            <a:r>
              <a:rPr lang="ko-KR" altLang="en-US" sz="4800" dirty="0"/>
              <a:t>발암 물질을 쉽게 배설하기 때문에 방광암</a:t>
            </a:r>
            <a:r>
              <a:rPr lang="en-US" altLang="ko-KR" sz="4800" dirty="0"/>
              <a:t>, </a:t>
            </a:r>
            <a:r>
              <a:rPr lang="ko-KR" altLang="en-US" sz="4800" dirty="0" err="1"/>
              <a:t>전립선암</a:t>
            </a:r>
            <a:r>
              <a:rPr lang="en-US" altLang="ko-KR" sz="4800" dirty="0"/>
              <a:t>, </a:t>
            </a:r>
            <a:r>
              <a:rPr lang="ko-KR" altLang="en-US" sz="4800" dirty="0" err="1"/>
              <a:t>신장암이</a:t>
            </a:r>
            <a:r>
              <a:rPr lang="ko-KR" altLang="en-US" sz="4800" dirty="0"/>
              <a:t> 적게 걸린다는 사실이 여러 연구를 통해 밝혀지고 있다</a:t>
            </a:r>
            <a:r>
              <a:rPr lang="en-US" altLang="ko-KR" sz="4800" dirty="0"/>
              <a:t>. </a:t>
            </a:r>
            <a:r>
              <a:rPr lang="ko-KR" altLang="en-US" sz="4800" dirty="0"/>
              <a:t>특히 방광암의 예방효과는 물을 많이 마실수록 크다는 것이 의학계의 지적이다</a:t>
            </a:r>
            <a:r>
              <a:rPr lang="en-US" altLang="ko-KR" sz="4800" dirty="0"/>
              <a:t>..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대장암이나 유방암도 마찬가지다</a:t>
            </a:r>
            <a:r>
              <a:rPr lang="en-US" altLang="ko-KR" sz="4800" dirty="0"/>
              <a:t>. </a:t>
            </a:r>
            <a:r>
              <a:rPr lang="ko-KR" altLang="en-US" sz="4800" dirty="0"/>
              <a:t>물을 많이 마시는 사람은 그렇지 않은 사람보다 대장암의 위험이 감소했다는 보고가 많다</a:t>
            </a:r>
            <a:r>
              <a:rPr lang="en-US" altLang="ko-KR" sz="4800" dirty="0"/>
              <a:t>. </a:t>
            </a:r>
            <a:r>
              <a:rPr lang="ko-KR" altLang="en-US" sz="4800" dirty="0"/>
              <a:t>일부 연구에 따르면 물을 많이 마시는 여성</a:t>
            </a:r>
            <a:r>
              <a:rPr lang="en-US" altLang="ko-KR" sz="4800" dirty="0"/>
              <a:t>, </a:t>
            </a:r>
            <a:r>
              <a:rPr lang="ko-KR" altLang="en-US" sz="4800" dirty="0"/>
              <a:t>특히 </a:t>
            </a:r>
            <a:r>
              <a:rPr lang="ko-KR" altLang="en-US" sz="4800" dirty="0" err="1"/>
              <a:t>폐경</a:t>
            </a:r>
            <a:r>
              <a:rPr lang="ko-KR" altLang="en-US" sz="4800" dirty="0"/>
              <a:t> 후 여성에서 유방암 발생률이 훨씬 적은 것으로 나타났다</a:t>
            </a:r>
            <a:r>
              <a:rPr lang="en-US" altLang="ko-KR" sz="4800" dirty="0"/>
              <a:t>. </a:t>
            </a:r>
            <a:r>
              <a:rPr lang="ko-KR" altLang="en-US" sz="4800" dirty="0"/>
              <a:t>그러나 확실한 결론을 위해서는 더 많은 연구가 필요하다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어린이들의 경우 탄산음료나 달콤한 음료를 물로 대체하면 소아비만의 위험을 줄일 수 있다</a:t>
            </a:r>
            <a:r>
              <a:rPr lang="en-US" altLang="ko-KR" sz="4800" dirty="0"/>
              <a:t>. </a:t>
            </a:r>
            <a:r>
              <a:rPr lang="ko-KR" altLang="en-US" sz="4800" dirty="0"/>
              <a:t>미국 체중조절 프로그램인 </a:t>
            </a:r>
            <a:r>
              <a:rPr lang="en-US" altLang="ko-KR" sz="4800" dirty="0"/>
              <a:t>`LEARN`</a:t>
            </a:r>
            <a:r>
              <a:rPr lang="ko-KR" altLang="en-US" sz="4800" dirty="0"/>
              <a:t>도 가능한 물을 많이 먹도록 권하고 있다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이 밖에 급성 혹은 만성 수분부족 상태에서는 </a:t>
            </a:r>
            <a:r>
              <a:rPr lang="ko-KR" altLang="en-US" sz="4800" dirty="0" err="1"/>
              <a:t>인지ㆍ정신</a:t>
            </a:r>
            <a:r>
              <a:rPr lang="ko-KR" altLang="en-US" sz="4800" dirty="0"/>
              <a:t> 기능이 떨어진다</a:t>
            </a:r>
            <a:r>
              <a:rPr lang="en-US" altLang="ko-KR" sz="4800" dirty="0"/>
              <a:t>. </a:t>
            </a:r>
            <a:r>
              <a:rPr lang="ko-KR" altLang="en-US" sz="4800" dirty="0"/>
              <a:t>그러나 </a:t>
            </a:r>
            <a:r>
              <a:rPr lang="ko-KR" altLang="en-US" sz="4800" dirty="0" err="1"/>
              <a:t>울혈성</a:t>
            </a:r>
            <a:r>
              <a:rPr lang="ko-KR" altLang="en-US" sz="4800" dirty="0"/>
              <a:t> 심부전이나 </a:t>
            </a:r>
            <a:r>
              <a:rPr lang="ko-KR" altLang="en-US" sz="4800" dirty="0" err="1"/>
              <a:t>간경화증</a:t>
            </a:r>
            <a:r>
              <a:rPr lang="en-US" altLang="ko-KR" sz="4800" dirty="0"/>
              <a:t>, </a:t>
            </a:r>
            <a:r>
              <a:rPr lang="ko-KR" altLang="en-US" sz="4800" dirty="0" err="1"/>
              <a:t>신증후군과</a:t>
            </a:r>
            <a:r>
              <a:rPr lang="ko-KR" altLang="en-US" sz="4800" dirty="0"/>
              <a:t> 같은 부종성 질환이나 갑상선 </a:t>
            </a:r>
            <a:r>
              <a:rPr lang="ko-KR" altLang="en-US" sz="4800" dirty="0" err="1"/>
              <a:t>기능저하증을</a:t>
            </a:r>
            <a:r>
              <a:rPr lang="ko-KR" altLang="en-US" sz="4800" dirty="0"/>
              <a:t> 앓고 있다면 물 섭취를 제한해야 한다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이들이 물을 많이 섭취할 경우 부종이 심해질 뿐만 아니라 무력감이나 경련</a:t>
            </a:r>
            <a:r>
              <a:rPr lang="en-US" altLang="ko-KR" sz="4800" dirty="0"/>
              <a:t>, </a:t>
            </a:r>
            <a:r>
              <a:rPr lang="ko-KR" altLang="en-US" sz="4800" dirty="0"/>
              <a:t>의식 저하 같은 신경학적 이상증상이 나타날 수 있으며 </a:t>
            </a:r>
            <a:r>
              <a:rPr lang="ko-KR" altLang="en-US" sz="4800" dirty="0" err="1"/>
              <a:t>정신질환자는</a:t>
            </a:r>
            <a:r>
              <a:rPr lang="ko-KR" altLang="en-US" sz="4800" dirty="0"/>
              <a:t> 무력감이나 의식저하를 부른다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그러나 건강한 사람이라면 하루 </a:t>
            </a:r>
            <a:r>
              <a:rPr lang="en-US" altLang="ko-KR" sz="4800" dirty="0"/>
              <a:t>10~15 </a:t>
            </a:r>
            <a:r>
              <a:rPr lang="ko-KR" altLang="en-US" sz="4800" dirty="0"/>
              <a:t>리터의 소변을 배설할 수 있어 문제가 되지 않는다</a:t>
            </a:r>
            <a:r>
              <a:rPr lang="en-US" altLang="ko-KR" sz="4800" dirty="0"/>
              <a:t>. </a:t>
            </a:r>
          </a:p>
          <a:p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sz="4800" b="1" dirty="0" smtClean="0"/>
              <a:t>                                                         ○ </a:t>
            </a:r>
            <a:r>
              <a:rPr lang="ko-KR" altLang="en-US" sz="4800" b="1" dirty="0"/>
              <a:t>○ 노 인 복 지 센 터</a:t>
            </a:r>
            <a:r>
              <a:rPr lang="ko-KR" altLang="en-US" sz="4800" dirty="0"/>
              <a:t> </a:t>
            </a:r>
          </a:p>
          <a:p>
            <a:endParaRPr lang="ko-KR" alt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탈수예방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탈수예방</dc:title>
  <dc:creator>고문수</dc:creator>
  <cp:lastModifiedBy>빌 게이츠</cp:lastModifiedBy>
  <cp:revision>1</cp:revision>
  <dcterms:created xsi:type="dcterms:W3CDTF">2010-07-25T04:25:40Z</dcterms:created>
  <dcterms:modified xsi:type="dcterms:W3CDTF">2012-07-26T01:28:49Z</dcterms:modified>
</cp:coreProperties>
</file>