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5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ECBD-718C-4DAD-99D5-AF20ECD65E70}" type="datetimeFigureOut">
              <a:rPr lang="ko-KR" altLang="en-US" smtClean="0"/>
              <a:t>2010-07-25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51D9-6DA0-49D1-BF88-E235A1C1BC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899593"/>
            <a:ext cx="5829300" cy="1656183"/>
          </a:xfrm>
        </p:spPr>
        <p:txBody>
          <a:bodyPr/>
          <a:lstStyle/>
          <a:p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배변도움</a:t>
            </a:r>
            <a:endParaRPr lang="ko-KR" altLang="en-US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44208"/>
            <a:ext cx="4800600" cy="107419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노인복지센터</a:t>
            </a:r>
            <a:endParaRPr lang="ko-KR" altLang="en-US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3347864"/>
            <a:ext cx="35814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395536"/>
            <a:ext cx="6172200" cy="8352927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  </a:t>
            </a:r>
            <a:endParaRPr lang="en-US" altLang="ko-KR" dirty="0" smtClean="0"/>
          </a:p>
          <a:p>
            <a:endParaRPr lang="en-US" altLang="ko-KR" b="1" u="sng" dirty="0"/>
          </a:p>
          <a:p>
            <a:r>
              <a:rPr lang="ko-KR" altLang="en-US" sz="3500" b="1" u="sng" dirty="0" smtClean="0"/>
              <a:t>노인의 </a:t>
            </a:r>
            <a:r>
              <a:rPr lang="ko-KR" altLang="en-US" sz="3500" b="1" u="sng" dirty="0"/>
              <a:t>배변장애의 원인 </a:t>
            </a:r>
            <a:endParaRPr lang="ko-KR" altLang="en-US" sz="3500" dirty="0"/>
          </a:p>
          <a:p>
            <a:r>
              <a:rPr lang="ko-KR" altLang="en-US" b="1" u="sng" dirty="0"/>
              <a:t/>
            </a:r>
            <a:br>
              <a:rPr lang="ko-KR" altLang="en-US" b="1" u="sng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☞ 활동량 및 체력저하 </a:t>
            </a:r>
          </a:p>
          <a:p>
            <a:r>
              <a:rPr lang="ko-KR" altLang="en-US" dirty="0"/>
              <a:t>나이가 들면 활동량이 줄고 전반적인 신체 및 장기 기능저하로 체력이 전체적으로 떨어지고 장의 활동도 약해집니다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직장까지 변이 내려와도 </a:t>
            </a:r>
            <a:r>
              <a:rPr lang="ko-KR" altLang="en-US" dirty="0" err="1"/>
              <a:t>배변시</a:t>
            </a:r>
            <a:r>
              <a:rPr lang="ko-KR" altLang="en-US" dirty="0"/>
              <a:t> 힘을 충분히 줄 수 없어서 변이 출구에서 막혀 배출되기 어려운 현상이 나타날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병으로 침대에 장기간 누워 있다든지</a:t>
            </a:r>
            <a:r>
              <a:rPr lang="en-US" altLang="ko-KR" dirty="0"/>
              <a:t>, </a:t>
            </a:r>
            <a:r>
              <a:rPr lang="ko-KR" altLang="en-US" dirty="0"/>
              <a:t>신체활동의 저하로 먹는 것도 줄고</a:t>
            </a:r>
            <a:r>
              <a:rPr lang="en-US" altLang="ko-KR" dirty="0"/>
              <a:t>, </a:t>
            </a:r>
            <a:r>
              <a:rPr lang="ko-KR" altLang="en-US" dirty="0"/>
              <a:t>식이섬유와 수분의 섭취가 부족한 노인들에게 일어나기 쉽습니다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☞</a:t>
            </a:r>
            <a:r>
              <a:rPr lang="ko-KR" altLang="en-US" dirty="0"/>
              <a:t>식욕부진과 만성적인 질환 </a:t>
            </a:r>
          </a:p>
          <a:p>
            <a:r>
              <a:rPr lang="ko-KR" altLang="en-US" dirty="0"/>
              <a:t>노인은 원래 식욕부진에 빠지는 경향이 있으므로 음식물 특히 식이섬유의 섭취 감소로 한층 더 배변장애가 심해질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대장질환</a:t>
            </a:r>
            <a:r>
              <a:rPr lang="en-US" altLang="ko-KR" dirty="0"/>
              <a:t>, </a:t>
            </a:r>
            <a:r>
              <a:rPr lang="ko-KR" altLang="en-US" dirty="0"/>
              <a:t>악화된 </a:t>
            </a:r>
            <a:r>
              <a:rPr lang="ko-KR" altLang="en-US" dirty="0" err="1"/>
              <a:t>치핵</a:t>
            </a:r>
            <a:r>
              <a:rPr lang="ko-KR" altLang="en-US" dirty="0"/>
              <a:t> 등 항문질환</a:t>
            </a:r>
            <a:r>
              <a:rPr lang="en-US" altLang="ko-KR" dirty="0"/>
              <a:t>, </a:t>
            </a:r>
            <a:r>
              <a:rPr lang="ko-KR" altLang="en-US" dirty="0"/>
              <a:t>신경정신질환</a:t>
            </a:r>
            <a:r>
              <a:rPr lang="en-US" altLang="ko-KR" dirty="0"/>
              <a:t>, </a:t>
            </a:r>
            <a:r>
              <a:rPr lang="ko-KR" altLang="en-US" dirty="0"/>
              <a:t>약물섭취 등의 원인이 겹쳐서 노령에서 배변 장애를 겪는 경우가 많다는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☞ </a:t>
            </a:r>
            <a:r>
              <a:rPr lang="ko-KR" altLang="en-US" dirty="0" err="1"/>
              <a:t>이완성</a:t>
            </a:r>
            <a:r>
              <a:rPr lang="ko-KR" altLang="en-US" dirty="0"/>
              <a:t> 변비로 인한 분변매복 </a:t>
            </a:r>
          </a:p>
          <a:p>
            <a:r>
              <a:rPr lang="ko-KR" altLang="en-US" dirty="0"/>
              <a:t>노령의 배변장애는 만성질환이나 대장질환에 의한 것이 아니면 대장무력증 때문 일수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노인의 경우 동통이 거의 없기 때문에 며칠간 변을 보지 못하고 방치하게 되는데</a:t>
            </a:r>
            <a:r>
              <a:rPr lang="en-US" altLang="ko-KR" dirty="0"/>
              <a:t>, </a:t>
            </a:r>
            <a:r>
              <a:rPr lang="ko-KR" altLang="en-US" dirty="0"/>
              <a:t>이럴 경우 딱딱한 분변이 직장에 정체되거나 축적되어 분변매복을 일으켜 직장팽만감</a:t>
            </a:r>
            <a:r>
              <a:rPr lang="en-US" altLang="ko-KR" dirty="0"/>
              <a:t>, </a:t>
            </a:r>
            <a:r>
              <a:rPr lang="ko-KR" altLang="en-US" dirty="0" err="1"/>
              <a:t>직장내</a:t>
            </a:r>
            <a:r>
              <a:rPr lang="ko-KR" altLang="en-US" dirty="0"/>
              <a:t> </a:t>
            </a:r>
            <a:r>
              <a:rPr lang="ko-KR" altLang="en-US" dirty="0" err="1"/>
              <a:t>이물감</a:t>
            </a:r>
            <a:r>
              <a:rPr lang="en-US" altLang="ko-KR" dirty="0"/>
              <a:t>, </a:t>
            </a:r>
            <a:r>
              <a:rPr lang="ko-KR" altLang="en-US" dirty="0"/>
              <a:t>배변긴급</a:t>
            </a:r>
            <a:r>
              <a:rPr lang="en-US" altLang="ko-KR" dirty="0"/>
              <a:t>, </a:t>
            </a:r>
            <a:r>
              <a:rPr lang="ko-KR" altLang="en-US" dirty="0"/>
              <a:t>직장과 복막의 막연한 동통을 일으키고 치료하지 않으면 </a:t>
            </a:r>
            <a:r>
              <a:rPr lang="ko-KR" altLang="en-US" dirty="0" err="1"/>
              <a:t>장폐쇄를</a:t>
            </a:r>
            <a:r>
              <a:rPr lang="ko-KR" altLang="en-US" dirty="0"/>
              <a:t> 일으킵니다</a:t>
            </a:r>
            <a:r>
              <a:rPr lang="en-US" altLang="ko-KR" dirty="0"/>
              <a:t>. </a:t>
            </a:r>
            <a:r>
              <a:rPr lang="ko-KR" altLang="en-US" dirty="0"/>
              <a:t>이밖에 변실금</a:t>
            </a:r>
            <a:r>
              <a:rPr lang="en-US" altLang="ko-KR" dirty="0"/>
              <a:t>, </a:t>
            </a:r>
            <a:r>
              <a:rPr lang="ko-KR" altLang="en-US" dirty="0" err="1"/>
              <a:t>비뇨기계</a:t>
            </a:r>
            <a:r>
              <a:rPr lang="ko-KR" altLang="en-US" dirty="0"/>
              <a:t> 압박으로 오는 요로감염</a:t>
            </a:r>
            <a:r>
              <a:rPr lang="en-US" altLang="ko-KR" dirty="0"/>
              <a:t>, </a:t>
            </a:r>
            <a:r>
              <a:rPr lang="ko-KR" altLang="en-US" dirty="0"/>
              <a:t>대장괴사</a:t>
            </a:r>
            <a:r>
              <a:rPr lang="en-US" altLang="ko-KR" dirty="0"/>
              <a:t>, </a:t>
            </a:r>
            <a:r>
              <a:rPr lang="ko-KR" altLang="en-US" dirty="0" err="1"/>
              <a:t>요저류</a:t>
            </a:r>
            <a:r>
              <a:rPr lang="en-US" altLang="ko-KR" dirty="0"/>
              <a:t>, </a:t>
            </a:r>
            <a:r>
              <a:rPr lang="ko-KR" altLang="en-US" dirty="0"/>
              <a:t>출혈과 천공을 야기할 수 있는 </a:t>
            </a:r>
            <a:r>
              <a:rPr lang="ko-KR" altLang="en-US" dirty="0" err="1"/>
              <a:t>분괴성</a:t>
            </a:r>
            <a:r>
              <a:rPr lang="ko-KR" altLang="en-US" dirty="0"/>
              <a:t> 직장궤양을 일으키기도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분변매복은 </a:t>
            </a:r>
            <a:r>
              <a:rPr lang="ko-KR" altLang="en-US" dirty="0" err="1"/>
              <a:t>직장내에</a:t>
            </a:r>
            <a:r>
              <a:rPr lang="ko-KR" altLang="en-US" dirty="0"/>
              <a:t> 손가락을 넣어보면 부드럽고 무른 변 덩어리가 만져지든지 돌처럼 단단한 변괴가 만져져서 쉽게 진단됩니다</a:t>
            </a:r>
            <a:r>
              <a:rPr lang="en-US" altLang="ko-KR" dirty="0"/>
              <a:t>. </a:t>
            </a:r>
            <a:r>
              <a:rPr lang="ko-KR" altLang="en-US" dirty="0"/>
              <a:t>분변매복이란 대변덩어리로 직장이 완전히 꽉 차고 이로 인해 직장이 늘어나며 환자가 이 대변덩어리를 스스로 배출할 수 없는 상태를 말한다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395537"/>
            <a:ext cx="6172200" cy="7772682"/>
          </a:xfrm>
        </p:spPr>
        <p:txBody>
          <a:bodyPr>
            <a:normAutofit fontScale="25000" lnSpcReduction="20000"/>
          </a:bodyPr>
          <a:lstStyle/>
          <a:p>
            <a:endParaRPr lang="en-US" altLang="ko-KR" b="1" u="sng" dirty="0" smtClean="0"/>
          </a:p>
          <a:p>
            <a:endParaRPr lang="en-US" altLang="ko-KR" b="1" u="sng" dirty="0"/>
          </a:p>
          <a:p>
            <a:r>
              <a:rPr lang="ko-KR" altLang="en-US" sz="5600" b="1" u="sng" dirty="0" smtClean="0"/>
              <a:t>노인의 </a:t>
            </a:r>
            <a:r>
              <a:rPr lang="ko-KR" altLang="en-US" sz="5600" b="1" u="sng" dirty="0"/>
              <a:t>배변활동개선 </a:t>
            </a:r>
            <a:endParaRPr lang="ko-KR" altLang="en-US" sz="5600" dirty="0"/>
          </a:p>
          <a:p>
            <a:pPr>
              <a:buNone/>
            </a:pPr>
            <a:endParaRPr lang="en-US" altLang="ko-KR" b="1" u="sng" dirty="0" smtClean="0"/>
          </a:p>
          <a:p>
            <a:pPr>
              <a:buNone/>
            </a:pPr>
            <a:endParaRPr lang="en-US" altLang="ko-KR" b="1" u="sng" dirty="0"/>
          </a:p>
          <a:p>
            <a:pPr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sz="5200" dirty="0"/>
              <a:t>☞ 일반적인 개선방법 </a:t>
            </a:r>
          </a:p>
          <a:p>
            <a:r>
              <a:rPr lang="en-US" altLang="ko-KR" sz="5200" dirty="0"/>
              <a:t>-</a:t>
            </a:r>
            <a:r>
              <a:rPr lang="ko-KR" altLang="en-US" sz="5200" dirty="0"/>
              <a:t>원인질환치료</a:t>
            </a:r>
            <a:r>
              <a:rPr lang="en-US" altLang="ko-KR" sz="5200" dirty="0"/>
              <a:t>- </a:t>
            </a:r>
            <a:r>
              <a:rPr lang="ko-KR" altLang="en-US" sz="5200" dirty="0"/>
              <a:t>당뇨병</a:t>
            </a:r>
            <a:r>
              <a:rPr lang="en-US" altLang="ko-KR" sz="5200" dirty="0"/>
              <a:t>, </a:t>
            </a:r>
            <a:r>
              <a:rPr lang="ko-KR" altLang="en-US" sz="5200" dirty="0"/>
              <a:t>대장암</a:t>
            </a:r>
            <a:r>
              <a:rPr lang="en-US" altLang="ko-KR" sz="5200" dirty="0"/>
              <a:t>, </a:t>
            </a:r>
            <a:r>
              <a:rPr lang="ko-KR" altLang="en-US" sz="5200" dirty="0" err="1"/>
              <a:t>치액</a:t>
            </a:r>
            <a:r>
              <a:rPr lang="ko-KR" altLang="en-US" sz="5200" dirty="0"/>
              <a:t> 등 원인되는 질환이 있으면 발견하여 치료합니다</a:t>
            </a:r>
            <a:r>
              <a:rPr lang="en-US" altLang="ko-KR" sz="5200" dirty="0"/>
              <a:t>. </a:t>
            </a:r>
          </a:p>
          <a:p>
            <a:endParaRPr lang="en-US" altLang="ko-KR" sz="5200" dirty="0" smtClean="0"/>
          </a:p>
          <a:p>
            <a:r>
              <a:rPr lang="en-US" altLang="ko-KR" sz="5200" dirty="0" smtClean="0"/>
              <a:t>-</a:t>
            </a:r>
            <a:r>
              <a:rPr lang="ko-KR" altLang="en-US" sz="5200" dirty="0"/>
              <a:t>규칙적인 배변습관 </a:t>
            </a:r>
          </a:p>
          <a:p>
            <a:r>
              <a:rPr lang="ko-KR" altLang="en-US" sz="5200" dirty="0" err="1"/>
              <a:t>변의가</a:t>
            </a:r>
            <a:r>
              <a:rPr lang="ko-KR" altLang="en-US" sz="5200" dirty="0"/>
              <a:t> 생기면 곧 화장실에 가도록 하는 올바르고 규칙적인 배변을 </a:t>
            </a:r>
            <a:r>
              <a:rPr lang="ko-KR" altLang="en-US" sz="5200" dirty="0" err="1"/>
              <a:t>습관화도록</a:t>
            </a:r>
            <a:r>
              <a:rPr lang="ko-KR" altLang="en-US" sz="5200" dirty="0"/>
              <a:t> 하여 장의 재훈련과 동시에 배변활동 장애를 고칠 수 있다는 확신감을 갖도록 합니다</a:t>
            </a:r>
            <a:r>
              <a:rPr lang="en-US" altLang="ko-KR" sz="5200" dirty="0"/>
              <a:t>. </a:t>
            </a:r>
          </a:p>
          <a:p>
            <a:pPr>
              <a:buNone/>
            </a:pPr>
            <a:r>
              <a:rPr lang="en-US" altLang="ko-KR" sz="5200" dirty="0"/>
              <a:t> </a:t>
            </a:r>
            <a:r>
              <a:rPr lang="en-US" altLang="ko-KR" sz="5200" dirty="0" smtClean="0"/>
              <a:t>     - </a:t>
            </a:r>
            <a:r>
              <a:rPr lang="ko-KR" altLang="en-US" sz="5200" dirty="0"/>
              <a:t>식이섬유 섭취 </a:t>
            </a:r>
          </a:p>
          <a:p>
            <a:r>
              <a:rPr lang="ko-KR" altLang="en-US" sz="5200" dirty="0"/>
              <a:t>치아가 나쁘다고 소화가 잘 되는 부드러운 음식만 먹지 말고</a:t>
            </a:r>
            <a:r>
              <a:rPr lang="en-US" altLang="ko-KR" sz="5200" dirty="0"/>
              <a:t>, </a:t>
            </a:r>
            <a:r>
              <a:rPr lang="ko-KR" altLang="en-US" sz="5200" dirty="0"/>
              <a:t>변을 부드럽게 유지할 수 있도록 적당량의 수분섭취와 함께 </a:t>
            </a:r>
            <a:r>
              <a:rPr lang="ko-KR" altLang="en-US" sz="5200" dirty="0" err="1"/>
              <a:t>식유섬유를</a:t>
            </a:r>
            <a:r>
              <a:rPr lang="ko-KR" altLang="en-US" sz="5200" dirty="0"/>
              <a:t> 섭취합니다</a:t>
            </a:r>
            <a:r>
              <a:rPr lang="en-US" altLang="ko-KR" sz="5200" dirty="0"/>
              <a:t>. </a:t>
            </a:r>
          </a:p>
          <a:p>
            <a:r>
              <a:rPr lang="en-US" altLang="ko-KR" sz="5200" dirty="0"/>
              <a:t>- </a:t>
            </a:r>
            <a:r>
              <a:rPr lang="ko-KR" altLang="en-US" sz="5200" dirty="0"/>
              <a:t>적절한 신체활동 </a:t>
            </a:r>
          </a:p>
          <a:p>
            <a:r>
              <a:rPr lang="ko-KR" altLang="en-US" sz="5200" dirty="0"/>
              <a:t>노인에게는 운동이 부족하므로 일상생활 가운데 산책이나 가벼운 체조</a:t>
            </a:r>
            <a:r>
              <a:rPr lang="en-US" altLang="ko-KR" sz="5200" dirty="0"/>
              <a:t>, </a:t>
            </a:r>
            <a:r>
              <a:rPr lang="ko-KR" altLang="en-US" sz="5200" dirty="0"/>
              <a:t>가사일 등을 하여 근력을 강화시키고</a:t>
            </a:r>
            <a:r>
              <a:rPr lang="en-US" altLang="ko-KR" sz="5200" dirty="0"/>
              <a:t>, </a:t>
            </a:r>
            <a:r>
              <a:rPr lang="ko-KR" altLang="en-US" sz="5200" dirty="0"/>
              <a:t>특히 복근을 단련시키는 체조나 마사지로 대장 운동을 자극하면 </a:t>
            </a:r>
            <a:r>
              <a:rPr lang="ko-KR" altLang="en-US" sz="5200" dirty="0" err="1"/>
              <a:t>변의를</a:t>
            </a:r>
            <a:r>
              <a:rPr lang="ko-KR" altLang="en-US" sz="5200" dirty="0"/>
              <a:t> 일으키는데 도움이 됩니다</a:t>
            </a:r>
            <a:r>
              <a:rPr lang="en-US" altLang="ko-KR" sz="5200" dirty="0"/>
              <a:t>. </a:t>
            </a:r>
          </a:p>
          <a:p>
            <a:pPr>
              <a:buNone/>
            </a:pPr>
            <a:r>
              <a:rPr lang="en-US" altLang="ko-KR" sz="5200" dirty="0" smtClean="0"/>
              <a:t>      </a:t>
            </a:r>
          </a:p>
          <a:p>
            <a:pPr>
              <a:buNone/>
            </a:pPr>
            <a:r>
              <a:rPr lang="en-US" altLang="ko-KR" sz="5200" dirty="0"/>
              <a:t> </a:t>
            </a:r>
            <a:r>
              <a:rPr lang="en-US" altLang="ko-KR" sz="5200" dirty="0" smtClean="0"/>
              <a:t>     ☞ </a:t>
            </a:r>
            <a:r>
              <a:rPr lang="ko-KR" altLang="en-US" sz="5200" dirty="0"/>
              <a:t>약물치료 </a:t>
            </a:r>
          </a:p>
          <a:p>
            <a:r>
              <a:rPr lang="ko-KR" altLang="en-US" sz="5200" dirty="0"/>
              <a:t>증상의 정도에 따라 약물의 도움을 받아야 하는 경우가 있습니다</a:t>
            </a:r>
            <a:r>
              <a:rPr lang="en-US" altLang="ko-KR" sz="5200" dirty="0"/>
              <a:t>. </a:t>
            </a:r>
          </a:p>
          <a:p>
            <a:r>
              <a:rPr lang="ko-KR" altLang="en-US" sz="5200" dirty="0"/>
              <a:t>하지만 이러한 경우에는 전문의와 </a:t>
            </a:r>
            <a:r>
              <a:rPr lang="ko-KR" altLang="en-US" sz="5200" dirty="0" err="1"/>
              <a:t>상담하에</a:t>
            </a:r>
            <a:r>
              <a:rPr lang="ko-KR" altLang="en-US" sz="5200" dirty="0"/>
              <a:t> 투약을 고려해야 합니다</a:t>
            </a:r>
            <a:r>
              <a:rPr lang="en-US" altLang="ko-KR" sz="5200" dirty="0"/>
              <a:t>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sz="5200" dirty="0" smtClean="0"/>
              <a:t>                                                      </a:t>
            </a:r>
            <a:r>
              <a:rPr lang="ko-KR" altLang="en-US" sz="5200" b="1" dirty="0" smtClean="0"/>
              <a:t>○ </a:t>
            </a:r>
            <a:r>
              <a:rPr lang="ko-KR" altLang="en-US" sz="5200" b="1" dirty="0"/>
              <a:t>○ 노 인 복 지 센 터</a:t>
            </a:r>
            <a:r>
              <a:rPr lang="ko-KR" altLang="en-US" sz="5200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배변도움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배변도움</dc:title>
  <dc:creator>고문수</dc:creator>
  <cp:lastModifiedBy>고문수</cp:lastModifiedBy>
  <cp:revision>1</cp:revision>
  <dcterms:created xsi:type="dcterms:W3CDTF">2010-07-25T04:33:52Z</dcterms:created>
  <dcterms:modified xsi:type="dcterms:W3CDTF">2010-07-25T04:39:15Z</dcterms:modified>
</cp:coreProperties>
</file>