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2" r:id="rId2"/>
    <p:sldId id="265" r:id="rId3"/>
    <p:sldId id="263" r:id="rId4"/>
    <p:sldId id="266" r:id="rId5"/>
    <p:sldId id="267" r:id="rId6"/>
    <p:sldId id="294" r:id="rId7"/>
    <p:sldId id="295" r:id="rId8"/>
    <p:sldId id="296" r:id="rId9"/>
    <p:sldId id="297" r:id="rId10"/>
    <p:sldId id="273" r:id="rId11"/>
    <p:sldId id="298" r:id="rId12"/>
    <p:sldId id="274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93" r:id="rId23"/>
    <p:sldId id="277" r:id="rId24"/>
  </p:sldIdLst>
  <p:sldSz cx="9144000" cy="5143500" type="screen16x9"/>
  <p:notesSz cx="6858000" cy="9144000"/>
  <p:embeddedFontLst>
    <p:embeddedFont>
      <p:font typeface="Tmon몬소리 Black" panose="020B0600000101010101" charset="-127"/>
      <p:bold r:id="rId25"/>
    </p:embeddedFont>
    <p:embeddedFont>
      <p:font typeface="LAB디지털" panose="02020603020101020101" pitchFamily="18" charset="-127"/>
      <p:regular r:id="rId26"/>
    </p:embeddedFont>
    <p:embeddedFont>
      <p:font typeface="Rix열정도" panose="00000500000000000000" pitchFamily="2" charset="-127"/>
      <p:regular r:id="rId27"/>
    </p:embeddedFont>
    <p:embeddedFont>
      <p:font typeface="나눔스퀘어 Bold" panose="020B0600000101010101" pitchFamily="50" charset="-127"/>
      <p:bold r:id="rId28"/>
    </p:embeddedFont>
    <p:embeddedFont>
      <p:font typeface="나눔스퀘어 ExtraBold" panose="020B0600000101010101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241">
          <p15:clr>
            <a:srgbClr val="A4A3A4"/>
          </p15:clr>
        </p15:guide>
        <p15:guide id="4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5A"/>
    <a:srgbClr val="0A5FCC"/>
    <a:srgbClr val="C06500"/>
    <a:srgbClr val="FFD500"/>
    <a:srgbClr val="C6E1F4"/>
    <a:srgbClr val="C6E190"/>
    <a:srgbClr val="1B1853"/>
    <a:srgbClr val="EAEFD5"/>
    <a:srgbClr val="004E4B"/>
    <a:srgbClr val="003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834" y="132"/>
      </p:cViewPr>
      <p:guideLst>
        <p:guide orient="horz" pos="1620"/>
        <p:guide pos="2880"/>
        <p:guide pos="4241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D9FA9C50-072F-4CE5-BA25-1ECC3A4AFBDD}"/>
    <pc:docChg chg="custSel modSld">
      <pc:chgData name=" " userId="f1cac8d9-9172-4d6c-9b10-74cb51d57900" providerId="ADAL" clId="{D9FA9C50-072F-4CE5-BA25-1ECC3A4AFBDD}" dt="2023-12-06T09:18:03.042" v="38" actId="6549"/>
      <pc:docMkLst>
        <pc:docMk/>
      </pc:docMkLst>
      <pc:sldChg chg="modSp">
        <pc:chgData name=" " userId="f1cac8d9-9172-4d6c-9b10-74cb51d57900" providerId="ADAL" clId="{D9FA9C50-072F-4CE5-BA25-1ECC3A4AFBDD}" dt="2023-12-06T09:18:03.042" v="38" actId="6549"/>
        <pc:sldMkLst>
          <pc:docMk/>
          <pc:sldMk cId="2883611114" sldId="299"/>
        </pc:sldMkLst>
        <pc:spChg chg="mod">
          <ac:chgData name=" " userId="f1cac8d9-9172-4d6c-9b10-74cb51d57900" providerId="ADAL" clId="{D9FA9C50-072F-4CE5-BA25-1ECC3A4AFBDD}" dt="2023-12-06T09:18:03.042" v="38" actId="6549"/>
          <ac:spMkLst>
            <pc:docMk/>
            <pc:sldMk cId="2883611114" sldId="299"/>
            <ac:spMk id="7" creationId="{ECA4DEDB-32EA-2D8C-2C75-CF7ADC5A24F1}"/>
          </ac:spMkLst>
        </pc:spChg>
        <pc:spChg chg="mod">
          <ac:chgData name=" " userId="f1cac8d9-9172-4d6c-9b10-74cb51d57900" providerId="ADAL" clId="{D9FA9C50-072F-4CE5-BA25-1ECC3A4AFBDD}" dt="2023-12-06T09:17:21.943" v="36" actId="6549"/>
          <ac:spMkLst>
            <pc:docMk/>
            <pc:sldMk cId="2883611114" sldId="299"/>
            <ac:spMk id="33" creationId="{B6A95A26-E9DA-505A-EDB5-C90799AC0324}"/>
          </ac:spMkLst>
        </pc:spChg>
      </pc:sldChg>
      <pc:sldChg chg="addSp delSp modSp">
        <pc:chgData name=" " userId="f1cac8d9-9172-4d6c-9b10-74cb51d57900" providerId="ADAL" clId="{D9FA9C50-072F-4CE5-BA25-1ECC3A4AFBDD}" dt="2023-12-04T08:49:13.436" v="27" actId="1037"/>
        <pc:sldMkLst>
          <pc:docMk/>
          <pc:sldMk cId="239845304" sldId="300"/>
        </pc:sldMkLst>
        <pc:spChg chg="mod ord">
          <ac:chgData name=" " userId="f1cac8d9-9172-4d6c-9b10-74cb51d57900" providerId="ADAL" clId="{D9FA9C50-072F-4CE5-BA25-1ECC3A4AFBDD}" dt="2023-12-04T08:48:52.252" v="21" actId="1076"/>
          <ac:spMkLst>
            <pc:docMk/>
            <pc:sldMk cId="239845304" sldId="300"/>
            <ac:spMk id="7" creationId="{ECA4DEDB-32EA-2D8C-2C75-CF7ADC5A24F1}"/>
          </ac:spMkLst>
        </pc:spChg>
        <pc:spChg chg="mod ord">
          <ac:chgData name=" " userId="f1cac8d9-9172-4d6c-9b10-74cb51d57900" providerId="ADAL" clId="{D9FA9C50-072F-4CE5-BA25-1ECC3A4AFBDD}" dt="2023-12-04T08:49:13.436" v="27" actId="1037"/>
          <ac:spMkLst>
            <pc:docMk/>
            <pc:sldMk cId="239845304" sldId="300"/>
            <ac:spMk id="8" creationId="{B83F0A37-0FF4-E6A9-958D-C74871E9D8BB}"/>
          </ac:spMkLst>
        </pc:spChg>
        <pc:spChg chg="mod">
          <ac:chgData name=" " userId="f1cac8d9-9172-4d6c-9b10-74cb51d57900" providerId="ADAL" clId="{D9FA9C50-072F-4CE5-BA25-1ECC3A4AFBDD}" dt="2023-12-04T08:46:00.853" v="8" actId="6549"/>
          <ac:spMkLst>
            <pc:docMk/>
            <pc:sldMk cId="239845304" sldId="300"/>
            <ac:spMk id="33" creationId="{B6A95A26-E9DA-505A-EDB5-C90799AC0324}"/>
          </ac:spMkLst>
        </pc:spChg>
        <pc:picChg chg="del">
          <ac:chgData name=" " userId="f1cac8d9-9172-4d6c-9b10-74cb51d57900" providerId="ADAL" clId="{D9FA9C50-072F-4CE5-BA25-1ECC3A4AFBDD}" dt="2023-12-04T08:48:14.035" v="16" actId="478"/>
          <ac:picMkLst>
            <pc:docMk/>
            <pc:sldMk cId="239845304" sldId="300"/>
            <ac:picMk id="6" creationId="{1BC7CDA5-2EFB-0A03-2FF5-B0B07450D20C}"/>
          </ac:picMkLst>
        </pc:picChg>
        <pc:picChg chg="add mod">
          <ac:chgData name=" " userId="f1cac8d9-9172-4d6c-9b10-74cb51d57900" providerId="ADAL" clId="{D9FA9C50-072F-4CE5-BA25-1ECC3A4AFBDD}" dt="2023-12-04T08:48:37.832" v="19" actId="1076"/>
          <ac:picMkLst>
            <pc:docMk/>
            <pc:sldMk cId="239845304" sldId="300"/>
            <ac:picMk id="20" creationId="{E79F14E5-9008-435A-84BA-4FA36814B617}"/>
          </ac:picMkLst>
        </pc:picChg>
        <pc:cxnChg chg="mod ord">
          <ac:chgData name=" " userId="f1cac8d9-9172-4d6c-9b10-74cb51d57900" providerId="ADAL" clId="{D9FA9C50-072F-4CE5-BA25-1ECC3A4AFBDD}" dt="2023-12-04T08:48:56.580" v="23" actId="14100"/>
          <ac:cxnSpMkLst>
            <pc:docMk/>
            <pc:sldMk cId="239845304" sldId="300"/>
            <ac:cxnSpMk id="12" creationId="{4731B763-38AB-3559-3407-AC0CF1FB34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asio\매\2023_작업\04. [모션파크]동양미래대_오픈소스_ppt\02.프로토\데이터분석\intro_b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asio\매\2023_작업\04. [모션파크]동양미래대_오픈소스_ppt\02.프로토\데이터분석\intro_obj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sio\매\2023_작업\04. [모션파크]동양미래대_오픈소스_ppt\02.프로토\데이터분석\intro_tx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167ABC67-CFA1-553E-6A14-FDCA485C3180}"/>
              </a:ext>
            </a:extLst>
          </p:cNvPr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B72C6-CC3A-49A8-9F83-AC7B14FE63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865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asio\매\2023_작업\04. [모션파크]동양미래대_오픈소스_ppt\07.UI시안\학습목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0" y="-6890"/>
            <a:ext cx="6732588" cy="287470"/>
          </a:xfrm>
          <a:prstGeom prst="rect">
            <a:avLst/>
          </a:prstGeom>
          <a:solidFill>
            <a:srgbClr val="1B1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5043056" y="-6890"/>
            <a:ext cx="2233275" cy="287470"/>
            <a:chOff x="-4581525" y="1349375"/>
            <a:chExt cx="9385300" cy="1208088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-4581525" y="1349375"/>
              <a:ext cx="8272463" cy="1208088"/>
            </a:xfrm>
            <a:custGeom>
              <a:avLst/>
              <a:gdLst>
                <a:gd name="T0" fmla="*/ 15633 w 15633"/>
                <a:gd name="T1" fmla="*/ 2284 h 2284"/>
                <a:gd name="T2" fmla="*/ 0 w 15633"/>
                <a:gd name="T3" fmla="*/ 2284 h 2284"/>
                <a:gd name="T4" fmla="*/ 0 w 15633"/>
                <a:gd name="T5" fmla="*/ 0 h 2284"/>
                <a:gd name="T6" fmla="*/ 14372 w 15633"/>
                <a:gd name="T7" fmla="*/ 0 h 2284"/>
                <a:gd name="T8" fmla="*/ 15633 w 15633"/>
                <a:gd name="T9" fmla="*/ 2284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33" h="2284">
                  <a:moveTo>
                    <a:pt x="15633" y="2284"/>
                  </a:moveTo>
                  <a:lnTo>
                    <a:pt x="0" y="2284"/>
                  </a:lnTo>
                  <a:lnTo>
                    <a:pt x="0" y="0"/>
                  </a:lnTo>
                  <a:lnTo>
                    <a:pt x="14372" y="0"/>
                  </a:lnTo>
                  <a:lnTo>
                    <a:pt x="15633" y="2284"/>
                  </a:lnTo>
                  <a:close/>
                </a:path>
              </a:pathLst>
            </a:custGeom>
            <a:solidFill>
              <a:srgbClr val="1B1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187700" y="1349375"/>
              <a:ext cx="957263" cy="1208088"/>
            </a:xfrm>
            <a:custGeom>
              <a:avLst/>
              <a:gdLst>
                <a:gd name="T0" fmla="*/ 0 w 1809"/>
                <a:gd name="T1" fmla="*/ 0 h 2284"/>
                <a:gd name="T2" fmla="*/ 548 w 1809"/>
                <a:gd name="T3" fmla="*/ 0 h 2284"/>
                <a:gd name="T4" fmla="*/ 1809 w 1809"/>
                <a:gd name="T5" fmla="*/ 2284 h 2284"/>
                <a:gd name="T6" fmla="*/ 1262 w 1809"/>
                <a:gd name="T7" fmla="*/ 2284 h 2284"/>
                <a:gd name="T8" fmla="*/ 0 w 1809"/>
                <a:gd name="T9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9" h="2284">
                  <a:moveTo>
                    <a:pt x="0" y="0"/>
                  </a:moveTo>
                  <a:lnTo>
                    <a:pt x="548" y="0"/>
                  </a:lnTo>
                  <a:lnTo>
                    <a:pt x="1809" y="2284"/>
                  </a:lnTo>
                  <a:lnTo>
                    <a:pt x="1262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3635375" y="1349375"/>
              <a:ext cx="885825" cy="1208088"/>
            </a:xfrm>
            <a:custGeom>
              <a:avLst/>
              <a:gdLst>
                <a:gd name="T0" fmla="*/ 0 w 1673"/>
                <a:gd name="T1" fmla="*/ 0 h 2284"/>
                <a:gd name="T2" fmla="*/ 413 w 1673"/>
                <a:gd name="T3" fmla="*/ 0 h 2284"/>
                <a:gd name="T4" fmla="*/ 1673 w 1673"/>
                <a:gd name="T5" fmla="*/ 2284 h 2284"/>
                <a:gd name="T6" fmla="*/ 1261 w 1673"/>
                <a:gd name="T7" fmla="*/ 2284 h 2284"/>
                <a:gd name="T8" fmla="*/ 0 w 1673"/>
                <a:gd name="T9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3" h="2284">
                  <a:moveTo>
                    <a:pt x="0" y="0"/>
                  </a:moveTo>
                  <a:lnTo>
                    <a:pt x="413" y="0"/>
                  </a:lnTo>
                  <a:lnTo>
                    <a:pt x="1673" y="2284"/>
                  </a:lnTo>
                  <a:lnTo>
                    <a:pt x="1261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4025900" y="1349375"/>
              <a:ext cx="777875" cy="1208088"/>
            </a:xfrm>
            <a:custGeom>
              <a:avLst/>
              <a:gdLst>
                <a:gd name="T0" fmla="*/ 0 w 1468"/>
                <a:gd name="T1" fmla="*/ 0 h 2284"/>
                <a:gd name="T2" fmla="*/ 208 w 1468"/>
                <a:gd name="T3" fmla="*/ 0 h 2284"/>
                <a:gd name="T4" fmla="*/ 1468 w 1468"/>
                <a:gd name="T5" fmla="*/ 2284 h 2284"/>
                <a:gd name="T6" fmla="*/ 1262 w 1468"/>
                <a:gd name="T7" fmla="*/ 2284 h 2284"/>
                <a:gd name="T8" fmla="*/ 0 w 1468"/>
                <a:gd name="T9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8" h="2284">
                  <a:moveTo>
                    <a:pt x="0" y="0"/>
                  </a:moveTo>
                  <a:lnTo>
                    <a:pt x="208" y="0"/>
                  </a:lnTo>
                  <a:lnTo>
                    <a:pt x="1468" y="2284"/>
                  </a:lnTo>
                  <a:lnTo>
                    <a:pt x="1262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0" y="-65734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pc="300" dirty="0">
                <a:solidFill>
                  <a:schemeClr val="accent3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학습개요</a:t>
            </a:r>
            <a:r>
              <a:rPr lang="ko-KR" altLang="en-US" sz="1800" spc="300" dirty="0">
                <a:solidFill>
                  <a:schemeClr val="bg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와 </a:t>
            </a:r>
            <a:r>
              <a:rPr lang="ko-KR" altLang="en-US" sz="1800" spc="300" dirty="0">
                <a:solidFill>
                  <a:schemeClr val="accent3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학습목표</a:t>
            </a:r>
            <a:endParaRPr lang="en-US" altLang="ko-KR" sz="1800" spc="300" dirty="0">
              <a:solidFill>
                <a:schemeClr val="bg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24328" y="64316"/>
            <a:ext cx="1512168" cy="181233"/>
          </a:xfrm>
          <a:prstGeom prst="rect">
            <a:avLst/>
          </a:prstGeom>
        </p:spPr>
      </p:pic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2D192C80-0EFD-68AB-D38C-98C35D1ADD68}"/>
              </a:ext>
            </a:extLst>
          </p:cNvPr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B72C6-CC3A-49A8-9F83-AC7B14FE63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350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casio\매\2023_작업\04. [모션파크]동양미래대_깃과깃허브\07.UI시안\시안\icon\정리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" r="18232"/>
          <a:stretch/>
        </p:blipFill>
        <p:spPr bwMode="auto">
          <a:xfrm>
            <a:off x="0" y="280766"/>
            <a:ext cx="9144000" cy="48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/>
          <a:stretch/>
        </p:blipFill>
        <p:spPr bwMode="auto">
          <a:xfrm>
            <a:off x="0" y="280765"/>
            <a:ext cx="9139471" cy="486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717" y="280766"/>
            <a:ext cx="8666036" cy="48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9" t="11188" b="22182"/>
          <a:stretch/>
        </p:blipFill>
        <p:spPr bwMode="auto">
          <a:xfrm>
            <a:off x="-1" y="-6221"/>
            <a:ext cx="9144001" cy="514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758DA8BD-1DC7-0F71-AED8-861D00146DAF}"/>
              </a:ext>
            </a:extLst>
          </p:cNvPr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B72C6-CC3A-49A8-9F83-AC7B14FE63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699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-65734"/>
            <a:ext cx="48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3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01. </a:t>
            </a:r>
            <a:endParaRPr lang="en-US" altLang="ko-KR" sz="1800" dirty="0">
              <a:solidFill>
                <a:schemeClr val="bg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95016" y="-3720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서울 기온 데이터분석 기초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C53784C9-AF31-5794-B52B-A910A43B478A}"/>
              </a:ext>
            </a:extLst>
          </p:cNvPr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B72C6-CC3A-49A8-9F83-AC7B14FE63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478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-657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3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02. </a:t>
            </a:r>
            <a:endParaRPr lang="en-US" altLang="ko-KR" sz="1800" dirty="0">
              <a:solidFill>
                <a:schemeClr val="bg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363" y="-3720"/>
            <a:ext cx="284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서울이 가장 더웠던 날은 언제 였을까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61FC93A7-3D2A-9846-A15F-DFA5FC99349F}"/>
              </a:ext>
            </a:extLst>
          </p:cNvPr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B72C6-CC3A-49A8-9F83-AC7B14FE63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788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-657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3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03. </a:t>
            </a:r>
            <a:endParaRPr lang="en-US" altLang="ko-KR" sz="1800" dirty="0">
              <a:solidFill>
                <a:schemeClr val="bg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363" y="-3720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주피터 노트북을 활용한 코딩 기초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AAEAEA3E-BC68-7F13-4E95-73F101605871}"/>
              </a:ext>
            </a:extLst>
          </p:cNvPr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B72C6-CC3A-49A8-9F83-AC7B14FE63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661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asio\매\2023_작업\04. [모션파크]동양미래대_오픈소스_ppt\07.UI시안\학습정리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-6890"/>
            <a:ext cx="6732588" cy="287470"/>
          </a:xfrm>
          <a:prstGeom prst="rect">
            <a:avLst/>
          </a:prstGeom>
          <a:solidFill>
            <a:srgbClr val="1B1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5043056" y="-6890"/>
            <a:ext cx="2233275" cy="287470"/>
            <a:chOff x="-4581525" y="1349375"/>
            <a:chExt cx="9385300" cy="1208088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-4581525" y="1349375"/>
              <a:ext cx="8272463" cy="1208088"/>
            </a:xfrm>
            <a:custGeom>
              <a:avLst/>
              <a:gdLst>
                <a:gd name="T0" fmla="*/ 15633 w 15633"/>
                <a:gd name="T1" fmla="*/ 2284 h 2284"/>
                <a:gd name="T2" fmla="*/ 0 w 15633"/>
                <a:gd name="T3" fmla="*/ 2284 h 2284"/>
                <a:gd name="T4" fmla="*/ 0 w 15633"/>
                <a:gd name="T5" fmla="*/ 0 h 2284"/>
                <a:gd name="T6" fmla="*/ 14372 w 15633"/>
                <a:gd name="T7" fmla="*/ 0 h 2284"/>
                <a:gd name="T8" fmla="*/ 15633 w 15633"/>
                <a:gd name="T9" fmla="*/ 2284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33" h="2284">
                  <a:moveTo>
                    <a:pt x="15633" y="2284"/>
                  </a:moveTo>
                  <a:lnTo>
                    <a:pt x="0" y="2284"/>
                  </a:lnTo>
                  <a:lnTo>
                    <a:pt x="0" y="0"/>
                  </a:lnTo>
                  <a:lnTo>
                    <a:pt x="14372" y="0"/>
                  </a:lnTo>
                  <a:lnTo>
                    <a:pt x="15633" y="2284"/>
                  </a:lnTo>
                  <a:close/>
                </a:path>
              </a:pathLst>
            </a:custGeom>
            <a:solidFill>
              <a:srgbClr val="1B1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3187700" y="1349375"/>
              <a:ext cx="957263" cy="1208088"/>
            </a:xfrm>
            <a:custGeom>
              <a:avLst/>
              <a:gdLst>
                <a:gd name="T0" fmla="*/ 0 w 1809"/>
                <a:gd name="T1" fmla="*/ 0 h 2284"/>
                <a:gd name="T2" fmla="*/ 548 w 1809"/>
                <a:gd name="T3" fmla="*/ 0 h 2284"/>
                <a:gd name="T4" fmla="*/ 1809 w 1809"/>
                <a:gd name="T5" fmla="*/ 2284 h 2284"/>
                <a:gd name="T6" fmla="*/ 1262 w 1809"/>
                <a:gd name="T7" fmla="*/ 2284 h 2284"/>
                <a:gd name="T8" fmla="*/ 0 w 1809"/>
                <a:gd name="T9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9" h="2284">
                  <a:moveTo>
                    <a:pt x="0" y="0"/>
                  </a:moveTo>
                  <a:lnTo>
                    <a:pt x="548" y="0"/>
                  </a:lnTo>
                  <a:lnTo>
                    <a:pt x="1809" y="2284"/>
                  </a:lnTo>
                  <a:lnTo>
                    <a:pt x="1262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3635375" y="1349375"/>
              <a:ext cx="885825" cy="1208088"/>
            </a:xfrm>
            <a:custGeom>
              <a:avLst/>
              <a:gdLst>
                <a:gd name="T0" fmla="*/ 0 w 1673"/>
                <a:gd name="T1" fmla="*/ 0 h 2284"/>
                <a:gd name="T2" fmla="*/ 413 w 1673"/>
                <a:gd name="T3" fmla="*/ 0 h 2284"/>
                <a:gd name="T4" fmla="*/ 1673 w 1673"/>
                <a:gd name="T5" fmla="*/ 2284 h 2284"/>
                <a:gd name="T6" fmla="*/ 1261 w 1673"/>
                <a:gd name="T7" fmla="*/ 2284 h 2284"/>
                <a:gd name="T8" fmla="*/ 0 w 1673"/>
                <a:gd name="T9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3" h="2284">
                  <a:moveTo>
                    <a:pt x="0" y="0"/>
                  </a:moveTo>
                  <a:lnTo>
                    <a:pt x="413" y="0"/>
                  </a:lnTo>
                  <a:lnTo>
                    <a:pt x="1673" y="2284"/>
                  </a:lnTo>
                  <a:lnTo>
                    <a:pt x="1261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025900" y="1349375"/>
              <a:ext cx="777875" cy="1208088"/>
            </a:xfrm>
            <a:custGeom>
              <a:avLst/>
              <a:gdLst>
                <a:gd name="T0" fmla="*/ 0 w 1468"/>
                <a:gd name="T1" fmla="*/ 0 h 2284"/>
                <a:gd name="T2" fmla="*/ 208 w 1468"/>
                <a:gd name="T3" fmla="*/ 0 h 2284"/>
                <a:gd name="T4" fmla="*/ 1468 w 1468"/>
                <a:gd name="T5" fmla="*/ 2284 h 2284"/>
                <a:gd name="T6" fmla="*/ 1262 w 1468"/>
                <a:gd name="T7" fmla="*/ 2284 h 2284"/>
                <a:gd name="T8" fmla="*/ 0 w 1468"/>
                <a:gd name="T9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8" h="2284">
                  <a:moveTo>
                    <a:pt x="0" y="0"/>
                  </a:moveTo>
                  <a:lnTo>
                    <a:pt x="208" y="0"/>
                  </a:lnTo>
                  <a:lnTo>
                    <a:pt x="1468" y="2284"/>
                  </a:lnTo>
                  <a:lnTo>
                    <a:pt x="1262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0" y="-65734"/>
            <a:ext cx="132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pc="300" dirty="0">
                <a:solidFill>
                  <a:schemeClr val="accent3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Summary</a:t>
            </a:r>
            <a:endParaRPr lang="en-US" altLang="ko-KR" sz="1800" spc="300" dirty="0">
              <a:solidFill>
                <a:schemeClr val="bg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24328" y="64316"/>
            <a:ext cx="1512168" cy="18123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F5B2BD-58CC-C2D2-22A1-4C5773A55931}"/>
              </a:ext>
            </a:extLst>
          </p:cNvPr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B72C6-CC3A-49A8-9F83-AC7B14FE63E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267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C:\Users\casio\매\2023_작업\04. [모션파크]동양미래대_오픈소스_ppt\02.프로토\데이터분석\bg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7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524328" y="64316"/>
            <a:ext cx="1512168" cy="181233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-6890"/>
            <a:ext cx="6732588" cy="287470"/>
          </a:xfrm>
          <a:prstGeom prst="rect">
            <a:avLst/>
          </a:prstGeom>
          <a:solidFill>
            <a:srgbClr val="1B1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5043056" y="-6890"/>
            <a:ext cx="2233275" cy="287470"/>
            <a:chOff x="-4581525" y="1349375"/>
            <a:chExt cx="9385300" cy="1208088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4581525" y="1349375"/>
              <a:ext cx="8272463" cy="1208088"/>
            </a:xfrm>
            <a:custGeom>
              <a:avLst/>
              <a:gdLst>
                <a:gd name="T0" fmla="*/ 15633 w 15633"/>
                <a:gd name="T1" fmla="*/ 2284 h 2284"/>
                <a:gd name="T2" fmla="*/ 0 w 15633"/>
                <a:gd name="T3" fmla="*/ 2284 h 2284"/>
                <a:gd name="T4" fmla="*/ 0 w 15633"/>
                <a:gd name="T5" fmla="*/ 0 h 2284"/>
                <a:gd name="T6" fmla="*/ 14372 w 15633"/>
                <a:gd name="T7" fmla="*/ 0 h 2284"/>
                <a:gd name="T8" fmla="*/ 15633 w 15633"/>
                <a:gd name="T9" fmla="*/ 2284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33" h="2284">
                  <a:moveTo>
                    <a:pt x="15633" y="2284"/>
                  </a:moveTo>
                  <a:lnTo>
                    <a:pt x="0" y="2284"/>
                  </a:lnTo>
                  <a:lnTo>
                    <a:pt x="0" y="0"/>
                  </a:lnTo>
                  <a:lnTo>
                    <a:pt x="14372" y="0"/>
                  </a:lnTo>
                  <a:lnTo>
                    <a:pt x="15633" y="2284"/>
                  </a:lnTo>
                  <a:close/>
                </a:path>
              </a:pathLst>
            </a:custGeom>
            <a:solidFill>
              <a:srgbClr val="1B1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3187700" y="1349375"/>
              <a:ext cx="957263" cy="1208088"/>
            </a:xfrm>
            <a:custGeom>
              <a:avLst/>
              <a:gdLst>
                <a:gd name="T0" fmla="*/ 0 w 1809"/>
                <a:gd name="T1" fmla="*/ 0 h 2284"/>
                <a:gd name="T2" fmla="*/ 548 w 1809"/>
                <a:gd name="T3" fmla="*/ 0 h 2284"/>
                <a:gd name="T4" fmla="*/ 1809 w 1809"/>
                <a:gd name="T5" fmla="*/ 2284 h 2284"/>
                <a:gd name="T6" fmla="*/ 1262 w 1809"/>
                <a:gd name="T7" fmla="*/ 2284 h 2284"/>
                <a:gd name="T8" fmla="*/ 0 w 1809"/>
                <a:gd name="T9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9" h="2284">
                  <a:moveTo>
                    <a:pt x="0" y="0"/>
                  </a:moveTo>
                  <a:lnTo>
                    <a:pt x="548" y="0"/>
                  </a:lnTo>
                  <a:lnTo>
                    <a:pt x="1809" y="2284"/>
                  </a:lnTo>
                  <a:lnTo>
                    <a:pt x="1262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3635375" y="1349375"/>
              <a:ext cx="885825" cy="1208088"/>
            </a:xfrm>
            <a:custGeom>
              <a:avLst/>
              <a:gdLst>
                <a:gd name="T0" fmla="*/ 0 w 1673"/>
                <a:gd name="T1" fmla="*/ 0 h 2284"/>
                <a:gd name="T2" fmla="*/ 413 w 1673"/>
                <a:gd name="T3" fmla="*/ 0 h 2284"/>
                <a:gd name="T4" fmla="*/ 1673 w 1673"/>
                <a:gd name="T5" fmla="*/ 2284 h 2284"/>
                <a:gd name="T6" fmla="*/ 1261 w 1673"/>
                <a:gd name="T7" fmla="*/ 2284 h 2284"/>
                <a:gd name="T8" fmla="*/ 0 w 1673"/>
                <a:gd name="T9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3" h="2284">
                  <a:moveTo>
                    <a:pt x="0" y="0"/>
                  </a:moveTo>
                  <a:lnTo>
                    <a:pt x="413" y="0"/>
                  </a:lnTo>
                  <a:lnTo>
                    <a:pt x="1673" y="2284"/>
                  </a:lnTo>
                  <a:lnTo>
                    <a:pt x="1261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4025900" y="1349375"/>
              <a:ext cx="777875" cy="1208088"/>
            </a:xfrm>
            <a:custGeom>
              <a:avLst/>
              <a:gdLst>
                <a:gd name="T0" fmla="*/ 0 w 1468"/>
                <a:gd name="T1" fmla="*/ 0 h 2284"/>
                <a:gd name="T2" fmla="*/ 208 w 1468"/>
                <a:gd name="T3" fmla="*/ 0 h 2284"/>
                <a:gd name="T4" fmla="*/ 1468 w 1468"/>
                <a:gd name="T5" fmla="*/ 2284 h 2284"/>
                <a:gd name="T6" fmla="*/ 1262 w 1468"/>
                <a:gd name="T7" fmla="*/ 2284 h 2284"/>
                <a:gd name="T8" fmla="*/ 0 w 1468"/>
                <a:gd name="T9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8" h="2284">
                  <a:moveTo>
                    <a:pt x="0" y="0"/>
                  </a:moveTo>
                  <a:lnTo>
                    <a:pt x="208" y="0"/>
                  </a:lnTo>
                  <a:lnTo>
                    <a:pt x="1468" y="2284"/>
                  </a:lnTo>
                  <a:lnTo>
                    <a:pt x="1262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56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0" r:id="rId3"/>
    <p:sldLayoutId id="2147483655" r:id="rId4"/>
    <p:sldLayoutId id="2147483649" r:id="rId5"/>
    <p:sldLayoutId id="2147483657" r:id="rId6"/>
    <p:sldLayoutId id="2147483658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1549610" y="2787774"/>
            <a:ext cx="6044781" cy="504056"/>
          </a:xfrm>
          <a:prstGeom prst="roundRect">
            <a:avLst>
              <a:gd name="adj" fmla="val 50000"/>
            </a:avLst>
          </a:prstGeom>
          <a:solidFill>
            <a:srgbClr val="1B1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Lecture 08.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 최고기온 데이터분석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2346" y="3670920"/>
            <a:ext cx="4539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>
                <a:ln w="18415" cmpd="sng">
                  <a:noFill/>
                  <a:prstDash val="solid"/>
                </a:ln>
                <a:solidFill>
                  <a:schemeClr val="accent2"/>
                </a:solidFill>
              </a:rPr>
              <a:t>인공지능소프트웨어학과</a:t>
            </a:r>
            <a:r>
              <a:rPr lang="ko-KR" altLang="en-US" sz="1300" dirty="0">
                <a:ln w="18415" cmpd="sng">
                  <a:noFill/>
                  <a:prstDash val="solid"/>
                </a:ln>
                <a:solidFill>
                  <a:schemeClr val="accent2"/>
                </a:solidFill>
              </a:rPr>
              <a:t> </a:t>
            </a:r>
            <a:r>
              <a:rPr lang="ko-KR" altLang="en-US" sz="1500" dirty="0" err="1">
                <a:ln w="18415" cmpd="sng">
                  <a:noFill/>
                  <a:prstDash val="solid"/>
                </a:ln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김준휘</a:t>
            </a:r>
            <a:r>
              <a:rPr lang="ko-KR" altLang="en-US" sz="1500" dirty="0">
                <a:ln w="18415" cmpd="sng">
                  <a:noFill/>
                  <a:prstDash val="solid"/>
                </a:ln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교수</a:t>
            </a:r>
            <a:endParaRPr lang="en-US" altLang="ko-KR" sz="1500" dirty="0">
              <a:ln w="18415" cmpd="sng">
                <a:noFill/>
                <a:prstDash val="solid"/>
              </a:ln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63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44" y="1692414"/>
            <a:ext cx="4564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서울이 가장 더웠던</a:t>
            </a:r>
            <a:endParaRPr lang="en-US" altLang="ko-KR" sz="4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날은</a:t>
            </a:r>
            <a:r>
              <a:rPr lang="en-US" altLang="ko-KR" sz="4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언제 였을까</a:t>
            </a:r>
            <a:r>
              <a:rPr lang="en-US" altLang="ko-KR" sz="4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sz="4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0283" y="1044342"/>
            <a:ext cx="19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LESSON 02</a:t>
            </a:r>
            <a:endParaRPr lang="ko-KR" altLang="en-US" sz="2400" spc="300" dirty="0">
              <a:solidFill>
                <a:schemeClr val="accent3">
                  <a:lumMod val="60000"/>
                  <a:lumOff val="40000"/>
                </a:schemeClr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01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 rot="10800000">
            <a:off x="202775" y="277855"/>
            <a:ext cx="199296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217" y="26703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질문 다듬기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B8641CFA-F326-CB1D-5164-C7C8DB52FE27}"/>
              </a:ext>
            </a:extLst>
          </p:cNvPr>
          <p:cNvGrpSpPr/>
          <p:nvPr/>
        </p:nvGrpSpPr>
        <p:grpSpPr>
          <a:xfrm>
            <a:off x="1445370" y="1011600"/>
            <a:ext cx="2808312" cy="1875472"/>
            <a:chOff x="1475656" y="1599642"/>
            <a:chExt cx="2808312" cy="1875472"/>
          </a:xfrm>
        </p:grpSpPr>
        <p:sp>
          <p:nvSpPr>
            <p:cNvPr id="33" name="모서리가 둥근 직사각형 7">
              <a:extLst>
                <a:ext uri="{FF2B5EF4-FFF2-40B4-BE49-F238E27FC236}">
                  <a16:creationId xmlns:a16="http://schemas.microsoft.com/office/drawing/2014/main" id="{B2AD2C1B-2BBA-07A7-2066-1465FF959BE6}"/>
                </a:ext>
              </a:extLst>
            </p:cNvPr>
            <p:cNvSpPr/>
            <p:nvPr/>
          </p:nvSpPr>
          <p:spPr>
            <a:xfrm>
              <a:off x="1475656" y="1599642"/>
              <a:ext cx="2808312" cy="174681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EAA045-A0E2-515A-AD57-E4460D158B75}"/>
                </a:ext>
              </a:extLst>
            </p:cNvPr>
            <p:cNvSpPr txBox="1"/>
            <p:nvPr/>
          </p:nvSpPr>
          <p:spPr>
            <a:xfrm>
              <a:off x="1547664" y="1638293"/>
              <a:ext cx="2648482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○○님</a:t>
              </a:r>
              <a:r>
                <a:rPr lang="en-US" altLang="ko-KR" sz="15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제가 방금 메일로</a:t>
              </a:r>
            </a:p>
            <a:p>
              <a:r>
                <a:rPr lang="en-US" altLang="ko-KR" sz="1500" dirty="0">
                  <a:solidFill>
                    <a:schemeClr val="tx2"/>
                  </a:solidFill>
                  <a:latin typeface="+mn-ea"/>
                </a:rPr>
                <a:t>seoul.csv </a:t>
              </a:r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파일을 보냈어요</a:t>
              </a:r>
              <a:r>
                <a:rPr lang="en-US" altLang="ko-KR" sz="1500" dirty="0">
                  <a:solidFill>
                    <a:schemeClr val="tx2"/>
                  </a:solidFill>
                  <a:latin typeface="+mn-ea"/>
                </a:rPr>
                <a:t>.</a:t>
              </a:r>
            </a:p>
            <a:p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서울에 기온 데이터가 기록되어 </a:t>
              </a:r>
              <a:br>
                <a:rPr lang="ko-KR" altLang="en-US" sz="1500" dirty="0">
                  <a:solidFill>
                    <a:schemeClr val="tx2"/>
                  </a:solidFill>
                  <a:latin typeface="+mn-ea"/>
                </a:rPr>
              </a:br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있어요</a:t>
              </a:r>
              <a:r>
                <a:rPr lang="en-US" altLang="ko-KR" sz="1500" dirty="0">
                  <a:solidFill>
                    <a:schemeClr val="tx2"/>
                  </a:solidFill>
                  <a:latin typeface="+mn-ea"/>
                </a:rPr>
                <a:t>. </a:t>
              </a:r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언제 가장 더웠었는지</a:t>
              </a:r>
              <a:br>
                <a:rPr lang="en-US" altLang="ko-KR" sz="1500" dirty="0">
                  <a:solidFill>
                    <a:schemeClr val="tx2"/>
                  </a:solidFill>
                  <a:latin typeface="+mn-ea"/>
                </a:rPr>
              </a:br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그리고 그때 온도가 몇 도였는지</a:t>
              </a:r>
              <a:br>
                <a:rPr lang="en-US" altLang="ko-KR" sz="1500" dirty="0">
                  <a:solidFill>
                    <a:schemeClr val="tx2"/>
                  </a:solidFill>
                  <a:latin typeface="+mn-ea"/>
                </a:rPr>
              </a:br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확인해서 오늘 퇴근하기 전까지</a:t>
              </a:r>
              <a:br>
                <a:rPr lang="en-US" altLang="ko-KR" sz="1500" dirty="0">
                  <a:solidFill>
                    <a:schemeClr val="tx2"/>
                  </a:solidFill>
                  <a:latin typeface="+mn-ea"/>
                </a:rPr>
              </a:br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알려주세요</a:t>
              </a:r>
              <a:r>
                <a:rPr lang="en-US" altLang="ko-KR" sz="1500" dirty="0">
                  <a:solidFill>
                    <a:schemeClr val="tx2"/>
                  </a:solidFill>
                  <a:latin typeface="+mn-ea"/>
                </a:rPr>
                <a:t>.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98755C00-9934-F9E4-1931-4E739BDA3169}"/>
                </a:ext>
              </a:extLst>
            </p:cNvPr>
            <p:cNvSpPr/>
            <p:nvPr/>
          </p:nvSpPr>
          <p:spPr>
            <a:xfrm rot="5400000">
              <a:off x="1691680" y="3295094"/>
              <a:ext cx="180020" cy="18002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래픽 35" descr="사용자">
            <a:extLst>
              <a:ext uri="{FF2B5EF4-FFF2-40B4-BE49-F238E27FC236}">
                <a16:creationId xmlns:a16="http://schemas.microsoft.com/office/drawing/2014/main" id="{4D2C2387-07F5-3FD5-BC18-B3E054BA494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170" y="2798004"/>
            <a:ext cx="914400" cy="914400"/>
          </a:xfrm>
          <a:prstGeom prst="rect">
            <a:avLst/>
          </a:prstGeom>
        </p:spPr>
      </p:pic>
      <p:pic>
        <p:nvPicPr>
          <p:cNvPr id="37" name="그래픽 36" descr="사용자">
            <a:extLst>
              <a:ext uri="{FF2B5EF4-FFF2-40B4-BE49-F238E27FC236}">
                <a16:creationId xmlns:a16="http://schemas.microsoft.com/office/drawing/2014/main" id="{9E63DC99-0432-6A71-966C-7147722834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3234" y="2798004"/>
            <a:ext cx="914400" cy="914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8DE704-5BEF-BA41-297A-F0101723DE85}"/>
              </a:ext>
            </a:extLst>
          </p:cNvPr>
          <p:cNvGrpSpPr/>
          <p:nvPr/>
        </p:nvGrpSpPr>
        <p:grpSpPr>
          <a:xfrm>
            <a:off x="2453598" y="3642998"/>
            <a:ext cx="2118402" cy="553641"/>
            <a:chOff x="1475656" y="1478050"/>
            <a:chExt cx="2118402" cy="553641"/>
          </a:xfrm>
        </p:grpSpPr>
        <p:sp>
          <p:nvSpPr>
            <p:cNvPr id="39" name="모서리가 둥근 직사각형 7">
              <a:extLst>
                <a:ext uri="{FF2B5EF4-FFF2-40B4-BE49-F238E27FC236}">
                  <a16:creationId xmlns:a16="http://schemas.microsoft.com/office/drawing/2014/main" id="{19659A9E-7D59-F1FB-7DAF-89FAB651F56A}"/>
                </a:ext>
              </a:extLst>
            </p:cNvPr>
            <p:cNvSpPr/>
            <p:nvPr/>
          </p:nvSpPr>
          <p:spPr>
            <a:xfrm>
              <a:off x="1475656" y="1599643"/>
              <a:ext cx="2118402" cy="4320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F4F0E3-48F3-AA05-361B-63E1FD16FB8E}"/>
                </a:ext>
              </a:extLst>
            </p:cNvPr>
            <p:cNvSpPr txBox="1"/>
            <p:nvPr/>
          </p:nvSpPr>
          <p:spPr>
            <a:xfrm>
              <a:off x="1547664" y="1638293"/>
              <a:ext cx="19656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네</a:t>
              </a:r>
              <a:r>
                <a:rPr lang="en-US" altLang="ko-KR" sz="15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500" dirty="0">
                  <a:solidFill>
                    <a:schemeClr val="tx2"/>
                  </a:solidFill>
                  <a:latin typeface="+mn-ea"/>
                </a:rPr>
                <a:t>팀장님 알겠습니다</a:t>
              </a:r>
              <a:r>
                <a:rPr lang="en-US" altLang="ko-KR" sz="1500" dirty="0">
                  <a:solidFill>
                    <a:schemeClr val="tx2"/>
                  </a:solidFill>
                  <a:latin typeface="+mn-ea"/>
                </a:rPr>
                <a:t>.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C36CA763-6CDA-5C33-7C62-758D75A79A40}"/>
                </a:ext>
              </a:extLst>
            </p:cNvPr>
            <p:cNvSpPr/>
            <p:nvPr/>
          </p:nvSpPr>
          <p:spPr>
            <a:xfrm rot="16200000">
              <a:off x="3333247" y="1478050"/>
              <a:ext cx="180020" cy="18002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21090A-8ECA-09FD-AFC4-A5C62E61109C}"/>
              </a:ext>
            </a:extLst>
          </p:cNvPr>
          <p:cNvSpPr txBox="1"/>
          <p:nvPr/>
        </p:nvSpPr>
        <p:spPr>
          <a:xfrm>
            <a:off x="1178309" y="3603008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  <a:latin typeface="+mn-ea"/>
              </a:rPr>
              <a:t>팀장</a:t>
            </a:r>
            <a:endParaRPr lang="en-US" altLang="ko-KR" sz="15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F582D-4B75-2AE7-EDEF-7F0804CDB4B4}"/>
              </a:ext>
            </a:extLst>
          </p:cNvPr>
          <p:cNvSpPr txBox="1"/>
          <p:nvPr/>
        </p:nvSpPr>
        <p:spPr>
          <a:xfrm>
            <a:off x="4700737" y="3603008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  <a:latin typeface="+mn-ea"/>
              </a:rPr>
              <a:t>나</a:t>
            </a:r>
            <a:endParaRPr lang="en-US" altLang="ko-KR" sz="15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F891E-8653-1082-E43B-B02CBCDBC79F}"/>
              </a:ext>
            </a:extLst>
          </p:cNvPr>
          <p:cNvSpPr txBox="1"/>
          <p:nvPr/>
        </p:nvSpPr>
        <p:spPr>
          <a:xfrm>
            <a:off x="1292095" y="4561900"/>
            <a:ext cx="6559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기상 관측 이래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서울의 최고 기온이 가장 높았던 날은 </a:t>
            </a:r>
            <a:r>
              <a:rPr lang="ko-KR" altLang="en-US" sz="1600" dirty="0" err="1">
                <a:latin typeface="+mn-ea"/>
              </a:rPr>
              <a:t>언제였고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몇 도였을까</a:t>
            </a:r>
            <a:r>
              <a:rPr lang="en-US" altLang="ko-KR" sz="1600" dirty="0">
                <a:latin typeface="+mn-ea"/>
              </a:rPr>
              <a:t>?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582DCF-6F70-1748-9099-7F35C0258D2F}"/>
              </a:ext>
            </a:extLst>
          </p:cNvPr>
          <p:cNvGrpSpPr/>
          <p:nvPr/>
        </p:nvGrpSpPr>
        <p:grpSpPr>
          <a:xfrm>
            <a:off x="4676508" y="1904331"/>
            <a:ext cx="5857180" cy="523220"/>
            <a:chOff x="914973" y="2954610"/>
            <a:chExt cx="5857180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3EAEC9-D165-1612-5AE5-191442F7DDF9}"/>
                </a:ext>
              </a:extLst>
            </p:cNvPr>
            <p:cNvSpPr txBox="1"/>
            <p:nvPr/>
          </p:nvSpPr>
          <p:spPr>
            <a:xfrm>
              <a:off x="1004620" y="2954610"/>
              <a:ext cx="5767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ko-KR" altLang="en-US" sz="1400" dirty="0">
                  <a:solidFill>
                    <a:srgbClr val="A22E5A"/>
                  </a:solidFill>
                </a:rPr>
                <a:t>가장 덥다</a:t>
              </a:r>
              <a:r>
                <a:rPr lang="en-US" altLang="ko-KR" sz="1400" dirty="0">
                  <a:solidFill>
                    <a:srgbClr val="A22E5A"/>
                  </a:solidFill>
                </a:rPr>
                <a:t>?</a:t>
              </a:r>
            </a:p>
            <a:p>
              <a:pPr marL="0" lvl="1"/>
              <a:r>
                <a:rPr lang="en-US" altLang="ko-KR" sz="1400" dirty="0">
                  <a:solidFill>
                    <a:srgbClr val="A22E5A"/>
                  </a:solidFill>
                </a:rPr>
                <a:t>→ “</a:t>
              </a:r>
              <a:r>
                <a:rPr lang="ko-KR" altLang="en-US" sz="1400" dirty="0">
                  <a:solidFill>
                    <a:srgbClr val="A22E5A"/>
                  </a:solidFill>
                </a:rPr>
                <a:t>최고 기온이 가장 높다”</a:t>
              </a:r>
            </a:p>
          </p:txBody>
        </p:sp>
        <p:pic>
          <p:nvPicPr>
            <p:cNvPr id="8" name="Picture 5" descr="C:\Users\casio\매\2023_작업\04. [모션파크]동양미래대_오픈소스_ppt\06.이미지\데이터분석입문_시안\oO.emf">
              <a:extLst>
                <a:ext uri="{FF2B5EF4-FFF2-40B4-BE49-F238E27FC236}">
                  <a16:creationId xmlns:a16="http://schemas.microsoft.com/office/drawing/2014/main" id="{4A769926-AFB0-AA3A-2A7D-875525C49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73" y="3061229"/>
              <a:ext cx="92935" cy="9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300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 rot="10800000">
            <a:off x="202775" y="277856"/>
            <a:ext cx="3289104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2779" y="699542"/>
            <a:ext cx="5857410" cy="381262"/>
            <a:chOff x="202779" y="447056"/>
            <a:chExt cx="5857410" cy="381262"/>
          </a:xfrm>
        </p:grpSpPr>
        <p:pic>
          <p:nvPicPr>
            <p:cNvPr id="4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6609" y="458986"/>
              <a:ext cx="5583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문제를 해결하기 위한 절차 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(=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알고리즘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, Algorithm)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는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?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4217" y="1067030"/>
            <a:ext cx="2694880" cy="338554"/>
            <a:chOff x="543218" y="792459"/>
            <a:chExt cx="269488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13048" y="792459"/>
              <a:ext cx="2525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Step 1) </a:t>
              </a:r>
              <a:r>
                <a:rPr lang="ko-KR" altLang="en-US" sz="1600" dirty="0">
                  <a:latin typeface="+mn-ea"/>
                </a:rPr>
                <a:t>데이터를 읽어온다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11" name="Picture 4" descr="C:\Users\casio\매\2023_작업\04. [모션파크]동양미래대_오픈소스_ppt\06.이미지\데이터분석입문_시안\v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554217" y="26703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문제 해결 방법 구상하기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17FC0C-4451-593B-22F3-E1814EC5CCEC}"/>
              </a:ext>
            </a:extLst>
          </p:cNvPr>
          <p:cNvGrpSpPr/>
          <p:nvPr/>
        </p:nvGrpSpPr>
        <p:grpSpPr>
          <a:xfrm>
            <a:off x="554217" y="1466856"/>
            <a:ext cx="3913162" cy="338554"/>
            <a:chOff x="543218" y="792459"/>
            <a:chExt cx="3913162" cy="3385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A95A26-E9DA-505A-EDB5-C90799AC0324}"/>
                </a:ext>
              </a:extLst>
            </p:cNvPr>
            <p:cNvSpPr txBox="1"/>
            <p:nvPr/>
          </p:nvSpPr>
          <p:spPr>
            <a:xfrm>
              <a:off x="713048" y="792459"/>
              <a:ext cx="3743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Step 2) </a:t>
              </a:r>
              <a:r>
                <a:rPr lang="ko-KR" altLang="en-US" sz="1600" dirty="0">
                  <a:latin typeface="+mn-ea"/>
                </a:rPr>
                <a:t>순차적으로 최고 기온을 확인한다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34" name="Picture 4" descr="C:\Users\casio\매\2023_작업\04. [모션파크]동양미래대_오픈소스_ppt\06.이미지\데이터분석입문_시안\v.wmf">
              <a:extLst>
                <a:ext uri="{FF2B5EF4-FFF2-40B4-BE49-F238E27FC236}">
                  <a16:creationId xmlns:a16="http://schemas.microsoft.com/office/drawing/2014/main" id="{53101B89-5842-13D7-063D-751CAFC8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8855D0F-EF04-3599-4403-D400EFE32E24}"/>
              </a:ext>
            </a:extLst>
          </p:cNvPr>
          <p:cNvGrpSpPr/>
          <p:nvPr/>
        </p:nvGrpSpPr>
        <p:grpSpPr>
          <a:xfrm>
            <a:off x="554217" y="1882964"/>
            <a:ext cx="5368689" cy="338554"/>
            <a:chOff x="543218" y="792459"/>
            <a:chExt cx="5368689" cy="33855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0FEF9-2592-23C6-7F37-4A9FD1E6EA72}"/>
                </a:ext>
              </a:extLst>
            </p:cNvPr>
            <p:cNvSpPr txBox="1"/>
            <p:nvPr/>
          </p:nvSpPr>
          <p:spPr>
            <a:xfrm>
              <a:off x="713048" y="792459"/>
              <a:ext cx="5198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Step 3) </a:t>
              </a:r>
              <a:r>
                <a:rPr lang="ko-KR" altLang="en-US" sz="1600" dirty="0">
                  <a:latin typeface="+mn-ea"/>
                </a:rPr>
                <a:t>최고 기온이 가장 높았던 날짜의 데이터를 저장한다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37" name="Picture 4" descr="C:\Users\casio\매\2023_작업\04. [모션파크]동양미래대_오픈소스_ppt\06.이미지\데이터분석입문_시안\v.wmf">
              <a:extLst>
                <a:ext uri="{FF2B5EF4-FFF2-40B4-BE49-F238E27FC236}">
                  <a16:creationId xmlns:a16="http://schemas.microsoft.com/office/drawing/2014/main" id="{171F774B-5DE3-0734-36C2-4A69BC6A9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6E84547-E858-7E69-D10E-160D0F2C9191}"/>
              </a:ext>
            </a:extLst>
          </p:cNvPr>
          <p:cNvGrpSpPr/>
          <p:nvPr/>
        </p:nvGrpSpPr>
        <p:grpSpPr>
          <a:xfrm>
            <a:off x="554217" y="2299072"/>
            <a:ext cx="3727214" cy="338554"/>
            <a:chOff x="543218" y="792459"/>
            <a:chExt cx="3727214" cy="3385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FFE829-EA4A-29B1-47A8-732E1A1B8579}"/>
                </a:ext>
              </a:extLst>
            </p:cNvPr>
            <p:cNvSpPr txBox="1"/>
            <p:nvPr/>
          </p:nvSpPr>
          <p:spPr>
            <a:xfrm>
              <a:off x="713048" y="792459"/>
              <a:ext cx="3557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Step 4) </a:t>
              </a:r>
              <a:r>
                <a:rPr lang="ko-KR" altLang="en-US" sz="1600" dirty="0">
                  <a:latin typeface="+mn-ea"/>
                </a:rPr>
                <a:t>최종 저장된 데이터를 출력한다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40" name="Picture 4" descr="C:\Users\casio\매\2023_작업\04. [모션파크]동양미래대_오픈소스_ppt\06.이미지\데이터분석입문_시안\v.wmf">
              <a:extLst>
                <a:ext uri="{FF2B5EF4-FFF2-40B4-BE49-F238E27FC236}">
                  <a16:creationId xmlns:a16="http://schemas.microsoft.com/office/drawing/2014/main" id="{1B72B201-D38E-3695-262A-6EB99F7D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86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 rot="10800000">
            <a:off x="202773" y="277854"/>
            <a:ext cx="386517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2779" y="699542"/>
            <a:ext cx="3137114" cy="381262"/>
            <a:chOff x="202779" y="447056"/>
            <a:chExt cx="3137114" cy="381262"/>
          </a:xfrm>
        </p:grpSpPr>
        <p:pic>
          <p:nvPicPr>
            <p:cNvPr id="4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6609" y="458986"/>
              <a:ext cx="2863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Step 1)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데이터를 읽어온다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4217" y="267031"/>
            <a:ext cx="32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파이썬 코드로 구현하기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(1/6)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17FC0C-4451-593B-22F3-E1814EC5CCEC}"/>
              </a:ext>
            </a:extLst>
          </p:cNvPr>
          <p:cNvGrpSpPr/>
          <p:nvPr/>
        </p:nvGrpSpPr>
        <p:grpSpPr>
          <a:xfrm>
            <a:off x="554217" y="1697563"/>
            <a:ext cx="2986627" cy="338554"/>
            <a:chOff x="543218" y="792459"/>
            <a:chExt cx="2986627" cy="3385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A95A26-E9DA-505A-EDB5-C90799AC0324}"/>
                </a:ext>
              </a:extLst>
            </p:cNvPr>
            <p:cNvSpPr txBox="1"/>
            <p:nvPr/>
          </p:nvSpPr>
          <p:spPr>
            <a:xfrm>
              <a:off x="713048" y="792459"/>
              <a:ext cx="2816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다음과 같은 코드를 작성합니다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34" name="Picture 4" descr="C:\Users\casio\매\2023_작업\04. [모션파크]동양미래대_오픈소스_ppt\06.이미지\데이터분석입문_시안\v.wmf">
              <a:extLst>
                <a:ext uri="{FF2B5EF4-FFF2-40B4-BE49-F238E27FC236}">
                  <a16:creationId xmlns:a16="http://schemas.microsoft.com/office/drawing/2014/main" id="{53101B89-5842-13D7-063D-751CAFC8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BC7CDA5-2EFB-0A03-2FF5-B0B07450D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17" y="2355421"/>
            <a:ext cx="7272808" cy="183885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4DEDB-32EA-2D8C-2C75-CF7ADC5A24F1}"/>
              </a:ext>
            </a:extLst>
          </p:cNvPr>
          <p:cNvSpPr txBox="1"/>
          <p:nvPr/>
        </p:nvSpPr>
        <p:spPr>
          <a:xfrm>
            <a:off x="882699" y="4336067"/>
            <a:ext cx="6753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우리가 관심있는 “최고기온” 데이터는</a:t>
            </a:r>
          </a:p>
          <a:p>
            <a:pPr algn="ctr"/>
            <a:r>
              <a:rPr lang="ko-KR" altLang="en-US" sz="1600" dirty="0">
                <a:latin typeface="+mn-ea"/>
              </a:rPr>
              <a:t>리스트</a:t>
            </a:r>
            <a:r>
              <a:rPr lang="en-US" altLang="ko-KR" sz="1600" dirty="0">
                <a:latin typeface="+mn-ea"/>
              </a:rPr>
              <a:t>(list)</a:t>
            </a:r>
            <a:r>
              <a:rPr lang="ko-KR" altLang="en-US" sz="1600" dirty="0">
                <a:latin typeface="+mn-ea"/>
              </a:rPr>
              <a:t>의 가장 마지막에 위치하고 있으며 자료형이 문자열</a:t>
            </a:r>
            <a:r>
              <a:rPr lang="en-US" altLang="ko-KR" sz="1600" dirty="0">
                <a:latin typeface="+mn-ea"/>
              </a:rPr>
              <a:t>(string)</a:t>
            </a:r>
            <a:r>
              <a:rPr lang="ko-KR" altLang="en-US" sz="1600" dirty="0">
                <a:latin typeface="+mn-ea"/>
              </a:rPr>
              <a:t>입니다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F0A37-0FF4-E6A9-958D-C74871E9D8BB}"/>
              </a:ext>
            </a:extLst>
          </p:cNvPr>
          <p:cNvSpPr/>
          <p:nvPr/>
        </p:nvSpPr>
        <p:spPr>
          <a:xfrm>
            <a:off x="3864569" y="3830742"/>
            <a:ext cx="750293" cy="202329"/>
          </a:xfrm>
          <a:prstGeom prst="rect">
            <a:avLst/>
          </a:prstGeom>
          <a:noFill/>
          <a:ln w="254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31B763-38AB-3559-3407-AC0CF1FB34B2}"/>
              </a:ext>
            </a:extLst>
          </p:cNvPr>
          <p:cNvCxnSpPr>
            <a:cxnSpLocks/>
          </p:cNvCxnSpPr>
          <p:nvPr/>
        </p:nvCxnSpPr>
        <p:spPr>
          <a:xfrm flipV="1">
            <a:off x="4259585" y="4073500"/>
            <a:ext cx="0" cy="262567"/>
          </a:xfrm>
          <a:prstGeom prst="straightConnector1">
            <a:avLst/>
          </a:prstGeom>
          <a:ln>
            <a:solidFill>
              <a:srgbClr val="ED7D3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1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 rot="10800000">
            <a:off x="202773" y="277854"/>
            <a:ext cx="386517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2779" y="699542"/>
            <a:ext cx="3137114" cy="381262"/>
            <a:chOff x="202779" y="447056"/>
            <a:chExt cx="3137114" cy="381262"/>
          </a:xfrm>
        </p:grpSpPr>
        <p:pic>
          <p:nvPicPr>
            <p:cNvPr id="4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6609" y="458986"/>
              <a:ext cx="2863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Step 1)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데이터를 읽어온다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4217" y="1067030"/>
            <a:ext cx="6930014" cy="338554"/>
            <a:chOff x="543218" y="792459"/>
            <a:chExt cx="6930014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13048" y="792459"/>
              <a:ext cx="6760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최고 기온 값을 찾기 위해서는 기온이 높고 낮다는 대소 관계를 비교해야 합니다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11" name="Picture 4" descr="C:\Users\casio\매\2023_작업\04. [모션파크]동양미래대_오픈소스_ppt\06.이미지\데이터분석입문_시안\v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554217" y="26703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파이썬 코드로 구현하기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(2/6)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17FC0C-4451-593B-22F3-E1814EC5CCEC}"/>
              </a:ext>
            </a:extLst>
          </p:cNvPr>
          <p:cNvGrpSpPr/>
          <p:nvPr/>
        </p:nvGrpSpPr>
        <p:grpSpPr>
          <a:xfrm>
            <a:off x="554217" y="1495710"/>
            <a:ext cx="6560297" cy="584775"/>
            <a:chOff x="543218" y="792459"/>
            <a:chExt cx="6560297" cy="5847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A95A26-E9DA-505A-EDB5-C90799AC0324}"/>
                </a:ext>
              </a:extLst>
            </p:cNvPr>
            <p:cNvSpPr txBox="1"/>
            <p:nvPr/>
          </p:nvSpPr>
          <p:spPr>
            <a:xfrm>
              <a:off x="713048" y="792459"/>
              <a:ext cx="63904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따라서 자료형을 문자열</a:t>
              </a:r>
              <a:r>
                <a:rPr lang="en-US" altLang="ko-KR" sz="1600" dirty="0">
                  <a:latin typeface="+mn-ea"/>
                </a:rPr>
                <a:t>(string)</a:t>
              </a:r>
              <a:r>
                <a:rPr lang="ko-KR" altLang="en-US" sz="1600" dirty="0">
                  <a:latin typeface="+mn-ea"/>
                </a:rPr>
                <a:t>에서 실수</a:t>
              </a:r>
              <a:r>
                <a:rPr lang="en-US" altLang="ko-KR" sz="1600" dirty="0">
                  <a:latin typeface="+mn-ea"/>
                </a:rPr>
                <a:t>(float)</a:t>
              </a:r>
              <a:r>
                <a:rPr lang="ko-KR" altLang="en-US" sz="1600" dirty="0">
                  <a:latin typeface="+mn-ea"/>
                </a:rPr>
                <a:t>로 변환해 주어야 합니다</a:t>
              </a:r>
              <a:r>
                <a:rPr lang="en-US" altLang="ko-KR" sz="1600" dirty="0">
                  <a:latin typeface="+mn-ea"/>
                </a:rPr>
                <a:t>.</a:t>
              </a:r>
            </a:p>
            <a:p>
              <a:r>
                <a:rPr lang="en-US" altLang="ko-KR" sz="1600" dirty="0">
                  <a:latin typeface="+mn-ea"/>
                </a:rPr>
                <a:t>→ float( ) </a:t>
              </a:r>
              <a:r>
                <a:rPr lang="ko-KR" altLang="en-US" sz="1600" dirty="0">
                  <a:latin typeface="+mn-ea"/>
                </a:rPr>
                <a:t>함수를 사용하면 됩니다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34" name="Picture 4" descr="C:\Users\casio\매\2023_작업\04. [모션파크]동양미래대_오픈소스_ppt\06.이미지\데이터분석입문_시안\v.wmf">
              <a:extLst>
                <a:ext uri="{FF2B5EF4-FFF2-40B4-BE49-F238E27FC236}">
                  <a16:creationId xmlns:a16="http://schemas.microsoft.com/office/drawing/2014/main" id="{53101B89-5842-13D7-063D-751CAFC8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79F14E5-9008-435A-84BA-4FA36814B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59" y="2122802"/>
            <a:ext cx="7943527" cy="213188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4DEDB-32EA-2D8C-2C75-CF7ADC5A24F1}"/>
              </a:ext>
            </a:extLst>
          </p:cNvPr>
          <p:cNvSpPr txBox="1"/>
          <p:nvPr/>
        </p:nvSpPr>
        <p:spPr>
          <a:xfrm>
            <a:off x="4067943" y="4387130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작은 따옴표 </a:t>
            </a:r>
            <a:r>
              <a:rPr lang="en-US" altLang="ko-KR" sz="1600" dirty="0">
                <a:latin typeface="+mn-ea"/>
              </a:rPr>
              <a:t>(‘’)</a:t>
            </a:r>
            <a:r>
              <a:rPr lang="ko-KR" altLang="en-US" sz="1600" dirty="0">
                <a:latin typeface="+mn-ea"/>
              </a:rPr>
              <a:t>가 사라졌습니다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ctr"/>
            <a:r>
              <a:rPr lang="ko-KR" altLang="en-US" sz="1600" dirty="0">
                <a:latin typeface="+mn-ea"/>
              </a:rPr>
              <a:t>더 이상 자료형이 문자열이 아닙니다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F0A37-0FF4-E6A9-958D-C74871E9D8BB}"/>
              </a:ext>
            </a:extLst>
          </p:cNvPr>
          <p:cNvSpPr/>
          <p:nvPr/>
        </p:nvSpPr>
        <p:spPr>
          <a:xfrm>
            <a:off x="3650338" y="3993980"/>
            <a:ext cx="399675" cy="157818"/>
          </a:xfrm>
          <a:prstGeom prst="rect">
            <a:avLst/>
          </a:prstGeom>
          <a:noFill/>
          <a:ln w="254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31B763-38AB-3559-3407-AC0CF1FB34B2}"/>
              </a:ext>
            </a:extLst>
          </p:cNvPr>
          <p:cNvCxnSpPr>
            <a:cxnSpLocks/>
          </p:cNvCxnSpPr>
          <p:nvPr/>
        </p:nvCxnSpPr>
        <p:spPr>
          <a:xfrm flipH="1" flipV="1">
            <a:off x="3995936" y="4169729"/>
            <a:ext cx="288032" cy="346237"/>
          </a:xfrm>
          <a:prstGeom prst="straightConnector1">
            <a:avLst/>
          </a:prstGeom>
          <a:ln>
            <a:solidFill>
              <a:srgbClr val="ED7D3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2BF8562-2F7F-8348-F661-B9A87127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7" y="1971943"/>
            <a:ext cx="7272808" cy="2260526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사다리꼴 1"/>
          <p:cNvSpPr/>
          <p:nvPr/>
        </p:nvSpPr>
        <p:spPr>
          <a:xfrm rot="10800000">
            <a:off x="202773" y="277854"/>
            <a:ext cx="386517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2779" y="699542"/>
            <a:ext cx="3137114" cy="381262"/>
            <a:chOff x="202779" y="447056"/>
            <a:chExt cx="3137114" cy="381262"/>
          </a:xfrm>
        </p:grpSpPr>
        <p:pic>
          <p:nvPicPr>
            <p:cNvPr id="4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6609" y="458986"/>
              <a:ext cx="2863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Step 1)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데이터를 읽어온다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4217" y="1067030"/>
            <a:ext cx="7568971" cy="338554"/>
            <a:chOff x="543218" y="792459"/>
            <a:chExt cx="7568971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13048" y="792459"/>
              <a:ext cx="7399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서울 기온 데이터에는 빈 문자열 </a:t>
              </a:r>
              <a:r>
                <a:rPr lang="en-US" altLang="ko-KR" sz="1600" dirty="0">
                  <a:latin typeface="+mn-ea"/>
                </a:rPr>
                <a:t>(‘’)</a:t>
              </a:r>
              <a:r>
                <a:rPr lang="ko-KR" altLang="en-US" sz="1600" dirty="0">
                  <a:latin typeface="+mn-ea"/>
                </a:rPr>
                <a:t>로 표현되는 </a:t>
              </a:r>
              <a:r>
                <a:rPr lang="ko-KR" altLang="en-US" sz="1600" dirty="0" err="1">
                  <a:latin typeface="+mn-ea"/>
                </a:rPr>
                <a:t>결측치</a:t>
              </a:r>
              <a:r>
                <a:rPr lang="ko-KR" altLang="en-US" sz="1600" dirty="0">
                  <a:latin typeface="+mn-ea"/>
                </a:rPr>
                <a:t> </a:t>
              </a:r>
              <a:r>
                <a:rPr lang="en-US" altLang="ko-KR" sz="1600" dirty="0">
                  <a:latin typeface="+mn-ea"/>
                </a:rPr>
                <a:t>(Missing Value)</a:t>
              </a:r>
              <a:r>
                <a:rPr lang="ko-KR" altLang="en-US" sz="1600" dirty="0">
                  <a:latin typeface="+mn-ea"/>
                </a:rPr>
                <a:t>가 있었습니다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11" name="Picture 4" descr="C:\Users\casio\매\2023_작업\04. [모션파크]동양미래대_오픈소스_ppt\06.이미지\데이터분석입문_시안\v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554217" y="26703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파이썬 코드로 구현하기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(3/6)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17FC0C-4451-593B-22F3-E1814EC5CCEC}"/>
              </a:ext>
            </a:extLst>
          </p:cNvPr>
          <p:cNvGrpSpPr/>
          <p:nvPr/>
        </p:nvGrpSpPr>
        <p:grpSpPr>
          <a:xfrm>
            <a:off x="554217" y="1495710"/>
            <a:ext cx="7006317" cy="338554"/>
            <a:chOff x="543218" y="792459"/>
            <a:chExt cx="7006317" cy="3385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A95A26-E9DA-505A-EDB5-C90799AC0324}"/>
                </a:ext>
              </a:extLst>
            </p:cNvPr>
            <p:cNvSpPr txBox="1"/>
            <p:nvPr/>
          </p:nvSpPr>
          <p:spPr>
            <a:xfrm>
              <a:off x="713048" y="792459"/>
              <a:ext cx="6836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break </a:t>
              </a:r>
              <a:r>
                <a:rPr lang="ko-KR" altLang="en-US" sz="1600" dirty="0">
                  <a:latin typeface="+mn-ea"/>
                </a:rPr>
                <a:t>명령어를 주석 처리하고 코드를 실행하면 아래와 같이 오류가 발생합니다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34" name="Picture 4" descr="C:\Users\casio\매\2023_작업\04. [모션파크]동양미래대_오픈소스_ppt\06.이미지\데이터분석입문_시안\v.wmf">
              <a:extLst>
                <a:ext uri="{FF2B5EF4-FFF2-40B4-BE49-F238E27FC236}">
                  <a16:creationId xmlns:a16="http://schemas.microsoft.com/office/drawing/2014/main" id="{53101B89-5842-13D7-063D-751CAFC8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A4DEDB-32EA-2D8C-2C75-CF7ADC5A24F1}"/>
              </a:ext>
            </a:extLst>
          </p:cNvPr>
          <p:cNvSpPr txBox="1"/>
          <p:nvPr/>
        </p:nvSpPr>
        <p:spPr>
          <a:xfrm>
            <a:off x="4057652" y="3579862"/>
            <a:ext cx="3502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빈 문자열 </a:t>
            </a:r>
            <a:r>
              <a:rPr lang="en-US" altLang="ko-KR" sz="1600" dirty="0">
                <a:latin typeface="+mn-ea"/>
              </a:rPr>
              <a:t>(‘’)</a:t>
            </a:r>
            <a:r>
              <a:rPr lang="ko-KR" altLang="en-US" sz="1600" dirty="0">
                <a:latin typeface="+mn-ea"/>
              </a:rPr>
              <a:t>을 어떤 실수 값으로 바꿔야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할지 몰라서 오류가 발생한 것입니다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99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 rot="10800000">
            <a:off x="202773" y="277854"/>
            <a:ext cx="386517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2779" y="699542"/>
            <a:ext cx="3137114" cy="381262"/>
            <a:chOff x="202779" y="447056"/>
            <a:chExt cx="3137114" cy="381262"/>
          </a:xfrm>
        </p:grpSpPr>
        <p:pic>
          <p:nvPicPr>
            <p:cNvPr id="4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6609" y="458986"/>
              <a:ext cx="2863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Step 1)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데이터를 읽어온다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4217" y="1067030"/>
            <a:ext cx="4948702" cy="338554"/>
            <a:chOff x="543218" y="792459"/>
            <a:chExt cx="4948702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13048" y="792459"/>
              <a:ext cx="4778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+mn-ea"/>
                </a:rPr>
                <a:t>결측치를</a:t>
              </a:r>
              <a:r>
                <a:rPr lang="ko-KR" altLang="en-US" sz="1600" dirty="0">
                  <a:latin typeface="+mn-ea"/>
                </a:rPr>
                <a:t> 다른 값으로 대체하는 전략을 사용하겠습니다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11" name="Picture 4" descr="C:\Users\casio\매\2023_작업\04. [모션파크]동양미래대_오픈소스_ppt\06.이미지\데이터분석입문_시안\v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554217" y="26703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파이썬 코드로 구현하기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(4/6)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17FC0C-4451-593B-22F3-E1814EC5CCEC}"/>
              </a:ext>
            </a:extLst>
          </p:cNvPr>
          <p:cNvGrpSpPr/>
          <p:nvPr/>
        </p:nvGrpSpPr>
        <p:grpSpPr>
          <a:xfrm>
            <a:off x="554217" y="1495710"/>
            <a:ext cx="8321420" cy="338554"/>
            <a:chOff x="543218" y="792459"/>
            <a:chExt cx="8321420" cy="3385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A95A26-E9DA-505A-EDB5-C90799AC0324}"/>
                </a:ext>
              </a:extLst>
            </p:cNvPr>
            <p:cNvSpPr txBox="1"/>
            <p:nvPr/>
          </p:nvSpPr>
          <p:spPr>
            <a:xfrm>
              <a:off x="713048" y="792459"/>
              <a:ext cx="8151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최고 기온을 찾는 문제이므로 최고 기온으로 나오기 어려운 값인 </a:t>
              </a:r>
              <a:r>
                <a:rPr lang="en-US" altLang="ko-KR" sz="1600" dirty="0">
                  <a:latin typeface="+mn-ea"/>
                </a:rPr>
                <a:t>-999</a:t>
              </a:r>
              <a:r>
                <a:rPr lang="ko-KR" altLang="en-US" sz="1600" dirty="0">
                  <a:latin typeface="+mn-ea"/>
                </a:rPr>
                <a:t>으로 </a:t>
              </a:r>
              <a:r>
                <a:rPr lang="ko-KR" altLang="en-US" sz="1600" dirty="0" err="1">
                  <a:latin typeface="+mn-ea"/>
                </a:rPr>
                <a:t>결측치를</a:t>
              </a:r>
              <a:r>
                <a:rPr lang="ko-KR" altLang="en-US" sz="1600" dirty="0">
                  <a:latin typeface="+mn-ea"/>
                </a:rPr>
                <a:t> 대체합니다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34" name="Picture 4" descr="C:\Users\casio\매\2023_작업\04. [모션파크]동양미래대_오픈소스_ppt\06.이미지\데이터분석입문_시안\v.wmf">
              <a:extLst>
                <a:ext uri="{FF2B5EF4-FFF2-40B4-BE49-F238E27FC236}">
                  <a16:creationId xmlns:a16="http://schemas.microsoft.com/office/drawing/2014/main" id="{53101B89-5842-13D7-063D-751CAFC8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2169044-3930-8F15-DB33-FE5B6F829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17" y="1971943"/>
            <a:ext cx="7272808" cy="181820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4184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EF2472-4538-C4D6-869B-B84AFC57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7" y="1542670"/>
            <a:ext cx="7272808" cy="225752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17FC0C-4451-593B-22F3-E1814EC5CCEC}"/>
              </a:ext>
            </a:extLst>
          </p:cNvPr>
          <p:cNvGrpSpPr/>
          <p:nvPr/>
        </p:nvGrpSpPr>
        <p:grpSpPr>
          <a:xfrm>
            <a:off x="554217" y="1067030"/>
            <a:ext cx="4451771" cy="338554"/>
            <a:chOff x="543218" y="792459"/>
            <a:chExt cx="4451771" cy="3385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A95A26-E9DA-505A-EDB5-C90799AC0324}"/>
                </a:ext>
              </a:extLst>
            </p:cNvPr>
            <p:cNvSpPr txBox="1"/>
            <p:nvPr/>
          </p:nvSpPr>
          <p:spPr>
            <a:xfrm>
              <a:off x="713048" y="792459"/>
              <a:ext cx="42819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코드를 다시 실행시켜보면</a:t>
              </a:r>
              <a:r>
                <a:rPr lang="en-US" altLang="ko-KR" sz="1600" dirty="0">
                  <a:latin typeface="+mn-ea"/>
                </a:rPr>
                <a:t>, </a:t>
              </a:r>
              <a:r>
                <a:rPr lang="ko-KR" altLang="en-US" sz="1600" dirty="0">
                  <a:latin typeface="+mn-ea"/>
                </a:rPr>
                <a:t>오류 없이 수행됩니다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  <p:pic>
          <p:nvPicPr>
            <p:cNvPr id="34" name="Picture 4" descr="C:\Users\casio\매\2023_작업\04. [모션파크]동양미래대_오픈소스_ppt\06.이미지\데이터분석입문_시안\v.wmf">
              <a:extLst>
                <a:ext uri="{FF2B5EF4-FFF2-40B4-BE49-F238E27FC236}">
                  <a16:creationId xmlns:a16="http://schemas.microsoft.com/office/drawing/2014/main" id="{53101B89-5842-13D7-063D-751CAFC8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사다리꼴 1"/>
          <p:cNvSpPr/>
          <p:nvPr/>
        </p:nvSpPr>
        <p:spPr>
          <a:xfrm rot="10800000">
            <a:off x="202773" y="277854"/>
            <a:ext cx="386517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2779" y="699542"/>
            <a:ext cx="3137114" cy="381262"/>
            <a:chOff x="202779" y="447056"/>
            <a:chExt cx="3137114" cy="381262"/>
          </a:xfrm>
        </p:grpSpPr>
        <p:pic>
          <p:nvPicPr>
            <p:cNvPr id="4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6609" y="458986"/>
              <a:ext cx="2863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Step 1)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데이터를 읽어온다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4217" y="26703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파이썬 코드로 구현하기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(5/6)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8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31850B1-16B1-F7BE-5A3E-B454198B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7" y="843558"/>
            <a:ext cx="7272808" cy="305283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사다리꼴 1"/>
          <p:cNvSpPr/>
          <p:nvPr/>
        </p:nvSpPr>
        <p:spPr>
          <a:xfrm rot="10800000">
            <a:off x="202773" y="277854"/>
            <a:ext cx="386517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217" y="26703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파이썬 코드로 구현하기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(6/6)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C32F2340-4562-C133-16AB-FD6F4D62F78D}"/>
              </a:ext>
            </a:extLst>
          </p:cNvPr>
          <p:cNvSpPr/>
          <p:nvPr/>
        </p:nvSpPr>
        <p:spPr>
          <a:xfrm>
            <a:off x="4380929" y="3385269"/>
            <a:ext cx="50388" cy="235281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6AFF5-01C9-4093-BBE0-4F42C788F91A}"/>
              </a:ext>
            </a:extLst>
          </p:cNvPr>
          <p:cNvSpPr txBox="1"/>
          <p:nvPr/>
        </p:nvSpPr>
        <p:spPr>
          <a:xfrm>
            <a:off x="4141035" y="2621899"/>
            <a:ext cx="2420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Step 2) </a:t>
            </a:r>
            <a:r>
              <a:rPr lang="ko-KR" altLang="en-US" sz="1000" dirty="0">
                <a:latin typeface="+mn-ea"/>
              </a:rPr>
              <a:t>순차적으로 최고 기온을 확인한다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AB79E9-B7A8-B2C5-B2F0-4B21290F5C5F}"/>
              </a:ext>
            </a:extLst>
          </p:cNvPr>
          <p:cNvCxnSpPr>
            <a:cxnSpLocks/>
          </p:cNvCxnSpPr>
          <p:nvPr/>
        </p:nvCxnSpPr>
        <p:spPr>
          <a:xfrm flipH="1">
            <a:off x="2872154" y="2760399"/>
            <a:ext cx="1339806" cy="2114"/>
          </a:xfrm>
          <a:prstGeom prst="straightConnector1">
            <a:avLst/>
          </a:prstGeom>
          <a:ln>
            <a:solidFill>
              <a:srgbClr val="ED7D3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876A50-F5B5-0896-A09A-DC20DF62CE3F}"/>
              </a:ext>
            </a:extLst>
          </p:cNvPr>
          <p:cNvSpPr txBox="1"/>
          <p:nvPr/>
        </p:nvSpPr>
        <p:spPr>
          <a:xfrm>
            <a:off x="4141035" y="2810272"/>
            <a:ext cx="3336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Step 3) </a:t>
            </a:r>
            <a:r>
              <a:rPr lang="ko-KR" altLang="en-US" sz="1000" dirty="0">
                <a:latin typeface="+mn-ea"/>
              </a:rPr>
              <a:t>최고 기온이 가장 높았던 날짜의 데이터를 저장한다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C44B31-100B-7187-02DF-2D09A06CCF06}"/>
              </a:ext>
            </a:extLst>
          </p:cNvPr>
          <p:cNvCxnSpPr>
            <a:cxnSpLocks/>
          </p:cNvCxnSpPr>
          <p:nvPr/>
        </p:nvCxnSpPr>
        <p:spPr>
          <a:xfrm flipH="1">
            <a:off x="2872154" y="2929676"/>
            <a:ext cx="1339806" cy="0"/>
          </a:xfrm>
          <a:prstGeom prst="straightConnector1">
            <a:avLst/>
          </a:prstGeom>
          <a:ln>
            <a:solidFill>
              <a:srgbClr val="ED7D3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55B4FB-910F-B68B-395C-E6591A425E59}"/>
              </a:ext>
            </a:extLst>
          </p:cNvPr>
          <p:cNvSpPr txBox="1"/>
          <p:nvPr/>
        </p:nvSpPr>
        <p:spPr>
          <a:xfrm>
            <a:off x="4743129" y="3195738"/>
            <a:ext cx="2303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Step 4) </a:t>
            </a:r>
            <a:r>
              <a:rPr lang="ko-KR" altLang="en-US" sz="1000" dirty="0">
                <a:latin typeface="+mn-ea"/>
              </a:rPr>
              <a:t>최종 저장된 데이터를 출력한다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150199E-DD27-8DC2-F3CE-05A6B1A2D33D}"/>
              </a:ext>
            </a:extLst>
          </p:cNvPr>
          <p:cNvCxnSpPr>
            <a:cxnSpLocks/>
          </p:cNvCxnSpPr>
          <p:nvPr/>
        </p:nvCxnSpPr>
        <p:spPr>
          <a:xfrm flipH="1">
            <a:off x="4499992" y="3334238"/>
            <a:ext cx="288032" cy="168671"/>
          </a:xfrm>
          <a:prstGeom prst="straightConnector1">
            <a:avLst/>
          </a:prstGeom>
          <a:ln>
            <a:solidFill>
              <a:srgbClr val="ED7D3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B3F5586E-BA3B-79A8-5568-F627BC5CD7B7}"/>
              </a:ext>
            </a:extLst>
          </p:cNvPr>
          <p:cNvSpPr/>
          <p:nvPr/>
        </p:nvSpPr>
        <p:spPr>
          <a:xfrm>
            <a:off x="2771800" y="2842673"/>
            <a:ext cx="50388" cy="174005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83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B8E6E8-3693-2FC3-EFC2-1AABF3BD2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6" y="834677"/>
            <a:ext cx="6178371" cy="380867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사다리꼴 1"/>
          <p:cNvSpPr/>
          <p:nvPr/>
        </p:nvSpPr>
        <p:spPr>
          <a:xfrm rot="10800000">
            <a:off x="202772" y="277852"/>
            <a:ext cx="2208987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217" y="26703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with open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0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asio\매\2023_작업\04. [모션파크]동양미래대_오픈소스_ppt\06.이미지\데이터분석입문_시안\ㄱ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16" y="2972866"/>
            <a:ext cx="246956" cy="2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105" y="2807925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학습목표</a:t>
            </a:r>
          </a:p>
        </p:txBody>
      </p:sp>
      <p:pic>
        <p:nvPicPr>
          <p:cNvPr id="4" name="Picture 2" descr="C:\Users\casio\매\2023_작업\04. [모션파크]동양미래대_오픈소스_ppt\06.이미지\데이터분석입문_시안\ㄱ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32301" y="2754695"/>
            <a:ext cx="246956" cy="2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casio\매\2023_작업\04. [모션파크]동양미래대_오픈소스_ppt\06.이미지\데이터분석입문_시안\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3529" y="404935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asio\매\2023_작업\04. [모션파크]동양미래대_오픈소스_ppt\06.이미지\데이터분석입문_시안\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72" y="629288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0105" y="461469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2"/>
                </a:solidFill>
                <a:latin typeface="+mj-ea"/>
                <a:ea typeface="+mj-ea"/>
              </a:rPr>
              <a:t>학습개요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95080" y="944890"/>
            <a:ext cx="3810423" cy="1298882"/>
            <a:chOff x="695080" y="944890"/>
            <a:chExt cx="3810423" cy="1298882"/>
          </a:xfrm>
        </p:grpSpPr>
        <p:pic>
          <p:nvPicPr>
            <p:cNvPr id="5125" name="Picture 5" descr="C:\Users\casio\매\2023_작업\04. [모션파크]동양미래대_오픈소스_ppt\06.이미지\데이터분석입문_시안\체크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80" y="1082791"/>
              <a:ext cx="295317" cy="25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76973" y="944890"/>
              <a:ext cx="3528530" cy="1298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데이터에서 헤더와 </a:t>
              </a:r>
              <a:r>
                <a:rPr lang="ko-KR" altLang="en-US" dirty="0" err="1"/>
                <a:t>결측치</a:t>
              </a:r>
              <a:r>
                <a:rPr lang="ko-KR" altLang="en-US" dirty="0"/>
                <a:t> 파악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CSV </a:t>
              </a:r>
              <a:r>
                <a:rPr lang="ko-KR" altLang="en-US" dirty="0"/>
                <a:t>파일 읽어 행 출력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특정 열의 최대 값 또는 최소 값 출력</a:t>
              </a:r>
            </a:p>
          </p:txBody>
        </p:sp>
        <p:pic>
          <p:nvPicPr>
            <p:cNvPr id="13" name="Picture 5" descr="C:\Users\casio\매\2023_작업\04. [모션파크]동양미래대_오픈소스_ppt\06.이미지\데이터분석입문_시안\체크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821" y="1491891"/>
              <a:ext cx="295317" cy="25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5" descr="C:\Users\casio\매\2023_작업\04. [모션파크]동양미래대_오픈소스_ppt\06.이미지\데이터분석입문_시안\체크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62" y="1900991"/>
              <a:ext cx="295317" cy="25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695080" y="3321154"/>
            <a:ext cx="5597840" cy="883383"/>
            <a:chOff x="841798" y="3321154"/>
            <a:chExt cx="5597840" cy="883383"/>
          </a:xfrm>
        </p:grpSpPr>
        <p:pic>
          <p:nvPicPr>
            <p:cNvPr id="21" name="Picture 4" descr="C:\Users\casio\매\2023_작업\04. [모션파크]동양미래대_오픈소스_ppt\06.이미지\데이터분석입문_시안\체크2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20" y="3874883"/>
              <a:ext cx="295317" cy="25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:\Users\casio\매\2023_작업\04. [모션파크]동양미래대_오픈소스_ppt\06.이미지\데이터분석입문_시안\체크2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98" y="3465783"/>
              <a:ext cx="295317" cy="25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18951" y="3321154"/>
              <a:ext cx="5320687" cy="88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서울 최고 기온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최저 기온을 찾아 출력할 수 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서울 최고 기온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최저 기온 </a:t>
              </a:r>
              <a:r>
                <a:rPr lang="en-US" altLang="ko-KR" dirty="0">
                  <a:solidFill>
                    <a:schemeClr val="bg1"/>
                  </a:solidFill>
                </a:rPr>
                <a:t>10</a:t>
              </a:r>
              <a:r>
                <a:rPr lang="ko-KR" altLang="en-US" dirty="0">
                  <a:solidFill>
                    <a:schemeClr val="bg1"/>
                  </a:solidFill>
                </a:rPr>
                <a:t>개를 찾아 출력할 수 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683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70D8FC-079C-3848-13A3-079F725B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8" y="834677"/>
            <a:ext cx="6179960" cy="382442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사다리꼴 1"/>
          <p:cNvSpPr/>
          <p:nvPr/>
        </p:nvSpPr>
        <p:spPr>
          <a:xfrm rot="10800000">
            <a:off x="202770" y="277850"/>
            <a:ext cx="2713045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217" y="267031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가장 추웠던 날은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?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70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 rot="10800000">
            <a:off x="202769" y="277849"/>
            <a:ext cx="5017302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217" y="267031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서울 최고 온도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10</a:t>
            </a:r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개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,</a:t>
            </a:r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 서울 최저 온도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10</a:t>
            </a:r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개</a:t>
            </a:r>
          </a:p>
        </p:txBody>
      </p:sp>
      <p:pic>
        <p:nvPicPr>
          <p:cNvPr id="19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9B056B-E95A-9184-4E89-7DA74600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29" y="847009"/>
            <a:ext cx="4091380" cy="379201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61150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7199" y="1923246"/>
            <a:ext cx="2691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학습정리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998" y="1275174"/>
            <a:ext cx="161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accent3">
                    <a:lumMod val="60000"/>
                    <a:lumOff val="40000"/>
                  </a:schemeClr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Summary</a:t>
            </a:r>
            <a:endParaRPr lang="ko-KR" altLang="en-US" sz="2400" spc="300" dirty="0">
              <a:solidFill>
                <a:schemeClr val="accent3">
                  <a:lumMod val="60000"/>
                  <a:lumOff val="40000"/>
                </a:schemeClr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239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sio\매\2023_작업\04. [모션파크]동양미래대_오픈소스_ppt\06.이미지\데이터분석입문_시안\톱니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30196"/>
            <a:ext cx="216024" cy="2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2058" y="845994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 최고 기온</a:t>
            </a:r>
            <a:r>
              <a:rPr lang="en-US" altLang="ko-KR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최저 기온을 찾아 출력</a:t>
            </a:r>
          </a:p>
        </p:txBody>
      </p:sp>
      <p:pic>
        <p:nvPicPr>
          <p:cNvPr id="13" name="Picture 2" descr="C:\Users\casio\매\2023_작업\04. [모션파크]동양미래대_오픈소스_ppt\06.이미지\데이터분석입문_시안\톱니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727960"/>
            <a:ext cx="216024" cy="2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22057" y="2643758"/>
            <a:ext cx="3842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 최고 기온</a:t>
            </a:r>
            <a:r>
              <a:rPr lang="en-US" altLang="ko-KR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최저 기온 </a:t>
            </a:r>
            <a:r>
              <a:rPr lang="en-US" altLang="ko-KR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개를 찾아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D66EE2-197F-F687-F22D-AFF6524CA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47528"/>
            <a:ext cx="2170531" cy="133325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6097EE-6347-C9E8-73AE-AF4EA0195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216" y="3053883"/>
            <a:ext cx="1515693" cy="146208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3734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859" y="1692414"/>
            <a:ext cx="39084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서울 기온</a:t>
            </a:r>
            <a:endParaRPr lang="en-US" altLang="ko-KR" sz="4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데이터분석 기초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6383" y="1044342"/>
            <a:ext cx="1850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LESSON 01</a:t>
            </a:r>
            <a:endParaRPr lang="ko-KR" altLang="en-US" sz="2400" spc="300" dirty="0">
              <a:solidFill>
                <a:schemeClr val="accent3">
                  <a:lumMod val="60000"/>
                  <a:lumOff val="40000"/>
                </a:schemeClr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41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/>
          <p:cNvSpPr/>
          <p:nvPr/>
        </p:nvSpPr>
        <p:spPr>
          <a:xfrm rot="10800000">
            <a:off x="202777" y="277858"/>
            <a:ext cx="264103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02779" y="699542"/>
            <a:ext cx="2415763" cy="381262"/>
            <a:chOff x="202779" y="447056"/>
            <a:chExt cx="2415763" cy="381262"/>
          </a:xfrm>
        </p:grpSpPr>
        <p:pic>
          <p:nvPicPr>
            <p:cNvPr id="3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6609" y="458986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2"/>
                  </a:solidFill>
                  <a:latin typeface="+mj-ea"/>
                  <a:ea typeface="+mj-ea"/>
                </a:rPr>
                <a:t>f.close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() 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필요 없음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4217" y="26703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with open as f</a:t>
            </a:r>
          </a:p>
        </p:txBody>
      </p:sp>
      <p:pic>
        <p:nvPicPr>
          <p:cNvPr id="1028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178D54B-700C-BF70-477D-B3F522D04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1" y="1275606"/>
            <a:ext cx="6192838" cy="310916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192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/>
          <p:cNvSpPr/>
          <p:nvPr/>
        </p:nvSpPr>
        <p:spPr>
          <a:xfrm rot="10800000">
            <a:off x="202778" y="277856"/>
            <a:ext cx="2497014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02779" y="699542"/>
            <a:ext cx="8694725" cy="658261"/>
            <a:chOff x="202779" y="447056"/>
            <a:chExt cx="8694725" cy="658261"/>
          </a:xfrm>
        </p:grpSpPr>
        <p:pic>
          <p:nvPicPr>
            <p:cNvPr id="3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6609" y="458986"/>
              <a:ext cx="842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앞에서 살펴본 것처럼 전체 데이터에서 누락된 값 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(= </a:t>
              </a:r>
              <a:r>
                <a:rPr lang="ko-KR" altLang="en-US" dirty="0" err="1">
                  <a:solidFill>
                    <a:schemeClr val="accent2"/>
                  </a:solidFill>
                  <a:latin typeface="+mj-ea"/>
                  <a:ea typeface="+mj-ea"/>
                </a:rPr>
                <a:t>결측치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, Missing Value)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이 있는지</a:t>
              </a:r>
              <a:endParaRPr lang="en-US" altLang="ko-KR" dirty="0">
                <a:solidFill>
                  <a:schemeClr val="accent2"/>
                </a:solidFill>
                <a:latin typeface="+mj-ea"/>
                <a:ea typeface="+mj-ea"/>
              </a:endParaRPr>
            </a:p>
            <a:p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여부를 데이터 분석 전에 확인해 보는 습관을 갖도록 합니다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3330" y="2271346"/>
            <a:ext cx="5909258" cy="553998"/>
            <a:chOff x="823330" y="1344996"/>
            <a:chExt cx="5909258" cy="553998"/>
          </a:xfrm>
        </p:grpSpPr>
        <p:pic>
          <p:nvPicPr>
            <p:cNvPr id="6" name="Picture 3" descr="C:\Users\casio\매\2023_작업\04. [모션파크]동양미래대_오픈소스_ppt\06.이미지\데이터분석입문_시안\+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30" y="1419639"/>
              <a:ext cx="155890" cy="150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65055" y="1344996"/>
              <a:ext cx="57675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ko-KR" altLang="en-US" sz="1500" dirty="0"/>
                <a:t>해당 </a:t>
              </a:r>
              <a:r>
                <a:rPr lang="ko-KR" altLang="en-US" sz="1500" dirty="0" err="1"/>
                <a:t>결측치를</a:t>
              </a:r>
              <a:r>
                <a:rPr lang="ko-KR" altLang="en-US" sz="1500" dirty="0"/>
                <a:t> 평균 값이나 바로 앞 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또는 뒤</a:t>
              </a:r>
              <a:r>
                <a:rPr lang="en-US" altLang="ko-KR" sz="1500" dirty="0"/>
                <a:t>) </a:t>
              </a:r>
              <a:r>
                <a:rPr lang="ko-KR" altLang="en-US" sz="1500" dirty="0"/>
                <a:t>데이터 값으로 대체하는 등 여러 방법들이 존재합니다</a:t>
              </a:r>
              <a:r>
                <a:rPr lang="en-US" altLang="ko-KR" sz="1500" dirty="0"/>
                <a:t>.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3218" y="1920059"/>
            <a:ext cx="1335534" cy="338554"/>
            <a:chOff x="543218" y="792459"/>
            <a:chExt cx="1335534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713048" y="792459"/>
              <a:ext cx="1165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+mn-ea"/>
                </a:rPr>
                <a:t>결측치</a:t>
              </a:r>
              <a:r>
                <a:rPr lang="ko-KR" altLang="en-US" sz="1600" dirty="0">
                  <a:latin typeface="+mn-ea"/>
                </a:rPr>
                <a:t> 대체</a:t>
              </a:r>
            </a:p>
          </p:txBody>
        </p:sp>
        <p:pic>
          <p:nvPicPr>
            <p:cNvPr id="9" name="Picture 4" descr="C:\Users\casio\매\2023_작업\04. [모션파크]동양미래대_오픈소스_ppt\06.이미지\데이터분석입문_시안\v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554217" y="26703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데이터 출력하기</a:t>
            </a:r>
          </a:p>
        </p:txBody>
      </p:sp>
      <p:pic>
        <p:nvPicPr>
          <p:cNvPr id="1028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A145D56-0EC0-2242-28A2-FAA7B49A231D}"/>
              </a:ext>
            </a:extLst>
          </p:cNvPr>
          <p:cNvGrpSpPr/>
          <p:nvPr/>
        </p:nvGrpSpPr>
        <p:grpSpPr>
          <a:xfrm>
            <a:off x="200487" y="1492965"/>
            <a:ext cx="7189506" cy="381262"/>
            <a:chOff x="202779" y="447056"/>
            <a:chExt cx="7189506" cy="381262"/>
          </a:xfrm>
        </p:grpSpPr>
        <p:pic>
          <p:nvPicPr>
            <p:cNvPr id="11" name="Picture 2" descr="C:\Users\casio\매\2023_작업\04. [모션파크]동양미래대_오픈소스_ppt\06.이미지\데이터분석입문_시안\원그래프.wmf">
              <a:extLst>
                <a:ext uri="{FF2B5EF4-FFF2-40B4-BE49-F238E27FC236}">
                  <a16:creationId xmlns:a16="http://schemas.microsoft.com/office/drawing/2014/main" id="{49D627AB-CA92-F0DC-0110-E6A95B3B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ECF98C-2817-AD61-F738-DEDA8ABA239A}"/>
                </a:ext>
              </a:extLst>
            </p:cNvPr>
            <p:cNvSpPr txBox="1"/>
            <p:nvPr/>
          </p:nvSpPr>
          <p:spPr>
            <a:xfrm>
              <a:off x="476609" y="458986"/>
              <a:ext cx="6915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만약 </a:t>
              </a:r>
              <a:r>
                <a:rPr lang="ko-KR" altLang="en-US" dirty="0" err="1">
                  <a:solidFill>
                    <a:schemeClr val="accent2"/>
                  </a:solidFill>
                  <a:latin typeface="+mj-ea"/>
                  <a:ea typeface="+mj-ea"/>
                </a:rPr>
                <a:t>결측치가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 있다는 것이 확인되면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, </a:t>
              </a:r>
              <a:r>
                <a:rPr lang="ko-KR" altLang="en-US" dirty="0" err="1">
                  <a:solidFill>
                    <a:schemeClr val="accent2"/>
                  </a:solidFill>
                  <a:latin typeface="+mj-ea"/>
                  <a:ea typeface="+mj-ea"/>
                </a:rPr>
                <a:t>결측치를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 어떻게 처리해야 할까요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?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708997-28B9-688D-C18E-6D56BDBC717D}"/>
              </a:ext>
            </a:extLst>
          </p:cNvPr>
          <p:cNvGrpSpPr/>
          <p:nvPr/>
        </p:nvGrpSpPr>
        <p:grpSpPr>
          <a:xfrm>
            <a:off x="833163" y="3147814"/>
            <a:ext cx="5909258" cy="323165"/>
            <a:chOff x="823330" y="1344996"/>
            <a:chExt cx="5909258" cy="323165"/>
          </a:xfrm>
        </p:grpSpPr>
        <p:pic>
          <p:nvPicPr>
            <p:cNvPr id="14" name="Picture 3" descr="C:\Users\casio\매\2023_작업\04. [모션파크]동양미래대_오픈소스_ppt\06.이미지\데이터분석입문_시안\+.wmf">
              <a:extLst>
                <a:ext uri="{FF2B5EF4-FFF2-40B4-BE49-F238E27FC236}">
                  <a16:creationId xmlns:a16="http://schemas.microsoft.com/office/drawing/2014/main" id="{62B8560E-A151-1580-FFFE-825472A3B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30" y="1419639"/>
              <a:ext cx="155890" cy="150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9A1783-0CA5-20A1-3A9A-6A34D3B1014D}"/>
                </a:ext>
              </a:extLst>
            </p:cNvPr>
            <p:cNvSpPr txBox="1"/>
            <p:nvPr/>
          </p:nvSpPr>
          <p:spPr>
            <a:xfrm>
              <a:off x="965055" y="1344996"/>
              <a:ext cx="576753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ko-KR" altLang="en-US" sz="1500" dirty="0" err="1"/>
                <a:t>결측치가</a:t>
              </a:r>
              <a:r>
                <a:rPr lang="ko-KR" altLang="en-US" sz="1500" dirty="0"/>
                <a:t> 존재하는 행 </a:t>
              </a:r>
              <a:r>
                <a:rPr lang="en-US" altLang="ko-KR" sz="1500" dirty="0"/>
                <a:t>(Row) </a:t>
              </a:r>
              <a:r>
                <a:rPr lang="ko-KR" altLang="en-US" sz="1500" dirty="0"/>
                <a:t>또는 열 </a:t>
              </a:r>
              <a:r>
                <a:rPr lang="en-US" altLang="ko-KR" sz="1500" dirty="0"/>
                <a:t>(Column)</a:t>
              </a:r>
              <a:r>
                <a:rPr lang="ko-KR" altLang="en-US" sz="1500" dirty="0"/>
                <a:t>을 제거합니다</a:t>
              </a:r>
              <a:r>
                <a:rPr lang="en-US" altLang="ko-KR" sz="1500" dirty="0"/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63E4A2-14CA-1F00-3CEC-E8D08D542B31}"/>
              </a:ext>
            </a:extLst>
          </p:cNvPr>
          <p:cNvGrpSpPr/>
          <p:nvPr/>
        </p:nvGrpSpPr>
        <p:grpSpPr>
          <a:xfrm>
            <a:off x="553051" y="2796527"/>
            <a:ext cx="1335534" cy="338554"/>
            <a:chOff x="543218" y="792459"/>
            <a:chExt cx="1335534" cy="3385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350576-4032-26C9-E0A3-5966548DB8E6}"/>
                </a:ext>
              </a:extLst>
            </p:cNvPr>
            <p:cNvSpPr txBox="1"/>
            <p:nvPr/>
          </p:nvSpPr>
          <p:spPr>
            <a:xfrm>
              <a:off x="713048" y="792459"/>
              <a:ext cx="1165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+mn-ea"/>
                </a:rPr>
                <a:t>결측치</a:t>
              </a:r>
              <a:r>
                <a:rPr lang="ko-KR" altLang="en-US" sz="1600" dirty="0">
                  <a:latin typeface="+mn-ea"/>
                </a:rPr>
                <a:t> 제거</a:t>
              </a:r>
            </a:p>
          </p:txBody>
        </p:sp>
        <p:pic>
          <p:nvPicPr>
            <p:cNvPr id="21" name="Picture 4" descr="C:\Users\casio\매\2023_작업\04. [모션파크]동양미래대_오픈소스_ppt\06.이미지\데이터분석입문_시안\v.wmf">
              <a:extLst>
                <a:ext uri="{FF2B5EF4-FFF2-40B4-BE49-F238E27FC236}">
                  <a16:creationId xmlns:a16="http://schemas.microsoft.com/office/drawing/2014/main" id="{6AA4E12F-3BC5-986E-5414-5DA12DB89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5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2779" y="699542"/>
            <a:ext cx="6397622" cy="658261"/>
            <a:chOff x="202779" y="447056"/>
            <a:chExt cx="6397622" cy="658261"/>
          </a:xfrm>
        </p:grpSpPr>
        <p:pic>
          <p:nvPicPr>
            <p:cNvPr id="3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6609" y="458986"/>
              <a:ext cx="6123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서울 기온 데이터에는 </a:t>
              </a:r>
              <a:r>
                <a:rPr lang="ko-KR" altLang="en-US" dirty="0" err="1">
                  <a:solidFill>
                    <a:schemeClr val="accent2"/>
                  </a:solidFill>
                  <a:latin typeface="+mj-ea"/>
                  <a:ea typeface="+mj-ea"/>
                </a:rPr>
                <a:t>결측치가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 빈 문자열 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(‘’)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형태로 존재하니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, </a:t>
              </a:r>
              <a:b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</a:br>
              <a:r>
                <a:rPr lang="ko-KR" altLang="en-US" dirty="0" err="1">
                  <a:solidFill>
                    <a:schemeClr val="accent2"/>
                  </a:solidFill>
                  <a:latin typeface="+mj-ea"/>
                  <a:ea typeface="+mj-ea"/>
                </a:rPr>
                <a:t>결측치를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 확인할 수 있는 기능을 아래와 같이 구현해 봅니다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sp>
        <p:nvSpPr>
          <p:cNvPr id="5" name="사다리꼴 4">
            <a:extLst>
              <a:ext uri="{FF2B5EF4-FFF2-40B4-BE49-F238E27FC236}">
                <a16:creationId xmlns:a16="http://schemas.microsoft.com/office/drawing/2014/main" id="{32B908E8-59F2-05C8-4F33-A6E19BCAA263}"/>
              </a:ext>
            </a:extLst>
          </p:cNvPr>
          <p:cNvSpPr/>
          <p:nvPr/>
        </p:nvSpPr>
        <p:spPr>
          <a:xfrm rot="10800000">
            <a:off x="202778" y="277856"/>
            <a:ext cx="2497014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043E-E638-9284-446E-A5B1570A3072}"/>
              </a:ext>
            </a:extLst>
          </p:cNvPr>
          <p:cNvSpPr txBox="1"/>
          <p:nvPr/>
        </p:nvSpPr>
        <p:spPr>
          <a:xfrm>
            <a:off x="554217" y="26703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데이터 출력하기</a:t>
            </a:r>
          </a:p>
        </p:txBody>
      </p:sp>
      <p:pic>
        <p:nvPicPr>
          <p:cNvPr id="7" name="Picture 4" descr="C:\Users\casio\매\2023_작업\04. [모션파크]동양미래대_오픈소스_ppt\06.이미지\데이터분석입문_시안\-o.emf">
            <a:extLst>
              <a:ext uri="{FF2B5EF4-FFF2-40B4-BE49-F238E27FC236}">
                <a16:creationId xmlns:a16="http://schemas.microsoft.com/office/drawing/2014/main" id="{10B22AC9-859C-3DCD-6C7B-7F4B684E9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501545-6515-BDF4-350E-5F323DCC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563638"/>
            <a:ext cx="8064697" cy="154256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9328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94D495-69F9-5E07-ECA3-07603FBA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45" y="1275606"/>
            <a:ext cx="8063904" cy="249528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grpSp>
        <p:nvGrpSpPr>
          <p:cNvPr id="2" name="그룹 1"/>
          <p:cNvGrpSpPr/>
          <p:nvPr/>
        </p:nvGrpSpPr>
        <p:grpSpPr>
          <a:xfrm>
            <a:off x="202779" y="699542"/>
            <a:ext cx="6997145" cy="381262"/>
            <a:chOff x="202779" y="447056"/>
            <a:chExt cx="6997145" cy="381262"/>
          </a:xfrm>
        </p:grpSpPr>
        <p:pic>
          <p:nvPicPr>
            <p:cNvPr id="3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6609" y="458986"/>
              <a:ext cx="6723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실행하여 보면 아래와 같이 </a:t>
              </a:r>
              <a:r>
                <a:rPr lang="ko-KR" altLang="en-US" dirty="0" err="1">
                  <a:solidFill>
                    <a:schemeClr val="accent2"/>
                  </a:solidFill>
                  <a:latin typeface="+mj-ea"/>
                  <a:ea typeface="+mj-ea"/>
                </a:rPr>
                <a:t>결측치를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 포함하는 데이터들만 출력됩니다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sp>
        <p:nvSpPr>
          <p:cNvPr id="5" name="사다리꼴 4">
            <a:extLst>
              <a:ext uri="{FF2B5EF4-FFF2-40B4-BE49-F238E27FC236}">
                <a16:creationId xmlns:a16="http://schemas.microsoft.com/office/drawing/2014/main" id="{32B908E8-59F2-05C8-4F33-A6E19BCAA263}"/>
              </a:ext>
            </a:extLst>
          </p:cNvPr>
          <p:cNvSpPr/>
          <p:nvPr/>
        </p:nvSpPr>
        <p:spPr>
          <a:xfrm rot="10800000">
            <a:off x="202778" y="277856"/>
            <a:ext cx="2497014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043E-E638-9284-446E-A5B1570A3072}"/>
              </a:ext>
            </a:extLst>
          </p:cNvPr>
          <p:cNvSpPr txBox="1"/>
          <p:nvPr/>
        </p:nvSpPr>
        <p:spPr>
          <a:xfrm>
            <a:off x="554217" y="26703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데이터 출력하기</a:t>
            </a:r>
          </a:p>
        </p:txBody>
      </p:sp>
      <p:pic>
        <p:nvPicPr>
          <p:cNvPr id="7" name="Picture 4" descr="C:\Users\casio\매\2023_작업\04. [모션파크]동양미래대_오픈소스_ppt\06.이미지\데이터분석입문_시안\-o.emf">
            <a:extLst>
              <a:ext uri="{FF2B5EF4-FFF2-40B4-BE49-F238E27FC236}">
                <a16:creationId xmlns:a16="http://schemas.microsoft.com/office/drawing/2014/main" id="{10B22AC9-859C-3DCD-6C7B-7F4B684E9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3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/>
          <p:cNvSpPr/>
          <p:nvPr/>
        </p:nvSpPr>
        <p:spPr>
          <a:xfrm rot="10800000">
            <a:off x="202778" y="277855"/>
            <a:ext cx="228099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02779" y="699542"/>
            <a:ext cx="7295304" cy="658261"/>
            <a:chOff x="202779" y="447056"/>
            <a:chExt cx="7295304" cy="658261"/>
          </a:xfrm>
        </p:grpSpPr>
        <p:pic>
          <p:nvPicPr>
            <p:cNvPr id="3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6609" y="458986"/>
              <a:ext cx="70214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헤더 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(Header)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란 데이터 파일에서 각 값이 어떤 의미를 갖는지 표시한 행</a:t>
              </a:r>
              <a:endParaRPr lang="en-US" altLang="ko-KR" dirty="0">
                <a:solidFill>
                  <a:schemeClr val="accent2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(Row)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을 의미합니다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3330" y="2271346"/>
            <a:ext cx="6484974" cy="323165"/>
            <a:chOff x="823330" y="1344996"/>
            <a:chExt cx="6484974" cy="323165"/>
          </a:xfrm>
        </p:grpSpPr>
        <p:pic>
          <p:nvPicPr>
            <p:cNvPr id="6" name="Picture 3" descr="C:\Users\casio\매\2023_작업\04. [모션파크]동양미래대_오픈소스_ppt\06.이미지\데이터분석입문_시안\+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30" y="1419639"/>
              <a:ext cx="155890" cy="150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65055" y="1344996"/>
              <a:ext cx="63432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ko-KR" altLang="en-US" sz="1500" dirty="0"/>
                <a:t>첫 번째 데이터 행을 읽어오면 데이터의 탐색 위치를 다음 행으로 이동시킵니다</a:t>
              </a:r>
              <a:r>
                <a:rPr lang="en-US" altLang="ko-KR" sz="1500" dirty="0"/>
                <a:t>.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3218" y="1920059"/>
            <a:ext cx="1391190" cy="338554"/>
            <a:chOff x="543218" y="792459"/>
            <a:chExt cx="1391190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713048" y="792459"/>
              <a:ext cx="1221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next( ) </a:t>
              </a:r>
              <a:r>
                <a:rPr lang="ko-KR" altLang="en-US" sz="1600" dirty="0">
                  <a:latin typeface="+mn-ea"/>
                </a:rPr>
                <a:t>함수</a:t>
              </a:r>
            </a:p>
          </p:txBody>
        </p:sp>
        <p:pic>
          <p:nvPicPr>
            <p:cNvPr id="9" name="Picture 4" descr="C:\Users\casio\매\2023_작업\04. [모션파크]동양미래대_오픈소스_ppt\06.이미지\데이터분석입문_시안\v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8" y="870013"/>
              <a:ext cx="186742" cy="18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554217" y="26703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헤더 저장하기</a:t>
            </a:r>
          </a:p>
        </p:txBody>
      </p:sp>
      <p:pic>
        <p:nvPicPr>
          <p:cNvPr id="1028" name="Picture 4" descr="C:\Users\casio\매\2023_작업\04. [모션파크]동양미래대_오픈소스_ppt\06.이미지\데이터분석입문_시안\-o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A145D56-0EC0-2242-28A2-FAA7B49A231D}"/>
              </a:ext>
            </a:extLst>
          </p:cNvPr>
          <p:cNvGrpSpPr/>
          <p:nvPr/>
        </p:nvGrpSpPr>
        <p:grpSpPr>
          <a:xfrm>
            <a:off x="200487" y="1492965"/>
            <a:ext cx="6769519" cy="381262"/>
            <a:chOff x="202779" y="447056"/>
            <a:chExt cx="6769519" cy="381262"/>
          </a:xfrm>
        </p:grpSpPr>
        <p:pic>
          <p:nvPicPr>
            <p:cNvPr id="11" name="Picture 2" descr="C:\Users\casio\매\2023_작업\04. [모션파크]동양미래대_오픈소스_ppt\06.이미지\데이터분석입문_시안\원그래프.wmf">
              <a:extLst>
                <a:ext uri="{FF2B5EF4-FFF2-40B4-BE49-F238E27FC236}">
                  <a16:creationId xmlns:a16="http://schemas.microsoft.com/office/drawing/2014/main" id="{49D627AB-CA92-F0DC-0110-E6A95B3B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ECF98C-2817-AD61-F738-DEDA8ABA239A}"/>
                </a:ext>
              </a:extLst>
            </p:cNvPr>
            <p:cNvSpPr txBox="1"/>
            <p:nvPr/>
          </p:nvSpPr>
          <p:spPr>
            <a:xfrm>
              <a:off x="476609" y="458986"/>
              <a:ext cx="6495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헤더를 별도로 저장하기 위해서 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next( )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함수를 사용할 수 있습니다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818AE21-5B96-7660-6336-3CB79739E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66" y="2690445"/>
            <a:ext cx="8063388" cy="153749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5700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8377C1B-0A13-CEE8-153A-BD1D9110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7" y="1563638"/>
            <a:ext cx="8034810" cy="1641624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grpSp>
        <p:nvGrpSpPr>
          <p:cNvPr id="2" name="그룹 1"/>
          <p:cNvGrpSpPr/>
          <p:nvPr/>
        </p:nvGrpSpPr>
        <p:grpSpPr>
          <a:xfrm>
            <a:off x="202779" y="699542"/>
            <a:ext cx="7396293" cy="658261"/>
            <a:chOff x="202779" y="447056"/>
            <a:chExt cx="7396293" cy="658261"/>
          </a:xfrm>
        </p:grpSpPr>
        <p:pic>
          <p:nvPicPr>
            <p:cNvPr id="3" name="Picture 2" descr="C:\Users\casio\매\2023_작업\04. [모션파크]동양미래대_오픈소스_ppt\06.이미지\데이터분석입문_시안\원그래프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79" y="447056"/>
              <a:ext cx="336773" cy="32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6609" y="458986"/>
              <a:ext cx="7122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header = next(data)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코드가 있는 경우와 없는 경우의 출력을 비교하면 </a:t>
              </a:r>
              <a:b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</a:b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next( ) </a:t>
              </a:r>
              <a:r>
                <a:rPr lang="ko-KR" altLang="en-US" dirty="0">
                  <a:solidFill>
                    <a:schemeClr val="accent2"/>
                  </a:solidFill>
                  <a:latin typeface="+mj-ea"/>
                  <a:ea typeface="+mj-ea"/>
                </a:rPr>
                <a:t>함수의 기능을 보다 쉽게 이해할 수 있습니다</a:t>
              </a:r>
              <a:r>
                <a:rPr lang="en-US" altLang="ko-KR" dirty="0">
                  <a:solidFill>
                    <a:schemeClr val="accent2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sp>
        <p:nvSpPr>
          <p:cNvPr id="9" name="사다리꼴 8">
            <a:extLst>
              <a:ext uri="{FF2B5EF4-FFF2-40B4-BE49-F238E27FC236}">
                <a16:creationId xmlns:a16="http://schemas.microsoft.com/office/drawing/2014/main" id="{E26D05AA-AE73-6214-D904-AB57DF5F607D}"/>
              </a:ext>
            </a:extLst>
          </p:cNvPr>
          <p:cNvSpPr/>
          <p:nvPr/>
        </p:nvSpPr>
        <p:spPr>
          <a:xfrm rot="10800000">
            <a:off x="202778" y="277855"/>
            <a:ext cx="2280990" cy="327309"/>
          </a:xfrm>
          <a:prstGeom prst="trapezoid">
            <a:avLst>
              <a:gd name="adj" fmla="val 4203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83621-65A5-556F-5989-3025F8640BD8}"/>
              </a:ext>
            </a:extLst>
          </p:cNvPr>
          <p:cNvSpPr txBox="1"/>
          <p:nvPr/>
        </p:nvSpPr>
        <p:spPr>
          <a:xfrm>
            <a:off x="554217" y="26703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Rix열정도" panose="00000500000000000000" pitchFamily="2" charset="-127"/>
                <a:ea typeface="Rix열정도" panose="00000500000000000000" pitchFamily="2" charset="-127"/>
              </a:rPr>
              <a:t>헤더 저장하기</a:t>
            </a:r>
          </a:p>
        </p:txBody>
      </p:sp>
      <p:pic>
        <p:nvPicPr>
          <p:cNvPr id="11" name="Picture 4" descr="C:\Users\casio\매\2023_작업\04. [모션파크]동양미래대_오픈소스_ppt\06.이미지\데이터분석입문_시안\-o.emf">
            <a:extLst>
              <a:ext uri="{FF2B5EF4-FFF2-40B4-BE49-F238E27FC236}">
                <a16:creationId xmlns:a16="http://schemas.microsoft.com/office/drawing/2014/main" id="{7E8764D2-A973-88FD-35AA-FA3EB9046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3" t="3" b="-3"/>
          <a:stretch/>
        </p:blipFill>
        <p:spPr bwMode="auto">
          <a:xfrm flipV="1">
            <a:off x="269875" y="410369"/>
            <a:ext cx="273640" cy="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4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나사렛">
      <a:dk1>
        <a:sysClr val="windowText" lastClr="000000"/>
      </a:dk1>
      <a:lt1>
        <a:sysClr val="window" lastClr="FFFFFF"/>
      </a:lt1>
      <a:dk2>
        <a:srgbClr val="081940"/>
      </a:dk2>
      <a:lt2>
        <a:srgbClr val="B2B2B2"/>
      </a:lt2>
      <a:accent1>
        <a:srgbClr val="3E94EC"/>
      </a:accent1>
      <a:accent2>
        <a:srgbClr val="334587"/>
      </a:accent2>
      <a:accent3>
        <a:srgbClr val="45C3FB"/>
      </a:accent3>
      <a:accent4>
        <a:srgbClr val="396CA5"/>
      </a:accent4>
      <a:accent5>
        <a:srgbClr val="5B9BD5"/>
      </a:accent5>
      <a:accent6>
        <a:srgbClr val="FFD500"/>
      </a:accent6>
      <a:hlink>
        <a:srgbClr val="0563C1"/>
      </a:hlink>
      <a:folHlink>
        <a:srgbClr val="954F72"/>
      </a:folHlink>
    </a:clrScheme>
    <a:fontScheme name="Tmon몬소리">
      <a:majorFont>
        <a:latin typeface="Tmon몬소리 Black"/>
        <a:ea typeface="Tmon몬소리 Black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657</Words>
  <Application>Microsoft Office PowerPoint</Application>
  <PresentationFormat>화면 슬라이드 쇼(16:9)</PresentationFormat>
  <Paragraphs>89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 Bold</vt:lpstr>
      <vt:lpstr>나눔스퀘어 ExtraBold</vt:lpstr>
      <vt:lpstr>Rix열정도</vt:lpstr>
      <vt:lpstr>LAB디지털</vt:lpstr>
      <vt:lpstr>Tmon몬소리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casiopea09@naver.com</dc:creator>
  <cp:lastModifiedBy>JOONHWI KIM</cp:lastModifiedBy>
  <cp:revision>60</cp:revision>
  <dcterms:created xsi:type="dcterms:W3CDTF">2023-02-01T00:42:40Z</dcterms:created>
  <dcterms:modified xsi:type="dcterms:W3CDTF">2024-09-15T10:55:57Z</dcterms:modified>
</cp:coreProperties>
</file>