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8" r:id="rId4"/>
    <p:sldId id="276" r:id="rId5"/>
    <p:sldId id="433" r:id="rId6"/>
    <p:sldId id="262" r:id="rId7"/>
    <p:sldId id="283" r:id="rId8"/>
    <p:sldId id="432" r:id="rId9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userDrawn="1">
          <p15:clr>
            <a:srgbClr val="A4A3A4"/>
          </p15:clr>
        </p15:guide>
        <p15:guide id="5" orient="horz" pos="4315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7" userDrawn="1">
          <p15:clr>
            <a:srgbClr val="A4A3A4"/>
          </p15:clr>
        </p15:guide>
        <p15:guide id="8" orient="horz" pos="1706" userDrawn="1">
          <p15:clr>
            <a:srgbClr val="A4A3A4"/>
          </p15:clr>
        </p15:guide>
        <p15:guide id="9" orient="horz" pos="2591" userDrawn="1">
          <p15:clr>
            <a:srgbClr val="A4A3A4"/>
          </p15:clr>
        </p15:guide>
        <p15:guide id="10" orient="horz" pos="210" userDrawn="1">
          <p15:clr>
            <a:srgbClr val="A4A3A4"/>
          </p15:clr>
        </p15:guide>
        <p15:guide id="11" pos="257" userDrawn="1">
          <p15:clr>
            <a:srgbClr val="A4A3A4"/>
          </p15:clr>
        </p15:guide>
        <p15:guide id="12" orient="horz" pos="4110" userDrawn="1">
          <p15:clr>
            <a:srgbClr val="A4A3A4"/>
          </p15:clr>
        </p15:guide>
        <p15:guide id="13" pos="7423" userDrawn="1">
          <p15:clr>
            <a:srgbClr val="A4A3A4"/>
          </p15:clr>
        </p15:guide>
        <p15:guide id="14" orient="horz" pos="436" userDrawn="1">
          <p15:clr>
            <a:srgbClr val="A4A3A4"/>
          </p15:clr>
        </p15:guide>
        <p15:guide id="15" pos="982" userDrawn="1">
          <p15:clr>
            <a:srgbClr val="A4A3A4"/>
          </p15:clr>
        </p15:guide>
        <p15:guide id="16" pos="6698" userDrawn="1">
          <p15:clr>
            <a:srgbClr val="A4A3A4"/>
          </p15:clr>
        </p15:guide>
        <p15:guide id="17" pos="5790" userDrawn="1">
          <p15:clr>
            <a:srgbClr val="A4A3A4"/>
          </p15:clr>
        </p15:guide>
        <p15:guide id="18" pos="18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0EE"/>
    <a:srgbClr val="124269"/>
    <a:srgbClr val="1470BC"/>
    <a:srgbClr val="7FBDF1"/>
    <a:srgbClr val="D6EAFA"/>
    <a:srgbClr val="9ACBF4"/>
    <a:srgbClr val="1570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2378" autoAdjust="0"/>
  </p:normalViewPr>
  <p:slideViewPr>
    <p:cSldViewPr snapToGrid="0" showGuides="1">
      <p:cViewPr varScale="1">
        <p:scale>
          <a:sx n="124" d="100"/>
          <a:sy n="124" d="100"/>
        </p:scale>
        <p:origin x="130" y="557"/>
      </p:cViewPr>
      <p:guideLst>
        <p:guide pos="3840"/>
        <p:guide orient="horz" pos="2160"/>
        <p:guide orient="horz"/>
        <p:guide orient="horz" pos="4315"/>
        <p:guide pos="7680"/>
        <p:guide/>
        <p:guide orient="horz" pos="1706"/>
        <p:guide orient="horz" pos="2591"/>
        <p:guide orient="horz" pos="210"/>
        <p:guide pos="257"/>
        <p:guide orient="horz" pos="4110"/>
        <p:guide pos="7423"/>
        <p:guide orient="horz" pos="436"/>
        <p:guide pos="982"/>
        <p:guide pos="6698"/>
        <p:guide pos="5790"/>
        <p:guide pos="1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4871" cy="502677"/>
          </a:xfrm>
          <a:prstGeom prst="rect">
            <a:avLst/>
          </a:prstGeom>
        </p:spPr>
        <p:txBody>
          <a:bodyPr vert="horz" lIns="96588" tIns="48296" rIns="96588" bIns="4829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9" y="0"/>
            <a:ext cx="2984871" cy="502677"/>
          </a:xfrm>
          <a:prstGeom prst="rect">
            <a:avLst/>
          </a:prstGeom>
        </p:spPr>
        <p:txBody>
          <a:bodyPr vert="horz" lIns="96588" tIns="48296" rIns="96588" bIns="48296" rtlCol="0"/>
          <a:lstStyle>
            <a:lvl1pPr algn="r">
              <a:defRPr sz="1300"/>
            </a:lvl1pPr>
          </a:lstStyle>
          <a:p>
            <a:fld id="{D302EB05-14E3-4BEA-9A3B-7893ADA55444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6" rIns="96588" bIns="4829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7"/>
            <a:ext cx="5510530" cy="3944868"/>
          </a:xfrm>
          <a:prstGeom prst="rect">
            <a:avLst/>
          </a:prstGeom>
        </p:spPr>
        <p:txBody>
          <a:bodyPr vert="horz" lIns="96588" tIns="48296" rIns="96588" bIns="4829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516042"/>
            <a:ext cx="2984871" cy="502674"/>
          </a:xfrm>
          <a:prstGeom prst="rect">
            <a:avLst/>
          </a:prstGeom>
        </p:spPr>
        <p:txBody>
          <a:bodyPr vert="horz" lIns="96588" tIns="48296" rIns="96588" bIns="4829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9" y="9516042"/>
            <a:ext cx="2984871" cy="502674"/>
          </a:xfrm>
          <a:prstGeom prst="rect">
            <a:avLst/>
          </a:prstGeom>
        </p:spPr>
        <p:txBody>
          <a:bodyPr vert="horz" lIns="96588" tIns="48296" rIns="96588" bIns="48296" rtlCol="0" anchor="b"/>
          <a:lstStyle>
            <a:lvl1pPr algn="r">
              <a:defRPr sz="1300"/>
            </a:lvl1pPr>
          </a:lstStyle>
          <a:p>
            <a:fld id="{140FB007-DD40-49B7-AF24-7059A17E9B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8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327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18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FB007-DD40-49B7-AF24-7059A17E9B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9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047D8-D617-4A1D-8772-3F37D2A42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528DE8-B1CB-4177-90B5-4EF3410EA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E30C0-5A6A-46D8-AD79-E06CF773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F447D-4537-4C95-B40D-0278F64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597F2-3B7E-4022-A7CB-34D4C48E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0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F9985-6517-4A8D-952B-68DFB84C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8D850-1F0A-40F0-B43E-5D5DAF03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1A2116-B493-4A15-8BEE-D529DD6B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B6E00-0E89-4674-A830-8B0F166B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3A844-F8B9-4DFA-A8A7-A37D47C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35738A-32E5-45B2-9854-D34E8AC3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DE3FCE-B307-4203-A114-2BD8E3587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4836E-328F-4E89-A47A-5BB23830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9D998-AD62-4068-8A6E-A9A64FA3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0693B-2DC5-4227-BDCE-A406DCE3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0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280EA-064E-4D20-ADC3-F47457D1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9AAC99-7127-45A0-A313-B82B1FE6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3FBCC-BB1A-4F31-93E1-8C421381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5B06A-4046-4616-88D6-8DF6BBFB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013C8-4E4C-43FD-974F-3EB0EC0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8993B-4FAC-47E5-BF1C-25547CC4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F8F7E-D28F-4911-A1BB-50811F48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3AEAF-8896-4AF4-A61E-5F79F11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B1F8E-8834-4287-933B-7F48A0CA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075C3-15F5-4FB0-BC6E-F6D0AAE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3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9E68-BAF3-48A4-AE2F-49EF82B7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C4DF4A-768F-4EE2-969D-DF78272F9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3B239-0611-48C8-97BB-1403A1E0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57B6E-CC77-4A79-91F7-6654850A2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E0D6C-065E-461D-A38A-824B67DD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D8F76-AF54-46C5-AE82-43281780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9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DED9-FD1F-49A9-B469-2A817736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F0685-781F-4962-8D9A-CF684C31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96108-5BA6-49A3-B8B8-58CC23D9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2C2108-20EE-428C-BD1D-B18471F4E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459990-9E36-4AED-A025-403EAA7C9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DCECC1-5594-4D66-A627-9DFC90B9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6CCAB8-1EA1-498D-A34F-36EBC7A6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1D8AF0-4AAF-460C-BE49-BB407AF3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5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2E318-EE6E-492D-869B-E3E9F6D5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88C37B-2DE9-4033-8236-ADDC571F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7F5C4-3508-46F6-85EA-3619043F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E071CA-FB51-4A3E-80EC-5FC1803C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4C063A-4263-40E0-927C-BC53F9A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7D088-0D5D-481E-B937-4BE3BF31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9087AB-53B8-4A1C-A5B2-ED95419E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7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368FA-3AC7-4BEA-9875-956EDAAB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58F53-5DB6-4141-B8DD-1AECDC9D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CECE2-A835-4F9F-A949-447FB71A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5F35FC-DE49-4E34-89F1-2B0B5412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AD375-FED4-4D08-8EDA-6E25F627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0F6933-9E59-4DDE-B9CF-256534C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53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BE5F5-BDA6-4557-8F9E-6C8B3145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4E671-B34F-486D-A1C7-6D8DECF23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18C94A-6F11-4BCA-B95A-0D736593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61D209-C30A-4D79-9E12-1BF06F2E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70A6EA-1C0C-4A4F-8BCB-CD45DB28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C29D-0CF0-45F6-9C19-BCC58B6D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6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5F28BE-B529-4C06-B6C9-082509E3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60C88-4536-44C0-A9D7-58D7F2347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DA7BDB-151F-41B0-BF09-A20F50A6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B32E4-9598-41F5-87EF-9960CBFA9C9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19DFD-2366-418F-A7F2-130F4A7DB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52DF0-E71E-4396-B055-884D841E6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AEFB2-BA79-4A57-A780-141D1AC2F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33AF9E-733F-4002-83E1-25F7B2CEE0C8}"/>
              </a:ext>
            </a:extLst>
          </p:cNvPr>
          <p:cNvGrpSpPr/>
          <p:nvPr/>
        </p:nvGrpSpPr>
        <p:grpSpPr>
          <a:xfrm>
            <a:off x="3008462" y="2591521"/>
            <a:ext cx="6175088" cy="2003636"/>
            <a:chOff x="3008462" y="2591521"/>
            <a:chExt cx="6175088" cy="20036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10D2A4-93B3-4A43-B740-D7EB8704FA57}"/>
                </a:ext>
              </a:extLst>
            </p:cNvPr>
            <p:cNvSpPr txBox="1"/>
            <p:nvPr/>
          </p:nvSpPr>
          <p:spPr>
            <a:xfrm>
              <a:off x="3008462" y="2591521"/>
              <a:ext cx="617508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2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2024 </a:t>
              </a:r>
              <a:r>
                <a:rPr lang="ko-KR" altLang="en-US" sz="4200" spc="-150" dirty="0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청년 미래 내일 </a:t>
              </a:r>
              <a:r>
                <a:rPr lang="ko-KR" altLang="en-US" sz="4200" spc="-150" dirty="0" err="1"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일경험</a:t>
              </a:r>
              <a:endParaRPr lang="ko-KR" altLang="en-US" sz="4200" spc="-150" dirty="0">
                <a:latin typeface="Noto Sans CJK KR Bold" panose="020B0800000000000000" pitchFamily="34" charset="-127"/>
                <a:ea typeface="Noto Sans CJK KR Bold" panose="020B0800000000000000" pitchFamily="34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622FA4-64A0-43F8-ACDD-5BD4E1345A01}"/>
                </a:ext>
              </a:extLst>
            </p:cNvPr>
            <p:cNvSpPr txBox="1"/>
            <p:nvPr/>
          </p:nvSpPr>
          <p:spPr>
            <a:xfrm>
              <a:off x="3531846" y="3293226"/>
              <a:ext cx="51283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800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청년에게 미래를 기업에게 내일을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8A1ED00-6C62-4F07-B8C0-9F7BB26B1E06}"/>
                </a:ext>
              </a:extLst>
            </p:cNvPr>
            <p:cNvSpPr/>
            <p:nvPr/>
          </p:nvSpPr>
          <p:spPr>
            <a:xfrm>
              <a:off x="4911379" y="4133492"/>
              <a:ext cx="2353020" cy="461665"/>
            </a:xfrm>
            <a:prstGeom prst="roundRect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11E8AA-21F2-449B-BAF1-E824D45B1D90}"/>
                </a:ext>
              </a:extLst>
            </p:cNvPr>
            <p:cNvSpPr txBox="1"/>
            <p:nvPr/>
          </p:nvSpPr>
          <p:spPr>
            <a:xfrm>
              <a:off x="5482596" y="4195047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dirty="0">
                  <a:latin typeface="Noto Sans CJK KR DemiLight" panose="020B0400000000000000" pitchFamily="34" charset="-127"/>
                  <a:ea typeface="Noto Sans CJK KR DemiLight" panose="020B0400000000000000" pitchFamily="34" charset="-127"/>
                </a:rPr>
                <a:t>프로젝트형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7407FE-AD96-4F3A-BA7B-4617377A49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BEB603-BBFD-4A60-A574-EA794F3828A9}"/>
              </a:ext>
            </a:extLst>
          </p:cNvPr>
          <p:cNvSpPr txBox="1"/>
          <p:nvPr/>
        </p:nvSpPr>
        <p:spPr>
          <a:xfrm>
            <a:off x="-82916" y="4149725"/>
            <a:ext cx="981807" cy="4213727"/>
          </a:xfrm>
          <a:prstGeom prst="rect">
            <a:avLst/>
          </a:prstGeom>
          <a:noFill/>
        </p:spPr>
        <p:txBody>
          <a:bodyPr vert="vert" wrap="square" bIns="36000" rtlCol="0" anchor="ctr" anchorCtr="0">
            <a:noAutofit/>
          </a:bodyPr>
          <a:lstStyle/>
          <a:p>
            <a:r>
              <a:rPr lang="en-US" altLang="ko-KR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2024 </a:t>
            </a:r>
            <a:r>
              <a:rPr lang="ko-KR" altLang="en-US" sz="1400" dirty="0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 미래 내일 </a:t>
            </a:r>
            <a:r>
              <a:rPr lang="ko-KR" altLang="en-US" sz="14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일경험</a:t>
            </a:r>
            <a:endParaRPr lang="ko-KR" altLang="en-US" sz="1400" dirty="0"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695ABBF-B897-425F-9E6E-9974E6A50CC8}"/>
              </a:ext>
            </a:extLst>
          </p:cNvPr>
          <p:cNvCxnSpPr>
            <a:cxnSpLocks/>
          </p:cNvCxnSpPr>
          <p:nvPr/>
        </p:nvCxnSpPr>
        <p:spPr>
          <a:xfrm>
            <a:off x="407988" y="655936"/>
            <a:ext cx="0" cy="34937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 descr="스크린샷, 그래픽, 폰트, 텍스트이(가) 표시된 사진&#10;&#10;자동 생성된 설명">
            <a:extLst>
              <a:ext uri="{FF2B5EF4-FFF2-40B4-BE49-F238E27FC236}">
                <a16:creationId xmlns:a16="http://schemas.microsoft.com/office/drawing/2014/main" id="{7AC808A9-E090-CCEB-0256-6D8E3668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05" y="182091"/>
            <a:ext cx="2333603" cy="9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8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60F51C93-1EDF-4907-AA86-D0D5FD3F2394}"/>
              </a:ext>
            </a:extLst>
          </p:cNvPr>
          <p:cNvSpPr/>
          <p:nvPr/>
        </p:nvSpPr>
        <p:spPr>
          <a:xfrm>
            <a:off x="849312" y="2791224"/>
            <a:ext cx="4860000" cy="3236566"/>
          </a:xfrm>
          <a:prstGeom prst="rect">
            <a:avLst/>
          </a:prstGeom>
          <a:noFill/>
          <a:ln w="12700">
            <a:solidFill>
              <a:srgbClr val="39394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4860000"/>
                      <a:gd name="connsiteY0" fmla="*/ 0 h 3236566"/>
                      <a:gd name="connsiteX1" fmla="*/ 4860000 w 4860000"/>
                      <a:gd name="connsiteY1" fmla="*/ 0 h 3236566"/>
                      <a:gd name="connsiteX2" fmla="*/ 4860000 w 4860000"/>
                      <a:gd name="connsiteY2" fmla="*/ 3236566 h 3236566"/>
                      <a:gd name="connsiteX3" fmla="*/ 0 w 4860000"/>
                      <a:gd name="connsiteY3" fmla="*/ 3236566 h 3236566"/>
                      <a:gd name="connsiteX4" fmla="*/ 0 w 4860000"/>
                      <a:gd name="connsiteY4" fmla="*/ 0 h 3236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60000" h="3236566" extrusionOk="0">
                        <a:moveTo>
                          <a:pt x="0" y="0"/>
                        </a:moveTo>
                        <a:cubicBezTo>
                          <a:pt x="2036918" y="-5264"/>
                          <a:pt x="3151485" y="84467"/>
                          <a:pt x="4860000" y="0"/>
                        </a:cubicBezTo>
                        <a:cubicBezTo>
                          <a:pt x="4731827" y="712944"/>
                          <a:pt x="4989150" y="2703169"/>
                          <a:pt x="4860000" y="3236566"/>
                        </a:cubicBezTo>
                        <a:cubicBezTo>
                          <a:pt x="4096267" y="3342886"/>
                          <a:pt x="1152306" y="3228917"/>
                          <a:pt x="0" y="3236566"/>
                        </a:cubicBezTo>
                        <a:cubicBezTo>
                          <a:pt x="160128" y="1995233"/>
                          <a:pt x="25049" y="57490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A365A4-C645-4DE3-BB89-9C042668A4EF}"/>
              </a:ext>
            </a:extLst>
          </p:cNvPr>
          <p:cNvSpPr/>
          <p:nvPr/>
        </p:nvSpPr>
        <p:spPr>
          <a:xfrm>
            <a:off x="6487800" y="2791224"/>
            <a:ext cx="4860000" cy="3236566"/>
          </a:xfrm>
          <a:prstGeom prst="rect">
            <a:avLst/>
          </a:prstGeom>
          <a:noFill/>
          <a:ln w="12700">
            <a:solidFill>
              <a:srgbClr val="39394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860000"/>
                      <a:gd name="connsiteY0" fmla="*/ 0 h 3236566"/>
                      <a:gd name="connsiteX1" fmla="*/ 4860000 w 4860000"/>
                      <a:gd name="connsiteY1" fmla="*/ 0 h 3236566"/>
                      <a:gd name="connsiteX2" fmla="*/ 4860000 w 4860000"/>
                      <a:gd name="connsiteY2" fmla="*/ 3236566 h 3236566"/>
                      <a:gd name="connsiteX3" fmla="*/ 0 w 4860000"/>
                      <a:gd name="connsiteY3" fmla="*/ 3236566 h 3236566"/>
                      <a:gd name="connsiteX4" fmla="*/ 0 w 4860000"/>
                      <a:gd name="connsiteY4" fmla="*/ 0 h 32365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60000" h="3236566" extrusionOk="0">
                        <a:moveTo>
                          <a:pt x="0" y="0"/>
                        </a:moveTo>
                        <a:cubicBezTo>
                          <a:pt x="1162741" y="118645"/>
                          <a:pt x="3858427" y="116012"/>
                          <a:pt x="4860000" y="0"/>
                        </a:cubicBezTo>
                        <a:cubicBezTo>
                          <a:pt x="4727118" y="1559347"/>
                          <a:pt x="4944951" y="2162893"/>
                          <a:pt x="4860000" y="3236566"/>
                        </a:cubicBezTo>
                        <a:cubicBezTo>
                          <a:pt x="2814339" y="3371166"/>
                          <a:pt x="1695325" y="3079370"/>
                          <a:pt x="0" y="3236566"/>
                        </a:cubicBezTo>
                        <a:cubicBezTo>
                          <a:pt x="-20187" y="1677068"/>
                          <a:pt x="-152480" y="10621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B6E8E2-DCF2-4083-A8F5-2E543C51E02A}"/>
              </a:ext>
            </a:extLst>
          </p:cNvPr>
          <p:cNvSpPr/>
          <p:nvPr/>
        </p:nvSpPr>
        <p:spPr>
          <a:xfrm>
            <a:off x="276225" y="260350"/>
            <a:ext cx="11507788" cy="6337300"/>
          </a:xfrm>
          <a:prstGeom prst="rect">
            <a:avLst/>
          </a:prstGeom>
          <a:noFill/>
          <a:ln w="19050">
            <a:solidFill>
              <a:srgbClr val="393947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C4FC97-64D8-4884-9DEC-6B49BA672771}"/>
              </a:ext>
            </a:extLst>
          </p:cNvPr>
          <p:cNvCxnSpPr>
            <a:cxnSpLocks/>
          </p:cNvCxnSpPr>
          <p:nvPr/>
        </p:nvCxnSpPr>
        <p:spPr>
          <a:xfrm>
            <a:off x="3452433" y="1663123"/>
            <a:ext cx="5465366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01F4EF-FDDA-4AF7-A595-642E0463CF48}"/>
              </a:ext>
            </a:extLst>
          </p:cNvPr>
          <p:cNvSpPr/>
          <p:nvPr/>
        </p:nvSpPr>
        <p:spPr>
          <a:xfrm>
            <a:off x="3528061" y="1180497"/>
            <a:ext cx="5135880" cy="212196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CE1E1-A0F3-4B76-939D-C3B869477B7E}"/>
              </a:ext>
            </a:extLst>
          </p:cNvPr>
          <p:cNvSpPr txBox="1"/>
          <p:nvPr/>
        </p:nvSpPr>
        <p:spPr>
          <a:xfrm>
            <a:off x="2849761" y="868767"/>
            <a:ext cx="64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393947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일 경험 프로젝트의 목표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6BE00-365F-495B-AB97-D228BCEF63D2}"/>
              </a:ext>
            </a:extLst>
          </p:cNvPr>
          <p:cNvSpPr txBox="1"/>
          <p:nvPr/>
        </p:nvSpPr>
        <p:spPr>
          <a:xfrm>
            <a:off x="2412679" y="2064995"/>
            <a:ext cx="20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528A5-1FC5-4848-9DA0-FDF873388FBA}"/>
              </a:ext>
            </a:extLst>
          </p:cNvPr>
          <p:cNvSpPr txBox="1"/>
          <p:nvPr/>
        </p:nvSpPr>
        <p:spPr>
          <a:xfrm>
            <a:off x="7025432" y="2057923"/>
            <a:ext cx="37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기업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BB743E-49FD-4E72-B9E5-B65BBB3225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458786" y="20353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72F255-8042-4E72-8647-52D70C1D589D}"/>
              </a:ext>
            </a:extLst>
          </p:cNvPr>
          <p:cNvCxnSpPr>
            <a:stCxn id="24" idx="0"/>
          </p:cNvCxnSpPr>
          <p:nvPr/>
        </p:nvCxnSpPr>
        <p:spPr>
          <a:xfrm flipV="1">
            <a:off x="3458786" y="1655238"/>
            <a:ext cx="0" cy="380122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C418734-99D3-4CAC-97FD-00E57FEB7B0F}"/>
              </a:ext>
            </a:extLst>
          </p:cNvPr>
          <p:cNvSpPr/>
          <p:nvPr/>
        </p:nvSpPr>
        <p:spPr>
          <a:xfrm>
            <a:off x="2486786" y="2035360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9A7B95-80D3-497C-BEA0-3B582C3265BA}"/>
              </a:ext>
            </a:extLst>
          </p:cNvPr>
          <p:cNvCxnSpPr/>
          <p:nvPr/>
        </p:nvCxnSpPr>
        <p:spPr>
          <a:xfrm flipV="1">
            <a:off x="8913297" y="1655238"/>
            <a:ext cx="0" cy="380122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04CD2F-EA50-4AFD-86BD-DF48341D3127}"/>
              </a:ext>
            </a:extLst>
          </p:cNvPr>
          <p:cNvSpPr/>
          <p:nvPr/>
        </p:nvSpPr>
        <p:spPr>
          <a:xfrm>
            <a:off x="7945799" y="2028288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1FF739-76C2-4B9A-B71D-791F213DF8D5}"/>
              </a:ext>
            </a:extLst>
          </p:cNvPr>
          <p:cNvSpPr/>
          <p:nvPr/>
        </p:nvSpPr>
        <p:spPr>
          <a:xfrm>
            <a:off x="5736000" y="1609123"/>
            <a:ext cx="720000" cy="108000"/>
          </a:xfrm>
          <a:prstGeom prst="rect">
            <a:avLst/>
          </a:prstGeom>
          <a:solidFill>
            <a:srgbClr val="96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210803D-0FCA-415B-88EA-C0CD5D4F2087}"/>
              </a:ext>
            </a:extLst>
          </p:cNvPr>
          <p:cNvGrpSpPr/>
          <p:nvPr/>
        </p:nvGrpSpPr>
        <p:grpSpPr>
          <a:xfrm>
            <a:off x="933437" y="4076789"/>
            <a:ext cx="4704060" cy="1371755"/>
            <a:chOff x="789966" y="3953367"/>
            <a:chExt cx="4704060" cy="137175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AE6199A-E93A-45F7-862E-7A18F1F2B3B9}"/>
                </a:ext>
              </a:extLst>
            </p:cNvPr>
            <p:cNvSpPr txBox="1"/>
            <p:nvPr/>
          </p:nvSpPr>
          <p:spPr>
            <a:xfrm>
              <a:off x="789966" y="3953367"/>
              <a:ext cx="470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목표로 하는 </a:t>
              </a:r>
              <a:r>
                <a:rPr lang="ko-KR" altLang="en-US" sz="1600" spc="-150" dirty="0" err="1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직군의</a:t>
              </a:r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일을 인턴으로 미리 경험할 수 있음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4BA347D-AA39-4BDB-8ED0-D9AF4450F6A8}"/>
                </a:ext>
              </a:extLst>
            </p:cNvPr>
            <p:cNvSpPr txBox="1"/>
            <p:nvPr/>
          </p:nvSpPr>
          <p:spPr>
            <a:xfrm>
              <a:off x="789966" y="4469967"/>
              <a:ext cx="470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커리어를 쌓아 경력 중심의 실전형 인재로 성장 가능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AA58CD-706D-4A87-B399-013B1BF0A2BB}"/>
                </a:ext>
              </a:extLst>
            </p:cNvPr>
            <p:cNvSpPr txBox="1"/>
            <p:nvPr/>
          </p:nvSpPr>
          <p:spPr>
            <a:xfrm>
              <a:off x="789966" y="4986568"/>
              <a:ext cx="47040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목표 </a:t>
              </a:r>
              <a:r>
                <a:rPr lang="ko-KR" altLang="en-US" sz="1600" spc="-150" dirty="0" err="1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직군의</a:t>
              </a:r>
              <a:r>
                <a:rPr lang="ko-KR" altLang="en-US" sz="1600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일을 경험하면서 지원금 지급 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651C4A9A-2BEB-4CE9-A120-14528941868E}"/>
              </a:ext>
            </a:extLst>
          </p:cNvPr>
          <p:cNvGrpSpPr/>
          <p:nvPr/>
        </p:nvGrpSpPr>
        <p:grpSpPr>
          <a:xfrm>
            <a:off x="812450" y="3267252"/>
            <a:ext cx="4946034" cy="369332"/>
            <a:chOff x="812450" y="3267252"/>
            <a:chExt cx="4946034" cy="369332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4EE7C98-93E0-4F8C-AA39-E21F2852C017}"/>
                </a:ext>
              </a:extLst>
            </p:cNvPr>
            <p:cNvSpPr/>
            <p:nvPr/>
          </p:nvSpPr>
          <p:spPr>
            <a:xfrm>
              <a:off x="1398950" y="3488017"/>
              <a:ext cx="3782650" cy="97472"/>
            </a:xfrm>
            <a:prstGeom prst="rect">
              <a:avLst/>
            </a:prstGeom>
            <a:solidFill>
              <a:srgbClr val="96D8DF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96D8DF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E0F2B6-3CDD-4701-8194-6546F4FAD5C0}"/>
                </a:ext>
              </a:extLst>
            </p:cNvPr>
            <p:cNvSpPr txBox="1"/>
            <p:nvPr/>
          </p:nvSpPr>
          <p:spPr>
            <a:xfrm>
              <a:off x="812450" y="3267252"/>
              <a:ext cx="4946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47"/>
                  </a:solidFill>
                  <a:latin typeface="Noto Sans CJK KR Bold" panose="020B0800000000000000" pitchFamily="34" charset="-127"/>
                  <a:ea typeface="Noto Sans CJK KR Bold" panose="020B0800000000000000" pitchFamily="34" charset="-127"/>
                </a:rPr>
                <a:t>내가 원하는 직무를 배우면서 월급도 받자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3883DED-4435-4F71-A4C8-5D92EE9FD055}"/>
              </a:ext>
            </a:extLst>
          </p:cNvPr>
          <p:cNvGrpSpPr/>
          <p:nvPr/>
        </p:nvGrpSpPr>
        <p:grpSpPr>
          <a:xfrm>
            <a:off x="6564287" y="4076789"/>
            <a:ext cx="4704060" cy="1402533"/>
            <a:chOff x="789966" y="3953367"/>
            <a:chExt cx="4704060" cy="140253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510DAC7-6D97-44D7-9736-48F51D256EAF}"/>
                </a:ext>
              </a:extLst>
            </p:cNvPr>
            <p:cNvSpPr txBox="1"/>
            <p:nvPr/>
          </p:nvSpPr>
          <p:spPr>
            <a:xfrm>
              <a:off x="789966" y="3953367"/>
              <a:ext cx="47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기업이 원하는 실무 맞춤형 인재 제공 가능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DF5D44-F598-44F8-947F-6E34C7047EDD}"/>
                </a:ext>
              </a:extLst>
            </p:cNvPr>
            <p:cNvSpPr txBox="1"/>
            <p:nvPr/>
          </p:nvSpPr>
          <p:spPr>
            <a:xfrm>
              <a:off x="789966" y="4469967"/>
              <a:ext cx="47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4</a:t>
              </a:r>
              <a:r>
                <a:rPr lang="ko-KR" altLang="en-US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대 보험  및 별도</a:t>
              </a:r>
              <a:r>
                <a:rPr lang="en-US" altLang="ko-KR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 </a:t>
              </a:r>
              <a:r>
                <a:rPr lang="ko-KR" altLang="en-US" b="1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기업 부담금  없음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1F8658D-2B55-4323-950F-EF843A2CCF87}"/>
                </a:ext>
              </a:extLst>
            </p:cNvPr>
            <p:cNvSpPr txBox="1"/>
            <p:nvPr/>
          </p:nvSpPr>
          <p:spPr>
            <a:xfrm>
              <a:off x="789966" y="4986568"/>
              <a:ext cx="4704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pc="-150" dirty="0">
                  <a:solidFill>
                    <a:srgbClr val="393947"/>
                  </a:solidFill>
                  <a:latin typeface="Noto Sans CJK KR Regular" panose="020B0500000000000000" pitchFamily="34" charset="-127"/>
                  <a:ea typeface="Noto Sans CJK KR Regular" panose="020B0500000000000000" pitchFamily="34" charset="-127"/>
                </a:rPr>
                <a:t>기업에 대한 지원금</a:t>
              </a:r>
            </a:p>
          </p:txBody>
        </p: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77F90B-E0E5-4402-A1F1-DBE9DE003D28}"/>
              </a:ext>
            </a:extLst>
          </p:cNvPr>
          <p:cNvSpPr/>
          <p:nvPr/>
        </p:nvSpPr>
        <p:spPr>
          <a:xfrm>
            <a:off x="7364638" y="3528321"/>
            <a:ext cx="3428412" cy="45719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99FC1AE-9C94-41C3-BF45-92E7844F01D5}"/>
              </a:ext>
            </a:extLst>
          </p:cNvPr>
          <p:cNvSpPr txBox="1"/>
          <p:nvPr/>
        </p:nvSpPr>
        <p:spPr>
          <a:xfrm>
            <a:off x="6930774" y="3276399"/>
            <a:ext cx="3965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일 경험을 통해 기업이 원하는 인재 발굴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91300-9B9E-9406-28FE-2991C118E077}"/>
              </a:ext>
            </a:extLst>
          </p:cNvPr>
          <p:cNvSpPr txBox="1"/>
          <p:nvPr/>
        </p:nvSpPr>
        <p:spPr>
          <a:xfrm>
            <a:off x="305208" y="6336040"/>
            <a:ext cx="3988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Copyright(c)2024 (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한국융합인재교육협회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All rights reserved.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44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en-US" altLang="ko-KR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Data Is Best Practice</a:t>
            </a:r>
            <a:endParaRPr lang="ko-KR" altLang="en-US" sz="1400" dirty="0">
              <a:solidFill>
                <a:srgbClr val="1470BC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A4F5E5-6D3A-44F0-92F5-0D73C74ED963}"/>
              </a:ext>
            </a:extLst>
          </p:cNvPr>
          <p:cNvSpPr txBox="1"/>
          <p:nvPr/>
        </p:nvSpPr>
        <p:spPr>
          <a:xfrm>
            <a:off x="3449757" y="1260863"/>
            <a:ext cx="529343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01. </a:t>
            </a:r>
            <a:r>
              <a:rPr lang="ko-KR" altLang="en-US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프로젝트형 진행 방식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F7790-1BFD-47FC-6508-800570E64EF7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658E45-97C5-354B-BEED-F22627C6AEB8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E6F987-5AFE-69F3-1291-71955AC60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89084"/>
              </p:ext>
            </p:extLst>
          </p:nvPr>
        </p:nvGraphicFramePr>
        <p:xfrm>
          <a:off x="985767" y="2358493"/>
          <a:ext cx="2463990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63990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기획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제안</a:t>
                      </a:r>
                    </a:p>
                  </a:txBody>
                  <a:tcPr>
                    <a:solidFill>
                      <a:srgbClr val="64B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참여기업 프로젝트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기획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제안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09B7ADC-AE35-AF69-5CF3-310DC13190E6}"/>
              </a:ext>
            </a:extLst>
          </p:cNvPr>
          <p:cNvSpPr/>
          <p:nvPr/>
        </p:nvSpPr>
        <p:spPr>
          <a:xfrm>
            <a:off x="3707705" y="2769722"/>
            <a:ext cx="801666" cy="444668"/>
          </a:xfrm>
          <a:prstGeom prst="rightArrow">
            <a:avLst/>
          </a:prstGeom>
          <a:solidFill>
            <a:srgbClr val="64B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E69D8C4-BF5D-8B97-6E59-38D85C179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81474"/>
              </p:ext>
            </p:extLst>
          </p:nvPr>
        </p:nvGraphicFramePr>
        <p:xfrm>
          <a:off x="4791919" y="2358492"/>
          <a:ext cx="2463990" cy="13196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63990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직무교육</a:t>
                      </a:r>
                    </a:p>
                  </a:txBody>
                  <a:tcPr>
                    <a:solidFill>
                      <a:srgbClr val="64B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r>
                        <a:rPr lang="ko-KR" altLang="en-US" dirty="0"/>
                        <a:t>시간 이상 교육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직업기초능력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algn="ctr" latinLnBrk="1"/>
                      <a:r>
                        <a:rPr lang="ko-KR" altLang="en-US" dirty="0"/>
                        <a:t>프로젝트 안내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D344AA4-73AD-6C4F-5E51-F2319DD8E13A}"/>
              </a:ext>
            </a:extLst>
          </p:cNvPr>
          <p:cNvSpPr/>
          <p:nvPr/>
        </p:nvSpPr>
        <p:spPr>
          <a:xfrm>
            <a:off x="7447109" y="2775985"/>
            <a:ext cx="801666" cy="444668"/>
          </a:xfrm>
          <a:prstGeom prst="rightArrow">
            <a:avLst/>
          </a:prstGeom>
          <a:solidFill>
            <a:srgbClr val="64B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25ECBA7-59C5-CE25-9DD2-B14A3B497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565316"/>
              </p:ext>
            </p:extLst>
          </p:nvPr>
        </p:nvGraphicFramePr>
        <p:xfrm>
          <a:off x="8427834" y="2364089"/>
          <a:ext cx="2463990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63990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프로젝트 실행</a:t>
                      </a:r>
                    </a:p>
                  </a:txBody>
                  <a:tcPr>
                    <a:solidFill>
                      <a:srgbClr val="64B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중간점검 및 피드백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CEE5922-8AEE-8CEC-FACD-53D201465028}"/>
              </a:ext>
            </a:extLst>
          </p:cNvPr>
          <p:cNvSpPr/>
          <p:nvPr/>
        </p:nvSpPr>
        <p:spPr>
          <a:xfrm>
            <a:off x="1979223" y="4895624"/>
            <a:ext cx="801666" cy="444668"/>
          </a:xfrm>
          <a:prstGeom prst="rightArrow">
            <a:avLst/>
          </a:prstGeom>
          <a:solidFill>
            <a:srgbClr val="64B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93F9853-ABAA-90BA-07C4-A5FBA43B7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72137"/>
              </p:ext>
            </p:extLst>
          </p:nvPr>
        </p:nvGraphicFramePr>
        <p:xfrm>
          <a:off x="3022409" y="4502852"/>
          <a:ext cx="2463990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463990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결과보고</a:t>
                      </a:r>
                    </a:p>
                  </a:txBody>
                  <a:tcPr>
                    <a:solidFill>
                      <a:srgbClr val="64B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결과보고서 제출 및 결과 평과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F34D434-463D-5362-3E94-3A05D6FD89B9}"/>
              </a:ext>
            </a:extLst>
          </p:cNvPr>
          <p:cNvSpPr/>
          <p:nvPr/>
        </p:nvSpPr>
        <p:spPr>
          <a:xfrm>
            <a:off x="5817234" y="4895624"/>
            <a:ext cx="801666" cy="444668"/>
          </a:xfrm>
          <a:prstGeom prst="rightArrow">
            <a:avLst/>
          </a:prstGeom>
          <a:solidFill>
            <a:srgbClr val="64B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97B0C4A-15CD-4E63-811E-36569F9A1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943527"/>
              </p:ext>
            </p:extLst>
          </p:nvPr>
        </p:nvGraphicFramePr>
        <p:xfrm>
          <a:off x="7118222" y="4502852"/>
          <a:ext cx="2890073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90073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성과보고회 및 컨퍼런스</a:t>
                      </a:r>
                    </a:p>
                  </a:txBody>
                  <a:tcPr>
                    <a:solidFill>
                      <a:srgbClr val="64B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우수 프로젝트 성과보고회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및 컨퍼런스 참여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21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B6E8E2-DCF2-4083-A8F5-2E543C51E02A}"/>
              </a:ext>
            </a:extLst>
          </p:cNvPr>
          <p:cNvSpPr/>
          <p:nvPr/>
        </p:nvSpPr>
        <p:spPr>
          <a:xfrm>
            <a:off x="276225" y="260350"/>
            <a:ext cx="11507788" cy="6337300"/>
          </a:xfrm>
          <a:prstGeom prst="rect">
            <a:avLst/>
          </a:prstGeom>
          <a:noFill/>
          <a:ln w="19050">
            <a:solidFill>
              <a:srgbClr val="393947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C4FC97-64D8-4884-9DEC-6B49BA672771}"/>
              </a:ext>
            </a:extLst>
          </p:cNvPr>
          <p:cNvCxnSpPr>
            <a:cxnSpLocks/>
          </p:cNvCxnSpPr>
          <p:nvPr/>
        </p:nvCxnSpPr>
        <p:spPr>
          <a:xfrm>
            <a:off x="2047328" y="1669879"/>
            <a:ext cx="7117579" cy="7097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01F4EF-FDDA-4AF7-A595-642E0463CF48}"/>
              </a:ext>
            </a:extLst>
          </p:cNvPr>
          <p:cNvSpPr/>
          <p:nvPr/>
        </p:nvSpPr>
        <p:spPr>
          <a:xfrm>
            <a:off x="4749800" y="1206501"/>
            <a:ext cx="2781300" cy="186192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6BE00-365F-495B-AB97-D228BCEF63D2}"/>
              </a:ext>
            </a:extLst>
          </p:cNvPr>
          <p:cNvSpPr txBox="1"/>
          <p:nvPr/>
        </p:nvSpPr>
        <p:spPr>
          <a:xfrm>
            <a:off x="1001221" y="2754969"/>
            <a:ext cx="20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528A5-1FC5-4848-9DA0-FDF873388FBA}"/>
              </a:ext>
            </a:extLst>
          </p:cNvPr>
          <p:cNvSpPr txBox="1"/>
          <p:nvPr/>
        </p:nvSpPr>
        <p:spPr>
          <a:xfrm>
            <a:off x="7319714" y="2752027"/>
            <a:ext cx="37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참여기업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BB743E-49FD-4E72-B9E5-B65BBB3225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047328" y="272533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72F255-8042-4E72-8647-52D70C1D589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047328" y="1663123"/>
            <a:ext cx="0" cy="1062211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C418734-99D3-4CAC-97FD-00E57FEB7B0F}"/>
              </a:ext>
            </a:extLst>
          </p:cNvPr>
          <p:cNvSpPr/>
          <p:nvPr/>
        </p:nvSpPr>
        <p:spPr>
          <a:xfrm>
            <a:off x="1075328" y="2725334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9A7B95-80D3-497C-BEA0-3B582C3265BA}"/>
              </a:ext>
            </a:extLst>
          </p:cNvPr>
          <p:cNvCxnSpPr>
            <a:cxnSpLocks/>
          </p:cNvCxnSpPr>
          <p:nvPr/>
        </p:nvCxnSpPr>
        <p:spPr>
          <a:xfrm flipV="1">
            <a:off x="9155576" y="1669879"/>
            <a:ext cx="0" cy="1056583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04CD2F-EA50-4AFD-86BD-DF48341D3127}"/>
              </a:ext>
            </a:extLst>
          </p:cNvPr>
          <p:cNvSpPr/>
          <p:nvPr/>
        </p:nvSpPr>
        <p:spPr>
          <a:xfrm>
            <a:off x="8188078" y="2719390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1FF739-76C2-4B9A-B71D-791F213DF8D5}"/>
              </a:ext>
            </a:extLst>
          </p:cNvPr>
          <p:cNvSpPr/>
          <p:nvPr/>
        </p:nvSpPr>
        <p:spPr>
          <a:xfrm>
            <a:off x="5138838" y="1609123"/>
            <a:ext cx="720000" cy="108000"/>
          </a:xfrm>
          <a:prstGeom prst="rect">
            <a:avLst/>
          </a:prstGeom>
          <a:solidFill>
            <a:srgbClr val="96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CF2A-1EC7-B5F5-08E6-A390F5F728C7}"/>
              </a:ext>
            </a:extLst>
          </p:cNvPr>
          <p:cNvSpPr txBox="1"/>
          <p:nvPr/>
        </p:nvSpPr>
        <p:spPr>
          <a:xfrm>
            <a:off x="3523496" y="830865"/>
            <a:ext cx="5145961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01. </a:t>
            </a:r>
            <a:r>
              <a:rPr lang="ko-KR" altLang="en-US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프로젝트형 지원내용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0AF58F8-FB56-BCD5-F70E-BD6F3FC3E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1315"/>
              </p:ext>
            </p:extLst>
          </p:nvPr>
        </p:nvGraphicFramePr>
        <p:xfrm>
          <a:off x="1075328" y="3826897"/>
          <a:ext cx="3465357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465357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지원금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청년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인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만원 </a:t>
                      </a:r>
                      <a:r>
                        <a:rPr lang="en-US" altLang="ko-KR" dirty="0"/>
                        <a:t>X 2</a:t>
                      </a:r>
                      <a:r>
                        <a:rPr lang="ko-KR" altLang="en-US" dirty="0"/>
                        <a:t>개월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팀 지원비</a:t>
                      </a:r>
                      <a:r>
                        <a:rPr lang="en-US" altLang="ko-KR" dirty="0"/>
                        <a:t>: 120</a:t>
                      </a:r>
                      <a:r>
                        <a:rPr lang="ko-KR" altLang="en-US" dirty="0"/>
                        <a:t>만원 </a:t>
                      </a:r>
                      <a:r>
                        <a:rPr lang="en-US" altLang="ko-KR" dirty="0"/>
                        <a:t>X 2</a:t>
                      </a:r>
                      <a:r>
                        <a:rPr lang="ko-KR" altLang="en-US" dirty="0"/>
                        <a:t>개월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20C04D8B-7E1C-4A11-D0B8-6507DF1F5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05218"/>
              </p:ext>
            </p:extLst>
          </p:nvPr>
        </p:nvGraphicFramePr>
        <p:xfrm>
          <a:off x="7031825" y="3824647"/>
          <a:ext cx="4247502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기업지원금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멘토지원금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인당 </a:t>
                      </a:r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만원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주 기준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만원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팀</a:t>
                      </a:r>
                      <a:r>
                        <a:rPr lang="en-US" altLang="ko-KR" dirty="0"/>
                        <a:t>(4</a:t>
                      </a:r>
                      <a:r>
                        <a:rPr lang="ko-KR" altLang="en-US" dirty="0"/>
                        <a:t>인 기준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4E6E43D-E049-CB31-FD7E-E1C033B9D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22845"/>
              </p:ext>
            </p:extLst>
          </p:nvPr>
        </p:nvGraphicFramePr>
        <p:xfrm>
          <a:off x="4449700" y="2393914"/>
          <a:ext cx="2123751" cy="117789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767580096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</a:t>
                      </a:r>
                      <a:r>
                        <a:rPr lang="en-US" altLang="ko-KR" dirty="0"/>
                        <a:t>(2</a:t>
                      </a:r>
                      <a:r>
                        <a:rPr lang="ko-KR" altLang="en-US" dirty="0"/>
                        <a:t>개월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8D1C5D7-E4ED-C415-7157-244360A9E962}"/>
              </a:ext>
            </a:extLst>
          </p:cNvPr>
          <p:cNvSpPr txBox="1"/>
          <p:nvPr/>
        </p:nvSpPr>
        <p:spPr>
          <a:xfrm>
            <a:off x="1001221" y="5044751"/>
            <a:ext cx="4895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체류지원비 </a:t>
            </a:r>
            <a:r>
              <a:rPr lang="en-US" altLang="ko-KR" dirty="0"/>
              <a:t>1</a:t>
            </a:r>
            <a:r>
              <a:rPr lang="ko-KR" altLang="en-US" dirty="0"/>
              <a:t>주당 </a:t>
            </a:r>
            <a:r>
              <a:rPr lang="en-US" altLang="ko-KR" dirty="0"/>
              <a:t>5</a:t>
            </a:r>
            <a:r>
              <a:rPr lang="ko-KR" altLang="en-US" dirty="0"/>
              <a:t>만원 지원</a:t>
            </a:r>
            <a:endParaRPr lang="en-US" altLang="ko-KR" dirty="0"/>
          </a:p>
          <a:p>
            <a:r>
              <a:rPr lang="en-US" altLang="ko-KR" sz="1400" dirty="0"/>
              <a:t>※</a:t>
            </a:r>
            <a:r>
              <a:rPr lang="ko-KR" altLang="en-US" sz="1400" dirty="0"/>
              <a:t>청년자택 주소지와 회사의 거리 기준으로 지급 여부 결정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737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B6E8E2-DCF2-4083-A8F5-2E543C51E02A}"/>
              </a:ext>
            </a:extLst>
          </p:cNvPr>
          <p:cNvSpPr/>
          <p:nvPr/>
        </p:nvSpPr>
        <p:spPr>
          <a:xfrm>
            <a:off x="276225" y="260350"/>
            <a:ext cx="11507788" cy="6337300"/>
          </a:xfrm>
          <a:prstGeom prst="rect">
            <a:avLst/>
          </a:prstGeom>
          <a:noFill/>
          <a:ln w="19050">
            <a:solidFill>
              <a:srgbClr val="393947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C4FC97-64D8-4884-9DEC-6B49BA672771}"/>
              </a:ext>
            </a:extLst>
          </p:cNvPr>
          <p:cNvCxnSpPr>
            <a:cxnSpLocks/>
          </p:cNvCxnSpPr>
          <p:nvPr/>
        </p:nvCxnSpPr>
        <p:spPr>
          <a:xfrm>
            <a:off x="3036422" y="1676976"/>
            <a:ext cx="6128485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01F4EF-FDDA-4AF7-A595-642E0463CF48}"/>
              </a:ext>
            </a:extLst>
          </p:cNvPr>
          <p:cNvSpPr/>
          <p:nvPr/>
        </p:nvSpPr>
        <p:spPr>
          <a:xfrm>
            <a:off x="4749800" y="1206501"/>
            <a:ext cx="2781300" cy="186192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96BE00-365F-495B-AB97-D228BCEF63D2}"/>
              </a:ext>
            </a:extLst>
          </p:cNvPr>
          <p:cNvSpPr txBox="1"/>
          <p:nvPr/>
        </p:nvSpPr>
        <p:spPr>
          <a:xfrm>
            <a:off x="1990315" y="2755343"/>
            <a:ext cx="20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528A5-1FC5-4848-9DA0-FDF873388FBA}"/>
              </a:ext>
            </a:extLst>
          </p:cNvPr>
          <p:cNvSpPr txBox="1"/>
          <p:nvPr/>
        </p:nvSpPr>
        <p:spPr>
          <a:xfrm>
            <a:off x="7319714" y="2752027"/>
            <a:ext cx="3784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참여기업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2BB743E-49FD-4E72-B9E5-B65BBB32251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19328" y="275202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72F255-8042-4E72-8647-52D70C1D589D}"/>
              </a:ext>
            </a:extLst>
          </p:cNvPr>
          <p:cNvCxnSpPr>
            <a:cxnSpLocks/>
          </p:cNvCxnSpPr>
          <p:nvPr/>
        </p:nvCxnSpPr>
        <p:spPr>
          <a:xfrm flipV="1">
            <a:off x="3033396" y="1689816"/>
            <a:ext cx="0" cy="1062211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C418734-99D3-4CAC-97FD-00E57FEB7B0F}"/>
              </a:ext>
            </a:extLst>
          </p:cNvPr>
          <p:cNvSpPr/>
          <p:nvPr/>
        </p:nvSpPr>
        <p:spPr>
          <a:xfrm>
            <a:off x="2047328" y="2752027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9A7B95-80D3-497C-BEA0-3B582C3265BA}"/>
              </a:ext>
            </a:extLst>
          </p:cNvPr>
          <p:cNvCxnSpPr>
            <a:cxnSpLocks/>
          </p:cNvCxnSpPr>
          <p:nvPr/>
        </p:nvCxnSpPr>
        <p:spPr>
          <a:xfrm flipV="1">
            <a:off x="9155576" y="1669879"/>
            <a:ext cx="0" cy="1056583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404CD2F-EA50-4AFD-86BD-DF48341D3127}"/>
              </a:ext>
            </a:extLst>
          </p:cNvPr>
          <p:cNvSpPr/>
          <p:nvPr/>
        </p:nvSpPr>
        <p:spPr>
          <a:xfrm>
            <a:off x="8188078" y="2719390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1FF739-76C2-4B9A-B71D-791F213DF8D5}"/>
              </a:ext>
            </a:extLst>
          </p:cNvPr>
          <p:cNvSpPr/>
          <p:nvPr/>
        </p:nvSpPr>
        <p:spPr>
          <a:xfrm>
            <a:off x="5740258" y="1592284"/>
            <a:ext cx="720000" cy="108000"/>
          </a:xfrm>
          <a:prstGeom prst="rect">
            <a:avLst/>
          </a:prstGeom>
          <a:solidFill>
            <a:srgbClr val="96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6D8D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CF2A-1EC7-B5F5-08E6-A390F5F728C7}"/>
              </a:ext>
            </a:extLst>
          </p:cNvPr>
          <p:cNvSpPr txBox="1"/>
          <p:nvPr/>
        </p:nvSpPr>
        <p:spPr>
          <a:xfrm>
            <a:off x="4661628" y="830865"/>
            <a:ext cx="2869696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en-US" altLang="ko-KR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02. </a:t>
            </a:r>
            <a:r>
              <a:rPr lang="ko-KR" altLang="en-US" sz="37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필요 서류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0AF58F8-FB56-BCD5-F70E-BD6F3FC3E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332488"/>
              </p:ext>
            </p:extLst>
          </p:nvPr>
        </p:nvGraphicFramePr>
        <p:xfrm>
          <a:off x="1971520" y="3509618"/>
          <a:ext cx="2123751" cy="238647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참여자격확인서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개인정보동의서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신분증 사본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통장 사본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사실증명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사업자등록사실여부</a:t>
                      </a:r>
                      <a:r>
                        <a:rPr lang="en-US" altLang="ko-KR" sz="1600" dirty="0"/>
                        <a:t>)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468885-6287-5463-C824-451F4A8FA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88293"/>
              </p:ext>
            </p:extLst>
          </p:nvPr>
        </p:nvGraphicFramePr>
        <p:xfrm>
          <a:off x="8150205" y="3509618"/>
          <a:ext cx="2123751" cy="21426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기업자격확인서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의향서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협약서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참여기업신청서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기업통장사본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사업자등록증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F3FB37-B74F-3C0E-CD1F-2E857A1B1933}"/>
              </a:ext>
            </a:extLst>
          </p:cNvPr>
          <p:cNvSpPr txBox="1"/>
          <p:nvPr/>
        </p:nvSpPr>
        <p:spPr>
          <a:xfrm>
            <a:off x="8438986" y="5695935"/>
            <a:ext cx="1693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인증기업인 경우</a:t>
            </a:r>
            <a:br>
              <a:rPr lang="en-US" altLang="ko-KR" sz="1600" dirty="0"/>
            </a:br>
            <a:r>
              <a:rPr lang="ko-KR" altLang="en-US" sz="1600" dirty="0"/>
              <a:t>인증 서류 필요</a:t>
            </a:r>
            <a:endParaRPr lang="en-US" altLang="ko-KR" sz="16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0F7A47-8459-7E81-3A21-FE3DA487DE93}"/>
              </a:ext>
            </a:extLst>
          </p:cNvPr>
          <p:cNvCxnSpPr>
            <a:cxnSpLocks/>
          </p:cNvCxnSpPr>
          <p:nvPr/>
        </p:nvCxnSpPr>
        <p:spPr>
          <a:xfrm flipV="1">
            <a:off x="6096000" y="1689816"/>
            <a:ext cx="0" cy="1062211"/>
          </a:xfrm>
          <a:prstGeom prst="line">
            <a:avLst/>
          </a:prstGeom>
          <a:ln w="15875">
            <a:solidFill>
              <a:srgbClr val="3939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2181E1-ACC0-14B8-656C-0C478CDF9462}"/>
              </a:ext>
            </a:extLst>
          </p:cNvPr>
          <p:cNvSpPr txBox="1"/>
          <p:nvPr/>
        </p:nvSpPr>
        <p:spPr>
          <a:xfrm>
            <a:off x="5034409" y="2755343"/>
            <a:ext cx="20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47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프로젝트 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C07668-BAD8-967A-B6B7-312E36D691DA}"/>
              </a:ext>
            </a:extLst>
          </p:cNvPr>
          <p:cNvSpPr/>
          <p:nvPr/>
        </p:nvSpPr>
        <p:spPr>
          <a:xfrm>
            <a:off x="5128258" y="2752027"/>
            <a:ext cx="1944000" cy="504000"/>
          </a:xfrm>
          <a:prstGeom prst="roundRect">
            <a:avLst/>
          </a:prstGeom>
          <a:noFill/>
          <a:ln w="22225">
            <a:solidFill>
              <a:srgbClr val="96D8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80EBEE-D79A-14A6-FCB2-EC5E3B9AF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429378"/>
              </p:ext>
            </p:extLst>
          </p:nvPr>
        </p:nvGraphicFramePr>
        <p:xfrm>
          <a:off x="4948507" y="3509618"/>
          <a:ext cx="2123751" cy="19902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23751">
                  <a:extLst>
                    <a:ext uri="{9D8B030D-6E8A-4147-A177-3AD203B41FA5}">
                      <a16:colId xmlns:a16="http://schemas.microsoft.com/office/drawing/2014/main" val="1562300985"/>
                    </a:ext>
                  </a:extLst>
                </a:gridCol>
              </a:tblGrid>
              <a:tr h="405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2847"/>
                  </a:ext>
                </a:extLst>
              </a:tr>
              <a:tr h="7726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수행계획서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지출품의서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프로젝트 전용 계좌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카드 개설 필수</a:t>
                      </a:r>
                      <a:r>
                        <a:rPr lang="en-US" altLang="ko-KR" sz="1600"/>
                        <a:t>)</a:t>
                      </a:r>
                    </a:p>
                    <a:p>
                      <a:pPr algn="ctr" latinLnBrk="1"/>
                      <a:r>
                        <a:rPr lang="ko-KR" altLang="en-US" sz="1600"/>
                        <a:t>결과보고서</a:t>
                      </a:r>
                      <a:endParaRPr lang="en-US" altLang="ko-KR" sz="1600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34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5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ko-KR" altLang="en-US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청년과 기업이 만나다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BE89AB-EB38-4F41-9364-1BF516585A7B}"/>
              </a:ext>
            </a:extLst>
          </p:cNvPr>
          <p:cNvSpPr txBox="1"/>
          <p:nvPr/>
        </p:nvSpPr>
        <p:spPr>
          <a:xfrm>
            <a:off x="5634152" y="6473560"/>
            <a:ext cx="923696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ctr"/>
            <a:r>
              <a:rPr lang="en-US" altLang="ko-KR" sz="1100" dirty="0">
                <a:solidFill>
                  <a:schemeClr val="bg1">
                    <a:lumMod val="95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-9-</a:t>
            </a:r>
            <a:endParaRPr lang="ko-KR" altLang="en-US" sz="1100" dirty="0">
              <a:solidFill>
                <a:schemeClr val="bg1">
                  <a:lumMod val="95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9EB20AF-213E-4F59-81EA-7A0AD4B59621}"/>
              </a:ext>
            </a:extLst>
          </p:cNvPr>
          <p:cNvSpPr txBox="1"/>
          <p:nvPr/>
        </p:nvSpPr>
        <p:spPr>
          <a:xfrm>
            <a:off x="2625011" y="2154387"/>
            <a:ext cx="5837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고용보험 피보험자 </a:t>
            </a:r>
            <a:r>
              <a:rPr lang="en-US" altLang="ko-KR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인 이상의 기업</a:t>
            </a:r>
            <a:endParaRPr lang="ko-KR" altLang="en-US" sz="2800" b="1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511479-32D8-4E15-8F98-EC6C47A3726A}"/>
              </a:ext>
            </a:extLst>
          </p:cNvPr>
          <p:cNvSpPr txBox="1"/>
          <p:nvPr/>
        </p:nvSpPr>
        <p:spPr>
          <a:xfrm>
            <a:off x="4457235" y="1260863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기업 조건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CFDA7-2FD3-6FB4-A224-A1C10AD2D4BF}"/>
              </a:ext>
            </a:extLst>
          </p:cNvPr>
          <p:cNvSpPr txBox="1"/>
          <p:nvPr/>
        </p:nvSpPr>
        <p:spPr>
          <a:xfrm>
            <a:off x="2715208" y="2703080"/>
            <a:ext cx="620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고용보험 피보험자수는 </a:t>
            </a:r>
            <a:r>
              <a:rPr lang="ko-KR" altLang="en-US" b="0" i="0" spc="-150" dirty="0" err="1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일경험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사업 참여 신청 직전 월말 기준</a:t>
            </a:r>
            <a:endParaRPr lang="ko-KR" altLang="en-US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55057-6DDB-C0A0-CC7F-6E2C6165FCA2}"/>
              </a:ext>
            </a:extLst>
          </p:cNvPr>
          <p:cNvSpPr txBox="1"/>
          <p:nvPr/>
        </p:nvSpPr>
        <p:spPr>
          <a:xfrm>
            <a:off x="2625011" y="4007923"/>
            <a:ext cx="694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고용보험 피보험자 </a:t>
            </a:r>
            <a:r>
              <a:rPr lang="en-US" altLang="ko-KR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10</a:t>
            </a:r>
            <a:r>
              <a:rPr lang="ko-KR" altLang="en-US" sz="2800" b="1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인 미만 기업 참여 조건</a:t>
            </a:r>
            <a:endParaRPr lang="en-US" altLang="ko-KR" sz="2800" b="1" i="0" spc="-150" dirty="0"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1B7AB-A180-AE75-63DD-76F2B6A4CCFE}"/>
              </a:ext>
            </a:extLst>
          </p:cNvPr>
          <p:cNvSpPr txBox="1"/>
          <p:nvPr/>
        </p:nvSpPr>
        <p:spPr>
          <a:xfrm>
            <a:off x="2715208" y="4675230"/>
            <a:ext cx="6671388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1 . 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벤처기업육성에 관한 특별조치법에 따른 벤처기업</a:t>
            </a:r>
            <a:endParaRPr lang="en-US" altLang="ko-KR" b="0" i="0" spc="-150" dirty="0"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>
              <a:spcAft>
                <a:spcPts val="300"/>
              </a:spcAft>
            </a:pPr>
            <a:r>
              <a:rPr lang="en-US" altLang="ko-KR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2 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 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기술혁신형 중소기업 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en-US" altLang="ko-KR" b="0" i="0" spc="-150" dirty="0" err="1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Inno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-Biz) </a:t>
            </a:r>
            <a:r>
              <a:rPr lang="ko-KR" altLang="en-US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및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경영혁신형 중소기업 </a:t>
            </a: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(Main-Biz)</a:t>
            </a:r>
          </a:p>
          <a:p>
            <a:pPr>
              <a:spcAft>
                <a:spcPts val="300"/>
              </a:spcAft>
            </a:pPr>
            <a:r>
              <a:rPr lang="en-US" altLang="ko-KR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3 . </a:t>
            </a:r>
            <a:r>
              <a:rPr lang="ko-KR" altLang="en-US" b="0" i="0" spc="-150" dirty="0"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사회적기업 육성법에 따른 사회적기업</a:t>
            </a:r>
            <a:endParaRPr lang="ko-KR" altLang="en-US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2850A-B307-CB99-3584-5D23C4002AA8}"/>
              </a:ext>
            </a:extLst>
          </p:cNvPr>
          <p:cNvSpPr txBox="1"/>
          <p:nvPr/>
        </p:nvSpPr>
        <p:spPr>
          <a:xfrm>
            <a:off x="2763413" y="3034192"/>
            <a:ext cx="5560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공공기관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지방공기업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비영리단체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비영리법인의 기관도 참여가능</a:t>
            </a:r>
            <a:r>
              <a:rPr lang="en-US" altLang="ko-KR" sz="1400" spc="-150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endParaRPr lang="ko-KR" altLang="en-US" sz="1400" spc="-150" dirty="0"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192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참여 조건 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청년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ko-KR" altLang="en-US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청년과 기업이 만나다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511479-32D8-4E15-8F98-EC6C47A3726A}"/>
              </a:ext>
            </a:extLst>
          </p:cNvPr>
          <p:cNvSpPr txBox="1"/>
          <p:nvPr/>
        </p:nvSpPr>
        <p:spPr>
          <a:xfrm>
            <a:off x="4816306" y="1260863"/>
            <a:ext cx="2560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청년 참여 조건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1F6FF0-53A3-4727-A75D-AC9C1DF11F2B}"/>
              </a:ext>
            </a:extLst>
          </p:cNvPr>
          <p:cNvSpPr txBox="1"/>
          <p:nvPr/>
        </p:nvSpPr>
        <p:spPr>
          <a:xfrm>
            <a:off x="3453465" y="4943387"/>
            <a:ext cx="279152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ko-KR" altLang="en-US" sz="1400" b="0" i="0" spc="-1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군필자의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 경우  의무복무기간에</a:t>
            </a:r>
            <a:endParaRPr lang="en-US" altLang="ko-KR" sz="1400" b="0" i="0" spc="-15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just">
              <a:spcAft>
                <a:spcPts val="300"/>
              </a:spcAft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비례하여  적용 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최고  만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39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세까지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319420-30E8-4A5C-98E6-BEAA9D90D995}"/>
              </a:ext>
            </a:extLst>
          </p:cNvPr>
          <p:cNvSpPr txBox="1"/>
          <p:nvPr/>
        </p:nvSpPr>
        <p:spPr>
          <a:xfrm>
            <a:off x="6255711" y="4943387"/>
            <a:ext cx="2791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전역  예정장병  참여대상에  포함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CFAF7A1-E605-49F0-A4B4-25D1D461F6B7}"/>
              </a:ext>
            </a:extLst>
          </p:cNvPr>
          <p:cNvSpPr txBox="1"/>
          <p:nvPr/>
        </p:nvSpPr>
        <p:spPr>
          <a:xfrm>
            <a:off x="9057956" y="4943387"/>
            <a:ext cx="2791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4</a:t>
            </a:r>
            <a:r>
              <a:rPr lang="ko-KR" altLang="en-US" sz="1400" spc="-1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대보험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기준으로 주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30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시간 미만으로  일하고  있을 시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 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참여  가능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500696-F71C-482B-B5DF-51CE5EBB10EC}"/>
              </a:ext>
            </a:extLst>
          </p:cNvPr>
          <p:cNvSpPr txBox="1"/>
          <p:nvPr/>
        </p:nvSpPr>
        <p:spPr>
          <a:xfrm>
            <a:off x="546899" y="4943387"/>
            <a:ext cx="2791526" cy="5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n-US" altLang="ko-KR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15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세  이상  </a:t>
            </a:r>
            <a:r>
              <a:rPr lang="en-US" altLang="ko-KR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~  34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세  이하  </a:t>
            </a:r>
            <a:r>
              <a:rPr lang="ko-KR" altLang="en-US" sz="1400" b="0" i="0" spc="-15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미취업</a:t>
            </a:r>
            <a:r>
              <a:rPr lang="ko-KR" altLang="en-US" sz="1400" b="0" i="0" spc="-15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1400" b="0" i="0" spc="-15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just">
              <a:spcAft>
                <a:spcPts val="300"/>
              </a:spcAft>
            </a:pP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청년  누구나  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</a:t>
            </a:r>
            <a:r>
              <a:rPr lang="ko-KR" altLang="en-US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학생  참여  가능</a:t>
            </a:r>
            <a:r>
              <a:rPr lang="en-US" altLang="ko-KR" sz="1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)</a:t>
            </a:r>
            <a:endParaRPr lang="ko-KR" altLang="en-US" sz="1400" spc="-15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EFE5D67-00B6-4CFD-B59F-2D166E68D321}"/>
              </a:ext>
            </a:extLst>
          </p:cNvPr>
          <p:cNvSpPr/>
          <p:nvPr/>
        </p:nvSpPr>
        <p:spPr>
          <a:xfrm>
            <a:off x="1722275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108951-35BD-4F59-BC3B-67010DEE027B}"/>
              </a:ext>
            </a:extLst>
          </p:cNvPr>
          <p:cNvSpPr/>
          <p:nvPr/>
        </p:nvSpPr>
        <p:spPr>
          <a:xfrm>
            <a:off x="1420729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9341CA-C471-49B5-919B-96CA66DBD4FC}"/>
              </a:ext>
            </a:extLst>
          </p:cNvPr>
          <p:cNvSpPr/>
          <p:nvPr/>
        </p:nvSpPr>
        <p:spPr>
          <a:xfrm>
            <a:off x="586710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0E048-8D96-4B15-B416-56A816649CAE}"/>
              </a:ext>
            </a:extLst>
          </p:cNvPr>
          <p:cNvSpPr txBox="1"/>
          <p:nvPr/>
        </p:nvSpPr>
        <p:spPr>
          <a:xfrm>
            <a:off x="1223992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36AFCD-69F9-4D1F-86EE-E63F17F04C14}"/>
              </a:ext>
            </a:extLst>
          </p:cNvPr>
          <p:cNvSpPr/>
          <p:nvPr/>
        </p:nvSpPr>
        <p:spPr>
          <a:xfrm>
            <a:off x="586710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335A1A-AB25-4129-B5B6-2D35DE09A57A}"/>
              </a:ext>
            </a:extLst>
          </p:cNvPr>
          <p:cNvSpPr/>
          <p:nvPr/>
        </p:nvSpPr>
        <p:spPr>
          <a:xfrm>
            <a:off x="4257748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101D74A-D345-4524-9E44-14532674CDCE}"/>
              </a:ext>
            </a:extLst>
          </p:cNvPr>
          <p:cNvSpPr/>
          <p:nvPr/>
        </p:nvSpPr>
        <p:spPr>
          <a:xfrm>
            <a:off x="3423729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8D29CFB0-CA3A-493E-BFC2-C2E9EC5D776D}"/>
              </a:ext>
            </a:extLst>
          </p:cNvPr>
          <p:cNvSpPr/>
          <p:nvPr/>
        </p:nvSpPr>
        <p:spPr>
          <a:xfrm>
            <a:off x="4551207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3C0236-CFE1-4085-9928-C2B6A7B1CD21}"/>
              </a:ext>
            </a:extLst>
          </p:cNvPr>
          <p:cNvSpPr txBox="1"/>
          <p:nvPr/>
        </p:nvSpPr>
        <p:spPr>
          <a:xfrm>
            <a:off x="4061010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49C074-B841-458B-9CC6-C0031C792C2D}"/>
              </a:ext>
            </a:extLst>
          </p:cNvPr>
          <p:cNvSpPr/>
          <p:nvPr/>
        </p:nvSpPr>
        <p:spPr>
          <a:xfrm>
            <a:off x="3423729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FC655BAE-03C3-4E31-9C2D-5BB24DFA4BA6}"/>
              </a:ext>
            </a:extLst>
          </p:cNvPr>
          <p:cNvSpPr/>
          <p:nvPr/>
        </p:nvSpPr>
        <p:spPr>
          <a:xfrm>
            <a:off x="7094767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B9EBB74-93E3-41BD-A331-ACE2F379819B}"/>
              </a:ext>
            </a:extLst>
          </p:cNvPr>
          <p:cNvSpPr/>
          <p:nvPr/>
        </p:nvSpPr>
        <p:spPr>
          <a:xfrm>
            <a:off x="6260748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이등변 삼각형 63">
            <a:extLst>
              <a:ext uri="{FF2B5EF4-FFF2-40B4-BE49-F238E27FC236}">
                <a16:creationId xmlns:a16="http://schemas.microsoft.com/office/drawing/2014/main" id="{E539B7F1-352F-47BC-BD89-FBCBF72DDE22}"/>
              </a:ext>
            </a:extLst>
          </p:cNvPr>
          <p:cNvSpPr/>
          <p:nvPr/>
        </p:nvSpPr>
        <p:spPr>
          <a:xfrm>
            <a:off x="7388226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EFE5A7E-D66E-459C-9FDB-F788B5FF3DDB}"/>
              </a:ext>
            </a:extLst>
          </p:cNvPr>
          <p:cNvSpPr txBox="1"/>
          <p:nvPr/>
        </p:nvSpPr>
        <p:spPr>
          <a:xfrm>
            <a:off x="6898029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1EBB35-458A-4D22-8006-741ED53876BC}"/>
              </a:ext>
            </a:extLst>
          </p:cNvPr>
          <p:cNvSpPr/>
          <p:nvPr/>
        </p:nvSpPr>
        <p:spPr>
          <a:xfrm>
            <a:off x="6260748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CDE73B64-7DE7-40D7-9ABD-D3315D4BD011}"/>
              </a:ext>
            </a:extLst>
          </p:cNvPr>
          <p:cNvSpPr/>
          <p:nvPr/>
        </p:nvSpPr>
        <p:spPr>
          <a:xfrm>
            <a:off x="9931786" y="3333250"/>
            <a:ext cx="823313" cy="823313"/>
          </a:xfrm>
          <a:prstGeom prst="ellipse">
            <a:avLst/>
          </a:prstGeom>
          <a:solidFill>
            <a:srgbClr val="1470BC"/>
          </a:solidFill>
          <a:ln>
            <a:noFill/>
          </a:ln>
          <a:effectLst>
            <a:outerShdw blurRad="63500" dist="25400" dir="30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9F9B012-E963-4C1A-B4FB-6F83BB50AD1D}"/>
              </a:ext>
            </a:extLst>
          </p:cNvPr>
          <p:cNvSpPr/>
          <p:nvPr/>
        </p:nvSpPr>
        <p:spPr>
          <a:xfrm>
            <a:off x="9097767" y="4361538"/>
            <a:ext cx="2483549" cy="360000"/>
          </a:xfrm>
          <a:prstGeom prst="roundRect">
            <a:avLst>
              <a:gd name="adj" fmla="val 50000"/>
            </a:avLst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>
            <a:extLst>
              <a:ext uri="{FF2B5EF4-FFF2-40B4-BE49-F238E27FC236}">
                <a16:creationId xmlns:a16="http://schemas.microsoft.com/office/drawing/2014/main" id="{C4701CD8-8F4D-4398-96EE-DC0F12DFF608}"/>
              </a:ext>
            </a:extLst>
          </p:cNvPr>
          <p:cNvSpPr/>
          <p:nvPr/>
        </p:nvSpPr>
        <p:spPr>
          <a:xfrm>
            <a:off x="10225245" y="4209639"/>
            <a:ext cx="228593" cy="159657"/>
          </a:xfrm>
          <a:prstGeom prst="triangle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36726B-4BFD-4139-9FDB-8FCFC9A34F53}"/>
              </a:ext>
            </a:extLst>
          </p:cNvPr>
          <p:cNvSpPr txBox="1"/>
          <p:nvPr/>
        </p:nvSpPr>
        <p:spPr>
          <a:xfrm>
            <a:off x="9735048" y="4384122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가능 조건 </a:t>
            </a:r>
            <a:r>
              <a:rPr lang="en-US" altLang="ko-KR" sz="14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F960BDC-4550-47E0-BCE4-610C9A4FED8C}"/>
              </a:ext>
            </a:extLst>
          </p:cNvPr>
          <p:cNvSpPr/>
          <p:nvPr/>
        </p:nvSpPr>
        <p:spPr>
          <a:xfrm>
            <a:off x="9097767" y="5726927"/>
            <a:ext cx="2483549" cy="54000"/>
          </a:xfrm>
          <a:prstGeom prst="rect">
            <a:avLst/>
          </a:prstGeom>
          <a:solidFill>
            <a:srgbClr val="7FB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731F625-3D92-4F13-80C7-A4D0B6147476}"/>
              </a:ext>
            </a:extLst>
          </p:cNvPr>
          <p:cNvSpPr/>
          <p:nvPr/>
        </p:nvSpPr>
        <p:spPr>
          <a:xfrm>
            <a:off x="1481924" y="1928420"/>
            <a:ext cx="9235170" cy="1105954"/>
          </a:xfrm>
          <a:prstGeom prst="rightArrow">
            <a:avLst/>
          </a:prstGeom>
          <a:gradFill flip="none" rotWithShape="1">
            <a:gsLst>
              <a:gs pos="0">
                <a:srgbClr val="D6EAFA"/>
              </a:gs>
              <a:gs pos="48000">
                <a:srgbClr val="7FBDF1"/>
              </a:gs>
              <a:gs pos="100000">
                <a:srgbClr val="1470B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C32E1B-A9F8-46B4-98CB-D6F90557DC0D}"/>
              </a:ext>
            </a:extLst>
          </p:cNvPr>
          <p:cNvSpPr txBox="1"/>
          <p:nvPr/>
        </p:nvSpPr>
        <p:spPr>
          <a:xfrm>
            <a:off x="4110025" y="2304686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아래의 </a:t>
            </a: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1~4</a:t>
            </a:r>
            <a:r>
              <a:rPr lang="ko-KR" altLang="en-US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번에 해당하면 누구나 참여 가능</a:t>
            </a:r>
            <a:r>
              <a:rPr lang="en-US" altLang="ko-KR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594C9-5B93-888B-2D18-F0820B4E94F8}"/>
              </a:ext>
            </a:extLst>
          </p:cNvPr>
          <p:cNvSpPr txBox="1"/>
          <p:nvPr/>
        </p:nvSpPr>
        <p:spPr>
          <a:xfrm>
            <a:off x="1603200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1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53305-E0CE-9321-8E40-F37CDFBDBF91}"/>
              </a:ext>
            </a:extLst>
          </p:cNvPr>
          <p:cNvSpPr txBox="1"/>
          <p:nvPr/>
        </p:nvSpPr>
        <p:spPr>
          <a:xfrm>
            <a:off x="4440219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2</a:t>
            </a:r>
            <a:endParaRPr lang="ko-KR" alt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D07F29-B33C-4A7B-4FE2-1F32DBEE02CF}"/>
              </a:ext>
            </a:extLst>
          </p:cNvPr>
          <p:cNvSpPr txBox="1"/>
          <p:nvPr/>
        </p:nvSpPr>
        <p:spPr>
          <a:xfrm>
            <a:off x="7277238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3</a:t>
            </a:r>
            <a:endParaRPr lang="ko-KR" altLang="en-US" sz="2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A1374F-7F29-17FD-5361-D0CD4D2599EB}"/>
              </a:ext>
            </a:extLst>
          </p:cNvPr>
          <p:cNvSpPr txBox="1"/>
          <p:nvPr/>
        </p:nvSpPr>
        <p:spPr>
          <a:xfrm>
            <a:off x="10114257" y="3525052"/>
            <a:ext cx="45056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spc="-150" dirty="0">
                <a:solidFill>
                  <a:schemeClr val="bg1">
                    <a:lumMod val="9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4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8315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D53384E-C70C-4E59-8FDE-3CB2F48ADD83}"/>
              </a:ext>
            </a:extLst>
          </p:cNvPr>
          <p:cNvCxnSpPr>
            <a:cxnSpLocks/>
          </p:cNvCxnSpPr>
          <p:nvPr/>
        </p:nvCxnSpPr>
        <p:spPr>
          <a:xfrm>
            <a:off x="407988" y="6522396"/>
            <a:ext cx="9674814" cy="0"/>
          </a:xfrm>
          <a:prstGeom prst="line">
            <a:avLst/>
          </a:prstGeom>
          <a:ln w="9525" cap="rnd">
            <a:solidFill>
              <a:srgbClr val="1470B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0560E2-7936-44C4-96D4-43B356AF6369}"/>
              </a:ext>
            </a:extLst>
          </p:cNvPr>
          <p:cNvSpPr txBox="1"/>
          <p:nvPr/>
        </p:nvSpPr>
        <p:spPr>
          <a:xfrm>
            <a:off x="310742" y="287814"/>
            <a:ext cx="2184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Brand Logo Is Here</a:t>
            </a:r>
            <a:endParaRPr lang="ko-KR" altLang="en-US" u="sng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4235F9-9A4F-4504-B40D-3DFE743F124D}"/>
              </a:ext>
            </a:extLst>
          </p:cNvPr>
          <p:cNvSpPr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147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1221FA-8C8E-4EB2-9F97-A20BC96D7151}"/>
              </a:ext>
            </a:extLst>
          </p:cNvPr>
          <p:cNvSpPr txBox="1"/>
          <p:nvPr/>
        </p:nvSpPr>
        <p:spPr>
          <a:xfrm>
            <a:off x="310742" y="171421"/>
            <a:ext cx="1927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4. 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참여 조건 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청년</a:t>
            </a:r>
            <a:r>
              <a:rPr lang="en-US" altLang="ko-KR" sz="2000" spc="-15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ko-KR" altLang="en-US" sz="2000" spc="-1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D24A9-8746-486F-ADA8-9E0B37689344}"/>
              </a:ext>
            </a:extLst>
          </p:cNvPr>
          <p:cNvSpPr txBox="1"/>
          <p:nvPr/>
        </p:nvSpPr>
        <p:spPr>
          <a:xfrm>
            <a:off x="7746164" y="6248397"/>
            <a:ext cx="4124958" cy="391596"/>
          </a:xfrm>
          <a:prstGeom prst="rect">
            <a:avLst/>
          </a:prstGeom>
          <a:noFill/>
        </p:spPr>
        <p:txBody>
          <a:bodyPr vert="horz" wrap="square" bIns="36000" rtlCol="0" anchor="ctr" anchorCtr="0">
            <a:noAutofit/>
          </a:bodyPr>
          <a:lstStyle/>
          <a:p>
            <a:pPr algn="r"/>
            <a:r>
              <a:rPr lang="ko-KR" altLang="en-US" sz="1400" dirty="0">
                <a:solidFill>
                  <a:srgbClr val="1470BC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청년과 기업이 만나다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2511479-32D8-4E15-8F98-EC6C47A3726A}"/>
              </a:ext>
            </a:extLst>
          </p:cNvPr>
          <p:cNvSpPr txBox="1"/>
          <p:nvPr/>
        </p:nvSpPr>
        <p:spPr>
          <a:xfrm>
            <a:off x="5116360" y="1087251"/>
            <a:ext cx="1694695" cy="1128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참여 청년</a:t>
            </a:r>
            <a:endParaRPr lang="en-US" altLang="ko-KR" sz="3200" spc="-150" dirty="0">
              <a:solidFill>
                <a:srgbClr val="1470BC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>
              <a:spcAft>
                <a:spcPts val="400"/>
              </a:spcAft>
            </a:pPr>
            <a:r>
              <a:rPr lang="ko-KR" altLang="en-US" sz="3200" spc="-150" dirty="0">
                <a:solidFill>
                  <a:srgbClr val="1470BC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주의 사항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1CDCEB-AE0D-7D41-989D-2C2828A058FD}"/>
              </a:ext>
            </a:extLst>
          </p:cNvPr>
          <p:cNvSpPr/>
          <p:nvPr/>
        </p:nvSpPr>
        <p:spPr>
          <a:xfrm>
            <a:off x="1269782" y="2695960"/>
            <a:ext cx="1943099" cy="295027"/>
          </a:xfrm>
          <a:prstGeom prst="rect">
            <a:avLst/>
          </a:prstGeom>
          <a:solidFill>
            <a:srgbClr val="96D8DF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TextBox 53">
            <a:extLst>
              <a:ext uri="{FF2B5EF4-FFF2-40B4-BE49-F238E27FC236}">
                <a16:creationId xmlns:a16="http://schemas.microsoft.com/office/drawing/2014/main" id="{B2A43F29-6461-0F4C-942E-01AA77C60B09}"/>
              </a:ext>
            </a:extLst>
          </p:cNvPr>
          <p:cNvSpPr txBox="1"/>
          <p:nvPr/>
        </p:nvSpPr>
        <p:spPr>
          <a:xfrm>
            <a:off x="1208831" y="3522695"/>
            <a:ext cx="9487070" cy="2072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실업급여  </a:t>
            </a:r>
            <a:r>
              <a:rPr lang="ko-KR" altLang="en-US" sz="1600" spc="-150" dirty="0" err="1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수급자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사업에  참여는  가능하나  지원금  수혜  불가능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※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프로젝트 팀 단위 지원금은 지원 가능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 외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국고보조금  통합관리지침에  의해  원칙적으로  중복  수혜  금지  </a:t>
            </a:r>
            <a:r>
              <a:rPr lang="ko-KR" altLang="en-US" sz="1600" spc="-150" dirty="0" err="1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고용부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사업으로  수당을  수령 중인  경우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 수당을  선택해  수령  가능</a:t>
            </a:r>
            <a:endParaRPr lang="en-US" altLang="ko-KR" sz="1600" spc="-150" dirty="0">
              <a:solidFill>
                <a:srgbClr val="393947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근로  계약서상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이미  주 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30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 이상 </a:t>
            </a:r>
            <a:r>
              <a:rPr lang="ko-KR" altLang="en-US" sz="1600" spc="-150" dirty="0" err="1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근로중인자</a:t>
            </a:r>
            <a:endParaRPr lang="en-US" altLang="ko-KR" sz="1600" spc="-150" dirty="0">
              <a:solidFill>
                <a:srgbClr val="393947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35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  이상의  청년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군 필자의 경우 복무 기간  포함  최대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39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세까지 인정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285750" indent="-285750">
              <a:spcAft>
                <a:spcPts val="400"/>
              </a:spcAft>
              <a:buFont typeface="Wingdings" pitchFamily="2" charset="2"/>
              <a:buChar char="§"/>
            </a:pP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사업자를  가지고  있는  청년 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 참여  시작일 전에  사업자  휴업 또는 폐업하는  경우  참여  가능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-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사실증명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사업자등록사실여부</a:t>
            </a:r>
            <a:r>
              <a:rPr lang="en-US" altLang="ko-KR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sz="1600" spc="-150" dirty="0">
                <a:solidFill>
                  <a:srgbClr val="393947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제출 </a:t>
            </a:r>
          </a:p>
        </p:txBody>
      </p:sp>
      <p:sp>
        <p:nvSpPr>
          <p:cNvPr id="14" name="TextBox 54">
            <a:extLst>
              <a:ext uri="{FF2B5EF4-FFF2-40B4-BE49-F238E27FC236}">
                <a16:creationId xmlns:a16="http://schemas.microsoft.com/office/drawing/2014/main" id="{F28D40CD-8651-314D-B3EF-1027EEDB6FBA}"/>
              </a:ext>
            </a:extLst>
          </p:cNvPr>
          <p:cNvSpPr txBox="1"/>
          <p:nvPr/>
        </p:nvSpPr>
        <p:spPr>
          <a:xfrm>
            <a:off x="1214539" y="2666126"/>
            <a:ext cx="389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spc="-150" dirty="0">
                <a:solidFill>
                  <a:srgbClr val="393947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참여청년 주의사항</a:t>
            </a: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1C6B7A85-377B-7648-B6D2-70F6691915D0}"/>
              </a:ext>
            </a:extLst>
          </p:cNvPr>
          <p:cNvSpPr txBox="1"/>
          <p:nvPr/>
        </p:nvSpPr>
        <p:spPr>
          <a:xfrm>
            <a:off x="1214539" y="3067508"/>
            <a:ext cx="389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spc="-150" dirty="0">
                <a:solidFill>
                  <a:srgbClr val="393947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아래의  경우  참여 불가능할 수 있음</a:t>
            </a:r>
          </a:p>
        </p:txBody>
      </p:sp>
      <p:cxnSp>
        <p:nvCxnSpPr>
          <p:cNvPr id="27" name="직선 연결선[R] 65">
            <a:extLst>
              <a:ext uri="{FF2B5EF4-FFF2-40B4-BE49-F238E27FC236}">
                <a16:creationId xmlns:a16="http://schemas.microsoft.com/office/drawing/2014/main" id="{5E6291FF-243E-FD4A-9678-E9D688D13F70}"/>
              </a:ext>
            </a:extLst>
          </p:cNvPr>
          <p:cNvCxnSpPr/>
          <p:nvPr/>
        </p:nvCxnSpPr>
        <p:spPr>
          <a:xfrm>
            <a:off x="1014026" y="2700469"/>
            <a:ext cx="0" cy="2057841"/>
          </a:xfrm>
          <a:prstGeom prst="line">
            <a:avLst/>
          </a:prstGeom>
          <a:ln w="25400">
            <a:solidFill>
              <a:srgbClr val="96D8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8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532</Words>
  <Application>Microsoft Office PowerPoint</Application>
  <PresentationFormat>와이드스크린</PresentationFormat>
  <Paragraphs>119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Noto Sans CJK KR</vt:lpstr>
      <vt:lpstr>Noto Sans CJK KR Black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주식회사윙블링</dc:creator>
  <cp:lastModifiedBy>승준 황</cp:lastModifiedBy>
  <cp:revision>338</cp:revision>
  <cp:lastPrinted>2024-03-30T02:48:14Z</cp:lastPrinted>
  <dcterms:created xsi:type="dcterms:W3CDTF">2020-10-05T12:27:00Z</dcterms:created>
  <dcterms:modified xsi:type="dcterms:W3CDTF">2024-05-14T05:46:45Z</dcterms:modified>
</cp:coreProperties>
</file>