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4E9F0-73F8-9DA9-AD9A-6C9608805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D0F17-1809-0B48-9D3B-307398D7B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A8CDC-4558-F35B-1168-818AC547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00A50-107F-7C1A-B819-4D8B3FF0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D2C75-BB27-F202-9542-E402B21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1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B1F7B-342C-B125-C472-FB8A1038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0AFE53-0B5E-CDD4-2EFD-7090AE77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11EEB-769E-7467-2240-4CC1BF11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6FD15-7A78-A2EA-1C5E-FC6615A0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2CC79-44BC-749D-1193-ECDFC0D4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10DD3A-7E98-A55C-A147-1625A217C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0A6084-AFF7-2365-2CA3-699EB54C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1F9D3-4801-9FD6-9EA5-B4037054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EDBDF-63A4-E763-C48A-6D1546C9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AB0EA-C75E-E0C9-71AA-E695DC0C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5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79AAB-8CD2-9CAE-7730-1EA8EC81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2C98B-03AD-36C6-ED4D-984671A2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7C22-0236-E638-35C4-682D4135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4554B-3F18-321B-1E85-35F20B28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BAB5F-C86B-E007-D8DC-E56690D3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0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9972-6F50-EDF5-83DC-61163F20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EACE8-2776-2532-1EBF-95B36BB1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0A533-B334-51D5-54B5-B489BA21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D633-2469-1CFF-0037-6382E23B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31728-B98B-2174-2176-B3AD22C4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6B72-2B14-20EB-9AD8-074D5FDF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FC45B-BFB3-3285-981E-BDADA4303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EA31B-30CB-04A4-EA9E-7BA336BA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2648B-EB06-BA9B-0B12-CC1888D1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F166C-BC37-67FD-6C1B-53DFF498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08BA5-06FC-EEA0-77AF-196E4DD7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32607-DBE4-448A-42DB-712453CD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94601-AC25-4A38-6817-E91BBA69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1466D-F513-9959-AD47-445CC8A59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E1261-6B10-00AE-3ED3-E0F97F3E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99430-4532-035D-6384-C7457CA2E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2EEBDD-49D3-3C64-69CD-7061D18B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ED99A1-93A1-7479-E7B4-66A54D83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3DE747-5EA2-40EB-43CC-7FE157F0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5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D501-3778-5E16-1D7A-51EDC23C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C49B9-DEE8-FB07-85E2-42992C01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415717-D618-9EC9-536F-DD4CFF79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498DD5-DB1D-8EFB-DA8D-210152C1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D3D10-FAE6-0268-9267-4D9A1720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69CC3-A0BD-142A-993E-30106850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52830-FAF9-080D-39BE-3C60CB1A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2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FA04-79C8-4379-2429-6849724F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6E997-38BB-D401-46C2-FDCD99AD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87258-DE21-F0B6-235C-AA16DB0D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708DF-0B80-20F2-29D2-3718A4AD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67696-3609-770B-9F46-CE13A11A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1C7B0-3864-9A75-9C56-FA29253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0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CCBF1-3F3E-BE99-70A8-2387AD1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6471F9-43CB-92F0-12BC-969742939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5F87A-C749-A472-AF37-3F91A7D57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3C8E8-409C-9A7A-7724-30A616F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3111E-FF4E-FFCE-9C22-A998F86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72890-2C68-8BBB-972E-C78B066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499B4E-1A0C-9944-4803-FEA15B44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6BA0B-3FF1-5413-C23A-3BEBC37E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E5E4B-4161-8CA7-F101-459659DC4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7C18B-BDC2-4C92-A85F-2B023E3E205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CA14B-CA47-1B35-D8C6-BB5011AB8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815E5-838A-4446-4096-7FC655630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82AE6-A2B2-410E-8AF2-4E5C79924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2FCA9-C9F3-5865-8F1D-ED862B9D1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날씨 예측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BEC27-8544-A1F2-42B9-117E2EFD9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김재훈</a:t>
            </a:r>
            <a:r>
              <a:rPr lang="en-US" altLang="ko-KR" dirty="0"/>
              <a:t>, </a:t>
            </a:r>
            <a:r>
              <a:rPr lang="ko-KR" altLang="en-US" dirty="0" err="1"/>
              <a:t>남태오</a:t>
            </a:r>
            <a:r>
              <a:rPr lang="en-US" altLang="ko-KR" dirty="0"/>
              <a:t>, </a:t>
            </a:r>
            <a:r>
              <a:rPr lang="ko-KR" altLang="en-US" dirty="0" err="1"/>
              <a:t>박시은</a:t>
            </a:r>
            <a:r>
              <a:rPr lang="en-US" altLang="ko-KR" dirty="0"/>
              <a:t>, </a:t>
            </a:r>
            <a:r>
              <a:rPr lang="ko-KR" altLang="en-US" dirty="0" err="1"/>
              <a:t>성승훈</a:t>
            </a:r>
            <a:r>
              <a:rPr lang="en-US" altLang="ko-KR" dirty="0"/>
              <a:t>, </a:t>
            </a:r>
            <a:r>
              <a:rPr lang="ko-KR" altLang="en-US" dirty="0"/>
              <a:t>이수연</a:t>
            </a:r>
          </a:p>
        </p:txBody>
      </p:sp>
    </p:spTree>
    <p:extLst>
      <p:ext uri="{BB962C8B-B14F-4D97-AF65-F5344CB8AC3E}">
        <p14:creationId xmlns:p14="http://schemas.microsoft.com/office/powerpoint/2010/main" val="342740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AF5B5-9DDC-E677-B3C3-9FFE6058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05A4B-4594-AF3E-4A72-75909C94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변수로 넣은 값들은 다음과 같다</a:t>
            </a:r>
            <a:endParaRPr lang="en-US" altLang="ko-KR" dirty="0"/>
          </a:p>
          <a:p>
            <a:r>
              <a:rPr lang="ko-KR" altLang="en-US" dirty="0"/>
              <a:t>최고기온</a:t>
            </a:r>
            <a:r>
              <a:rPr lang="en-US" altLang="ko-KR" dirty="0"/>
              <a:t>, </a:t>
            </a:r>
            <a:r>
              <a:rPr lang="ko-KR" altLang="en-US" dirty="0"/>
              <a:t>최저기온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lag_365</a:t>
            </a:r>
            <a:r>
              <a:rPr lang="ko-KR" altLang="en-US" dirty="0"/>
              <a:t>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나서 모델에 대한 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점수를 측정해봤다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79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BD9E-FA56-C77B-60D2-1BAA98D8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6A955-B1A0-CAB7-0D1F-85BF3AC2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Forest - Accuracy: 0.63</a:t>
            </a:r>
          </a:p>
          <a:p>
            <a:r>
              <a:rPr lang="en-US" altLang="ko-KR" dirty="0"/>
              <a:t>Random Forest - Precision: 0.55</a:t>
            </a:r>
          </a:p>
          <a:p>
            <a:r>
              <a:rPr lang="en-US" altLang="ko-KR" dirty="0"/>
              <a:t>Random Forest - Recall: 0.54</a:t>
            </a:r>
          </a:p>
          <a:p>
            <a:r>
              <a:rPr lang="en-US" altLang="ko-KR" dirty="0"/>
              <a:t>Random Forest - F1 Score: 0.54</a:t>
            </a:r>
          </a:p>
          <a:p>
            <a:endParaRPr lang="en-US" altLang="ko-KR" dirty="0"/>
          </a:p>
          <a:p>
            <a:r>
              <a:rPr lang="ko-KR" altLang="en-US" dirty="0"/>
              <a:t>첫번째 모델의 지표이다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전반적으로 낮은 점수를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68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BA3A6-720D-F13B-B4CC-E8905E8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25081-AF11-F75D-EF5D-EF80296D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두 번째 모델의 입력변수들은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최고기온</a:t>
            </a:r>
            <a:r>
              <a:rPr lang="en-US" altLang="ko-KR" dirty="0"/>
              <a:t>,</a:t>
            </a:r>
            <a:r>
              <a:rPr lang="ko-KR" altLang="en-US" dirty="0"/>
              <a:t> 최저기온</a:t>
            </a:r>
            <a:r>
              <a:rPr lang="en-US" altLang="ko-KR" dirty="0"/>
              <a:t>, </a:t>
            </a:r>
            <a:r>
              <a:rPr lang="ko-KR" altLang="en-US" dirty="0"/>
              <a:t>풍속에 대한 </a:t>
            </a:r>
            <a:r>
              <a:rPr lang="en-US" altLang="ko-KR" dirty="0"/>
              <a:t>3</a:t>
            </a:r>
            <a:r>
              <a:rPr lang="ko-KR" altLang="en-US" dirty="0"/>
              <a:t>일 이동 평균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Random Forest - Accuracy: 0.74</a:t>
            </a:r>
          </a:p>
          <a:p>
            <a:r>
              <a:rPr lang="en-US" altLang="ko-KR" dirty="0"/>
              <a:t>Random Forest - Precision: 0.78</a:t>
            </a:r>
          </a:p>
          <a:p>
            <a:r>
              <a:rPr lang="en-US" altLang="ko-KR" dirty="0"/>
              <a:t>Random Forest - Recall: 0.54</a:t>
            </a:r>
          </a:p>
          <a:p>
            <a:r>
              <a:rPr lang="en-US" altLang="ko-KR" dirty="0"/>
              <a:t>Random Forest - F1 Score: 0.63</a:t>
            </a:r>
          </a:p>
          <a:p>
            <a:endParaRPr lang="en-US" altLang="ko-KR" dirty="0"/>
          </a:p>
          <a:p>
            <a:r>
              <a:rPr lang="ko-KR" altLang="en-US" dirty="0"/>
              <a:t>두 번째 모델의 지표이다</a:t>
            </a:r>
            <a:r>
              <a:rPr lang="en-US" altLang="ko-KR" dirty="0"/>
              <a:t>. </a:t>
            </a:r>
            <a:r>
              <a:rPr lang="ko-KR" altLang="en-US" dirty="0"/>
              <a:t>정확도와 정밀도가 크게 높아졌지만 재현율은 그대로인 모습을 보여주었다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9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89203-54EC-D841-E1FD-AEA4B1A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02897-ED9F-A7F5-F4CC-E6B0EEC9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 번째 모델에서는 재현율을 높이려고 </a:t>
            </a:r>
            <a:r>
              <a:rPr lang="en-US" altLang="ko-KR" dirty="0" err="1"/>
              <a:t>XGBoost</a:t>
            </a:r>
            <a:r>
              <a:rPr lang="ko-KR" altLang="en-US" dirty="0"/>
              <a:t>를 사용했다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부스팅은</a:t>
            </a:r>
            <a:r>
              <a:rPr lang="ko-KR" altLang="en-US" dirty="0"/>
              <a:t> 여러 약한 학습기를 결합하여 강한 예측 모델을 만드는 방식이다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부스팅</a:t>
            </a:r>
            <a:r>
              <a:rPr lang="ko-KR" altLang="en-US" dirty="0"/>
              <a:t> 과정에서 학습기들은 순차적으로 학습되며</a:t>
            </a:r>
            <a:r>
              <a:rPr lang="en-US" altLang="ko-KR" dirty="0"/>
              <a:t>, </a:t>
            </a:r>
            <a:r>
              <a:rPr lang="ko-KR" altLang="en-US" dirty="0"/>
              <a:t>이전 모델의 오류를 보정하기 위해 더 많은 가중치를 두고 학습한다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L1(Lasso) </a:t>
            </a:r>
            <a:r>
              <a:rPr lang="ko-KR" altLang="en-US" dirty="0"/>
              <a:t>과 </a:t>
            </a:r>
            <a:r>
              <a:rPr lang="en-US" altLang="ko-KR" dirty="0"/>
              <a:t>L2(Ridge) </a:t>
            </a:r>
            <a:r>
              <a:rPr lang="ko-KR" altLang="en-US" dirty="0"/>
              <a:t>정규화 기법을 지원한다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대규모 데이터셋에 매우 빠르고 효율적으로 학습이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47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66C14-01C8-458C-3C90-E8848CDD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B729-EB1D-549B-B2AF-B25304FF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- Accuracy: 0.71</a:t>
            </a:r>
          </a:p>
          <a:p>
            <a:r>
              <a:rPr lang="en-US" altLang="ko-KR" dirty="0" err="1"/>
              <a:t>XGBoost</a:t>
            </a:r>
            <a:r>
              <a:rPr lang="en-US" altLang="ko-KR" dirty="0"/>
              <a:t> - Precision: 0.69</a:t>
            </a:r>
          </a:p>
          <a:p>
            <a:r>
              <a:rPr lang="en-US" altLang="ko-KR" dirty="0" err="1"/>
              <a:t>XGBoost</a:t>
            </a:r>
            <a:r>
              <a:rPr lang="en-US" altLang="ko-KR" dirty="0"/>
              <a:t> - Recall: 0.65</a:t>
            </a:r>
          </a:p>
          <a:p>
            <a:r>
              <a:rPr lang="en-US" altLang="ko-KR" dirty="0" err="1"/>
              <a:t>XGBoost</a:t>
            </a:r>
            <a:r>
              <a:rPr lang="en-US" altLang="ko-KR" dirty="0"/>
              <a:t> - F1 Score: 0.65</a:t>
            </a:r>
          </a:p>
          <a:p>
            <a:endParaRPr lang="en-US" altLang="ko-KR" dirty="0"/>
          </a:p>
          <a:p>
            <a:r>
              <a:rPr lang="en-US" altLang="ko-KR" dirty="0" err="1"/>
              <a:t>XGBoost</a:t>
            </a:r>
            <a:r>
              <a:rPr lang="ko-KR" altLang="en-US" dirty="0"/>
              <a:t>를 사용한 모델의 지표는 다음과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재현율이 </a:t>
            </a:r>
            <a:r>
              <a:rPr lang="en-US" altLang="ko-KR" dirty="0"/>
              <a:t>0.11 </a:t>
            </a:r>
            <a:r>
              <a:rPr lang="ko-KR" altLang="en-US" dirty="0"/>
              <a:t>상승하였지만 정확도와 정밀도가 낮아졌다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705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09F9-6659-A451-E8B6-A68580BF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F7304-8EFA-F655-0D69-DA08BAA7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마지막으로 그리드 </a:t>
            </a:r>
            <a:r>
              <a:rPr lang="ko-KR" altLang="en-US" dirty="0" err="1"/>
              <a:t>서치를</a:t>
            </a:r>
            <a:r>
              <a:rPr lang="ko-KR" altLang="en-US" dirty="0"/>
              <a:t> 통해 최적의 모델을 찾고자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그리드 </a:t>
            </a:r>
            <a:r>
              <a:rPr lang="ko-KR" altLang="en-US" dirty="0" err="1"/>
              <a:t>서치란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하이퍼파라미터</a:t>
            </a:r>
            <a:r>
              <a:rPr lang="ko-KR" altLang="en-US" dirty="0"/>
              <a:t> 값의 모든 조합을 탐색하여 최적의 모델을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조합을 테스트하기 때문에 </a:t>
            </a:r>
            <a:r>
              <a:rPr lang="ko-KR" altLang="en-US" dirty="0" err="1"/>
              <a:t>최적값을</a:t>
            </a:r>
            <a:r>
              <a:rPr lang="ko-KR" altLang="en-US" dirty="0"/>
              <a:t> 놓치지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계산 비용이 높고 시간이 오래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15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F560E-8663-7A6F-A42D-7172CBB9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B1CBF-59F1-8C5C-1283-D3290ED2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탐색할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n_estimators</a:t>
            </a:r>
            <a:r>
              <a:rPr lang="en-US" altLang="ko-KR" dirty="0"/>
              <a:t> : </a:t>
            </a:r>
            <a:r>
              <a:rPr lang="ko-KR" altLang="en-US" dirty="0"/>
              <a:t>트리의 개수</a:t>
            </a:r>
            <a:endParaRPr lang="en-US" altLang="ko-KR" dirty="0"/>
          </a:p>
          <a:p>
            <a:r>
              <a:rPr lang="en-US" altLang="ko-KR" dirty="0" err="1"/>
              <a:t>max_depth</a:t>
            </a:r>
            <a:r>
              <a:rPr lang="en-US" altLang="ko-KR" dirty="0"/>
              <a:t> : </a:t>
            </a:r>
            <a:r>
              <a:rPr lang="ko-KR" altLang="en-US" dirty="0"/>
              <a:t>트리의 최대 깊이</a:t>
            </a:r>
            <a:endParaRPr lang="en-US" altLang="ko-KR" dirty="0"/>
          </a:p>
          <a:p>
            <a:r>
              <a:rPr lang="en-US" altLang="ko-KR" dirty="0" err="1"/>
              <a:t>min_samples_split</a:t>
            </a:r>
            <a:r>
              <a:rPr lang="en-US" altLang="ko-KR" dirty="0"/>
              <a:t> : </a:t>
            </a:r>
            <a:r>
              <a:rPr lang="ko-KR" altLang="en-US" dirty="0"/>
              <a:t>내부 노드를 분할하기 위한 최소 샘플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en-US" altLang="ko-KR" dirty="0" err="1"/>
              <a:t>n_estimators</a:t>
            </a:r>
            <a:r>
              <a:rPr lang="en-US" altLang="ko-KR" dirty="0"/>
              <a:t>': [50, 100, 200], 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max_depth</a:t>
            </a:r>
            <a:r>
              <a:rPr lang="en-US" altLang="ko-KR" dirty="0"/>
              <a:t>': [None, 10, 20], 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min_samples_split</a:t>
            </a:r>
            <a:r>
              <a:rPr lang="en-US" altLang="ko-KR" dirty="0"/>
              <a:t>': [2, 5, 10]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23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4F647-C4A4-4708-651E-C773EB30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B8406-BAA2-E967-4699-550A7D3F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scoring='f1’(F1</a:t>
            </a:r>
            <a:r>
              <a:rPr lang="ko-KR" altLang="en-US" dirty="0"/>
              <a:t> 점수를 기준으로 최적화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Optimized Random Forest - Accuracy: 0.74</a:t>
            </a:r>
          </a:p>
          <a:p>
            <a:r>
              <a:rPr lang="en-US" altLang="ko-KR" dirty="0"/>
              <a:t>Optimized Random Forest - Precision: 0.81</a:t>
            </a:r>
          </a:p>
          <a:p>
            <a:r>
              <a:rPr lang="en-US" altLang="ko-KR" dirty="0"/>
              <a:t>Optimized Random Forest - Recall: 0.54</a:t>
            </a:r>
          </a:p>
          <a:p>
            <a:r>
              <a:rPr lang="en-US" altLang="ko-KR" dirty="0"/>
              <a:t>Optimized Random Forest - F1 Score: 0.63</a:t>
            </a:r>
          </a:p>
          <a:p>
            <a:endParaRPr lang="en-US" altLang="ko-KR" dirty="0"/>
          </a:p>
          <a:p>
            <a:r>
              <a:rPr lang="ko-KR" altLang="en-US" dirty="0"/>
              <a:t>정확도와 정밀도는 다른 모델에 비해 비교적 높지만</a:t>
            </a:r>
            <a:r>
              <a:rPr lang="en-US" altLang="ko-KR" dirty="0"/>
              <a:t>, </a:t>
            </a:r>
            <a:r>
              <a:rPr lang="ko-KR" altLang="en-US" dirty="0"/>
              <a:t>재현율은 여전히 낮다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889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785BA-3352-470F-C55A-B42D50F1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재현율이 낮은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5B19-0AB9-A25D-422D-8D2B5898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분류모델은 </a:t>
            </a:r>
            <a:r>
              <a:rPr lang="ko-KR" altLang="en-US" dirty="0" err="1"/>
              <a:t>확률값을</a:t>
            </a:r>
            <a:r>
              <a:rPr lang="ko-KR" altLang="en-US" dirty="0"/>
              <a:t> 기준으로 </a:t>
            </a:r>
            <a:r>
              <a:rPr lang="en-US" altLang="ko-KR" dirty="0"/>
              <a:t>0.5</a:t>
            </a:r>
            <a:r>
              <a:rPr lang="ko-KR" altLang="en-US" dirty="0"/>
              <a:t>를 </a:t>
            </a:r>
            <a:r>
              <a:rPr lang="ko-KR" altLang="en-US" dirty="0" err="1"/>
              <a:t>임계값으로</a:t>
            </a:r>
            <a:r>
              <a:rPr lang="ko-KR" altLang="en-US" dirty="0"/>
              <a:t> 설정하지만 이 데이터에서는 </a:t>
            </a:r>
            <a:r>
              <a:rPr lang="en-US" altLang="ko-KR" dirty="0"/>
              <a:t>0.5</a:t>
            </a:r>
            <a:r>
              <a:rPr lang="ko-KR" altLang="en-US" dirty="0"/>
              <a:t>가 적합하지 않은 것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양성을 구분하는데 중요한 특성들이 누락되거나 불필요한 특성들이 포함되었을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</a:t>
            </a:r>
            <a:r>
              <a:rPr lang="ko-KR" altLang="en-US" dirty="0" err="1"/>
              <a:t>배깅을</a:t>
            </a:r>
            <a:r>
              <a:rPr lang="ko-KR" altLang="en-US" dirty="0"/>
              <a:t> 기반으로 하기 때문에</a:t>
            </a:r>
            <a:r>
              <a:rPr lang="en-US" altLang="ko-KR" dirty="0"/>
              <a:t>, </a:t>
            </a:r>
            <a:r>
              <a:rPr lang="ko-KR" altLang="en-US" dirty="0"/>
              <a:t>데이터 샘플링 과정에서 일부 양성 데이터를 포함하지 않을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69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ED1E8-C54A-F0BD-0EBB-CF494069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8E9B4-E20C-1447-CDD4-52C61599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데이터셋이 적다 보니 좋은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만들지 못하였다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하이퍼파라미터를</a:t>
            </a:r>
            <a:r>
              <a:rPr lang="ko-KR" altLang="en-US" dirty="0"/>
              <a:t> 잘 </a:t>
            </a:r>
            <a:r>
              <a:rPr lang="ko-KR" altLang="en-US" dirty="0" err="1"/>
              <a:t>조절하는게</a:t>
            </a:r>
            <a:r>
              <a:rPr lang="ko-KR" altLang="en-US" dirty="0"/>
              <a:t> 중요하단걸 </a:t>
            </a:r>
            <a:r>
              <a:rPr lang="ko-KR" altLang="en-US" dirty="0" err="1"/>
              <a:t>알게됐다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짧은 시간에 기본적인 </a:t>
            </a:r>
            <a:r>
              <a:rPr lang="ko-KR" altLang="en-US" dirty="0" err="1"/>
              <a:t>머신러닝</a:t>
            </a:r>
            <a:r>
              <a:rPr lang="ko-KR" altLang="en-US" dirty="0"/>
              <a:t> 모델과 </a:t>
            </a:r>
            <a:r>
              <a:rPr lang="en-US" altLang="ko-KR" dirty="0" err="1"/>
              <a:t>github</a:t>
            </a:r>
            <a:r>
              <a:rPr lang="ko-KR" altLang="en-US" dirty="0"/>
              <a:t>를 같이 배워서 나중에 관련 전공에 큰 도움이 될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7D036-94A2-8BEF-9769-A895CB0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D87BA-ADBB-5448-C0A2-BAA62A0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미국 시애틀의 </a:t>
            </a:r>
            <a:r>
              <a:rPr lang="en-US" altLang="ko-KR" dirty="0"/>
              <a:t>2012-01-01~2015-12-31</a:t>
            </a:r>
            <a:r>
              <a:rPr lang="ko-KR" altLang="en-US" dirty="0"/>
              <a:t>까지의 날씨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날짜마다의 강수량</a:t>
            </a:r>
            <a:r>
              <a:rPr lang="en-US" altLang="ko-KR" dirty="0"/>
              <a:t>, </a:t>
            </a:r>
            <a:r>
              <a:rPr lang="ko-KR" altLang="en-US" dirty="0"/>
              <a:t>최고 기온</a:t>
            </a:r>
            <a:r>
              <a:rPr lang="en-US" altLang="ko-KR" dirty="0"/>
              <a:t>,</a:t>
            </a:r>
            <a:r>
              <a:rPr lang="ko-KR" altLang="en-US" dirty="0"/>
              <a:t> 최저 기온</a:t>
            </a:r>
            <a:r>
              <a:rPr lang="en-US" altLang="ko-KR" dirty="0"/>
              <a:t>, </a:t>
            </a:r>
            <a:r>
              <a:rPr lang="ko-KR" altLang="en-US" dirty="0"/>
              <a:t>풍속이 들어있다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각 날짜의 날씨가 어땠는지에 대한 정보가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2012-01-02(rain),</a:t>
            </a:r>
            <a:r>
              <a:rPr lang="ko-KR" altLang="en-US" dirty="0"/>
              <a:t> </a:t>
            </a:r>
            <a:r>
              <a:rPr lang="en-US" altLang="ko-KR" dirty="0"/>
              <a:t>2013-04-20(sun), 2014-02-08(snow)</a:t>
            </a:r>
          </a:p>
        </p:txBody>
      </p:sp>
    </p:spTree>
    <p:extLst>
      <p:ext uri="{BB962C8B-B14F-4D97-AF65-F5344CB8AC3E}">
        <p14:creationId xmlns:p14="http://schemas.microsoft.com/office/powerpoint/2010/main" val="30618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C7B45-89F1-4655-9A1E-D49E0DAB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날짜의 날씨를 분류하기</a:t>
            </a:r>
          </a:p>
        </p:txBody>
      </p:sp>
      <p:pic>
        <p:nvPicPr>
          <p:cNvPr id="5" name="내용 개체 틀 4" descr="도표, 원, 디자인이(가) 표시된 사진&#10;&#10;자동 생성된 설명">
            <a:extLst>
              <a:ext uri="{FF2B5EF4-FFF2-40B4-BE49-F238E27FC236}">
                <a16:creationId xmlns:a16="http://schemas.microsoft.com/office/drawing/2014/main" id="{209D314B-4884-3E2F-F438-8AFD1A50F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425206"/>
            <a:ext cx="9991344" cy="5432794"/>
          </a:xfrm>
        </p:spPr>
      </p:pic>
    </p:spTree>
    <p:extLst>
      <p:ext uri="{BB962C8B-B14F-4D97-AF65-F5344CB8AC3E}">
        <p14:creationId xmlns:p14="http://schemas.microsoft.com/office/powerpoint/2010/main" val="233030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7B6F4-89AE-C1C5-7868-EE2069A1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날짜의 날씨를 분류하기</a:t>
            </a:r>
          </a:p>
        </p:txBody>
      </p:sp>
      <p:pic>
        <p:nvPicPr>
          <p:cNvPr id="5" name="내용 개체 틀 4" descr="도표, 원, 그래픽, 디자인이(가) 표시된 사진&#10;&#10;자동 생성된 설명">
            <a:extLst>
              <a:ext uri="{FF2B5EF4-FFF2-40B4-BE49-F238E27FC236}">
                <a16:creationId xmlns:a16="http://schemas.microsoft.com/office/drawing/2014/main" id="{4235F503-A6B7-9753-ABCE-B8D2F8442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1368856"/>
            <a:ext cx="10094976" cy="5489144"/>
          </a:xfrm>
        </p:spPr>
      </p:pic>
    </p:spTree>
    <p:extLst>
      <p:ext uri="{BB962C8B-B14F-4D97-AF65-F5344CB8AC3E}">
        <p14:creationId xmlns:p14="http://schemas.microsoft.com/office/powerpoint/2010/main" val="2035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F9DB-66B6-25EF-C0EA-8F09072C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예측 모델을 </a:t>
            </a:r>
            <a:r>
              <a:rPr lang="ko-KR" altLang="en-US" dirty="0" err="1"/>
              <a:t>만들것인가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0FD87-ACBC-F829-23DF-E0BB9E44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변수로 다양한 값들을 줄 예정이다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최고기온</a:t>
            </a:r>
            <a:r>
              <a:rPr lang="en-US" altLang="ko-KR" dirty="0"/>
              <a:t>, </a:t>
            </a:r>
            <a:r>
              <a:rPr lang="ko-KR" altLang="en-US" dirty="0"/>
              <a:t>최저기온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날씨에 대한 상관관계 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출력 변수로 얻고 싶은 값은 그 날짜가 맑은 날씨인지</a:t>
            </a:r>
            <a:r>
              <a:rPr lang="en-US" altLang="ko-KR" dirty="0"/>
              <a:t>(sunny=1) </a:t>
            </a:r>
            <a:r>
              <a:rPr lang="ko-KR" altLang="en-US" dirty="0"/>
              <a:t>맑은 날씨가 아닌지</a:t>
            </a:r>
            <a:r>
              <a:rPr lang="en-US" altLang="ko-KR" dirty="0"/>
              <a:t>(not</a:t>
            </a:r>
            <a:r>
              <a:rPr lang="ko-KR" altLang="en-US" dirty="0"/>
              <a:t> </a:t>
            </a:r>
            <a:r>
              <a:rPr lang="en-US" altLang="ko-KR" dirty="0"/>
              <a:t>sunny=0)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87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0FD2D-98A2-2AD5-CB0F-52C768F0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맑은 날씨</a:t>
            </a:r>
            <a:r>
              <a:rPr lang="en-US" altLang="ko-KR" dirty="0"/>
              <a:t>(sunny)</a:t>
            </a:r>
            <a:r>
              <a:rPr lang="ko-KR" altLang="en-US" dirty="0"/>
              <a:t>에 대한 자가상관함수</a:t>
            </a:r>
          </a:p>
        </p:txBody>
      </p:sp>
      <p:pic>
        <p:nvPicPr>
          <p:cNvPr id="5" name="내용 개체 틀 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F64538F-FB2D-D672-AD8D-D7C4B7C7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8825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9C1A-B204-5506-4B29-31836CA3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자가상관함수를 구하는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660DE-A0EB-1E78-7AE4-45D6B471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날씨는 계절성과 주기성을 띄기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날짜 지연을 시켜서 데이터에 주기성이나 추세</a:t>
            </a:r>
            <a:r>
              <a:rPr lang="en-US" altLang="ko-KR" dirty="0"/>
              <a:t>, </a:t>
            </a:r>
            <a:r>
              <a:rPr lang="ko-KR" altLang="en-US" dirty="0"/>
              <a:t>자기 상관성이 존재하는지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데이터가 랜덤하게 </a:t>
            </a:r>
            <a:r>
              <a:rPr lang="ko-KR" altLang="en-US" dirty="0" err="1"/>
              <a:t>분포되어있는지도</a:t>
            </a:r>
            <a:r>
              <a:rPr lang="ko-KR" altLang="en-US" dirty="0"/>
              <a:t>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8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BBDE2-6207-DBA3-FA98-E38AC054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모델</a:t>
            </a:r>
            <a:r>
              <a:rPr lang="en-US" altLang="ko-KR" dirty="0"/>
              <a:t>(</a:t>
            </a:r>
            <a:r>
              <a:rPr lang="ko-KR" altLang="en-US" dirty="0"/>
              <a:t>랜덤 포레스트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10E2D-07CF-E6AA-4377-ECD894DD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포레스트는</a:t>
            </a:r>
            <a:r>
              <a:rPr lang="ko-KR" altLang="en-US" dirty="0"/>
              <a:t> 여러 개의 </a:t>
            </a:r>
            <a:r>
              <a:rPr lang="ko-KR" altLang="en-US" dirty="0" err="1"/>
              <a:t>결정트리를</a:t>
            </a:r>
            <a:r>
              <a:rPr lang="ko-KR" altLang="en-US" dirty="0"/>
              <a:t> 만들어 예측을 종합하는 앙상블 학습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분류와 회귀 문제에 모두 사용될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과적합에 강하고 일반화 성능이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비선형 관계를 잘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개수가 많아지면 학습 및 예측 속도가 느려진다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매우 큰 데이터셋에서 메모리 사용량이 높아질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6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C282-92A6-215D-9574-FC3A5D97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33DB1-BD0E-AFD2-A8FC-2E9C2C3AF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정확도 </a:t>
            </a:r>
            <a:r>
              <a:rPr lang="en-US" altLang="ko-KR" sz="1800" dirty="0"/>
              <a:t>: </a:t>
            </a:r>
            <a:r>
              <a:rPr lang="ko-KR" altLang="en-US" sz="1800" dirty="0"/>
              <a:t>전체 예측 중 맞춘 예측의 비율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정확도 </a:t>
            </a:r>
            <a:r>
              <a:rPr lang="en-US" altLang="ko-KR" sz="1800" dirty="0"/>
              <a:t>= </a:t>
            </a:r>
            <a:r>
              <a:rPr lang="ko-KR" altLang="en-US" sz="1800" dirty="0"/>
              <a:t>맞게 예측한 샘플 수 </a:t>
            </a:r>
            <a:r>
              <a:rPr lang="en-US" altLang="ko-KR" sz="1800" dirty="0"/>
              <a:t>/ </a:t>
            </a:r>
            <a:r>
              <a:rPr lang="ko-KR" altLang="en-US" sz="1800" dirty="0"/>
              <a:t>전체 샘플 수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정밀도 </a:t>
            </a:r>
            <a:r>
              <a:rPr lang="en-US" altLang="ko-KR" sz="1800" dirty="0"/>
              <a:t>: </a:t>
            </a:r>
            <a:r>
              <a:rPr lang="ko-KR" altLang="en-US" sz="1800" dirty="0"/>
              <a:t>양성으로 예측한 것 중 실제로 양성인 비율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정밀도 </a:t>
            </a:r>
            <a:r>
              <a:rPr lang="en-US" altLang="ko-KR" sz="1800" dirty="0"/>
              <a:t>= true positive / true positive + false positive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 err="1"/>
              <a:t>재현율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실제 양성 중 모델이 양성으로 정확히 예측한 비율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 err="1"/>
              <a:t>재현율</a:t>
            </a:r>
            <a:r>
              <a:rPr lang="ko-KR" altLang="en-US" sz="1800" dirty="0"/>
              <a:t> </a:t>
            </a:r>
            <a:r>
              <a:rPr lang="en-US" altLang="ko-KR" sz="1800" dirty="0"/>
              <a:t>= true positive / true positive + false negative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F1 </a:t>
            </a:r>
            <a:r>
              <a:rPr lang="ko-KR" altLang="en-US" sz="1800" dirty="0"/>
              <a:t>점수 </a:t>
            </a:r>
            <a:r>
              <a:rPr lang="en-US" altLang="ko-KR" sz="1800" dirty="0"/>
              <a:t>: </a:t>
            </a:r>
            <a:r>
              <a:rPr lang="ko-KR" altLang="en-US" sz="1800" dirty="0"/>
              <a:t>정밀도와 재현율의 조화 평균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F1 SCORE = 2 * (</a:t>
            </a:r>
            <a:r>
              <a:rPr lang="ko-KR" altLang="en-US" sz="1800" dirty="0"/>
              <a:t>정밀도 </a:t>
            </a:r>
            <a:r>
              <a:rPr lang="en-US" altLang="ko-KR" sz="1800" dirty="0"/>
              <a:t>*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) / (</a:t>
            </a:r>
            <a:r>
              <a:rPr lang="ko-KR" altLang="en-US" sz="1800" dirty="0"/>
              <a:t>정밀도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재현율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774</Words>
  <Application>Microsoft Office PowerPoint</Application>
  <PresentationFormat>와이드스크린</PresentationFormat>
  <Paragraphs>125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4조 날씨 예측 모델</vt:lpstr>
      <vt:lpstr>사용한 데이터셋</vt:lpstr>
      <vt:lpstr>각 날짜의 날씨를 분류하기</vt:lpstr>
      <vt:lpstr>각 날짜의 날씨를 분류하기</vt:lpstr>
      <vt:lpstr>어떤 예측 모델을 만들것인가?</vt:lpstr>
      <vt:lpstr>맑은 날씨(sunny)에 대한 자가상관함수</vt:lpstr>
      <vt:lpstr>자가상관함수를 구하는 이유?</vt:lpstr>
      <vt:lpstr>사용한 모델(랜덤 포레스트)</vt:lpstr>
      <vt:lpstr>모델 평가 지표</vt:lpstr>
      <vt:lpstr>실제 적용해보기</vt:lpstr>
      <vt:lpstr>모델 평가</vt:lpstr>
      <vt:lpstr>실제 적용해보기</vt:lpstr>
      <vt:lpstr>실제 적용해보기</vt:lpstr>
      <vt:lpstr>모델 평가</vt:lpstr>
      <vt:lpstr>실제 적용해보기</vt:lpstr>
      <vt:lpstr>실제 적용해보기</vt:lpstr>
      <vt:lpstr>모델 평가</vt:lpstr>
      <vt:lpstr>재현율이 낮은 이유?</vt:lpstr>
      <vt:lpstr>총평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재훈 김</dc:creator>
  <cp:lastModifiedBy>재훈 김</cp:lastModifiedBy>
  <cp:revision>5</cp:revision>
  <dcterms:created xsi:type="dcterms:W3CDTF">2024-11-26T14:17:29Z</dcterms:created>
  <dcterms:modified xsi:type="dcterms:W3CDTF">2024-11-28T04:27:07Z</dcterms:modified>
</cp:coreProperties>
</file>