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DEAA8-26DF-477D-AFC0-0C1CA4CFC887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567B-291A-48A4-9517-98CCFDEC2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64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DEAA8-26DF-477D-AFC0-0C1CA4CFC887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567B-291A-48A4-9517-98CCFDEC2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550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DEAA8-26DF-477D-AFC0-0C1CA4CFC887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567B-291A-48A4-9517-98CCFDEC2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39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DEAA8-26DF-477D-AFC0-0C1CA4CFC887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567B-291A-48A4-9517-98CCFDEC2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849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DEAA8-26DF-477D-AFC0-0C1CA4CFC887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567B-291A-48A4-9517-98CCFDEC2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068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DEAA8-26DF-477D-AFC0-0C1CA4CFC887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567B-291A-48A4-9517-98CCFDEC2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003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DEAA8-26DF-477D-AFC0-0C1CA4CFC887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567B-291A-48A4-9517-98CCFDEC2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899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DEAA8-26DF-477D-AFC0-0C1CA4CFC887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567B-291A-48A4-9517-98CCFDEC2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725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DEAA8-26DF-477D-AFC0-0C1CA4CFC887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567B-291A-48A4-9517-98CCFDEC2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590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DEAA8-26DF-477D-AFC0-0C1CA4CFC887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567B-291A-48A4-9517-98CCFDEC2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297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DEAA8-26DF-477D-AFC0-0C1CA4CFC887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567B-291A-48A4-9517-98CCFDEC2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70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DEAA8-26DF-477D-AFC0-0C1CA4CFC887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D567B-291A-48A4-9517-98CCFDEC2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82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8071" y="496047"/>
            <a:ext cx="955582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목차</a:t>
            </a:r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번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Eda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1-1. </a:t>
            </a:r>
            <a:r>
              <a:rPr lang="ko-KR" altLang="en-US" dirty="0" smtClean="0"/>
              <a:t>분포확인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1-2.</a:t>
            </a:r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번</a:t>
            </a:r>
            <a:r>
              <a:rPr lang="en-US" altLang="ko-KR" dirty="0" smtClean="0"/>
              <a:t>.</a:t>
            </a:r>
            <a:r>
              <a:rPr lang="ko-KR" altLang="en-US" dirty="0" smtClean="0"/>
              <a:t> 파생변수 생성</a:t>
            </a:r>
            <a:endParaRPr lang="en-US" altLang="ko-KR" dirty="0" smtClean="0"/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번</a:t>
            </a:r>
            <a:r>
              <a:rPr lang="en-US" altLang="ko-KR" dirty="0" smtClean="0"/>
              <a:t>.</a:t>
            </a:r>
            <a:r>
              <a:rPr lang="ko-KR" altLang="en-US" dirty="0" smtClean="0"/>
              <a:t> 독립변수 선별</a:t>
            </a:r>
            <a:endParaRPr lang="en-US" altLang="ko-KR" dirty="0" smtClean="0"/>
          </a:p>
          <a:p>
            <a:r>
              <a:rPr lang="en-US" altLang="ko-KR" dirty="0" smtClean="0"/>
              <a:t>4</a:t>
            </a:r>
            <a:r>
              <a:rPr lang="ko-KR" altLang="en-US" dirty="0" smtClean="0"/>
              <a:t>번</a:t>
            </a:r>
            <a:r>
              <a:rPr lang="en-US" altLang="ko-KR" dirty="0" smtClean="0"/>
              <a:t>.</a:t>
            </a:r>
            <a:r>
              <a:rPr lang="ko-KR" altLang="en-US" dirty="0" smtClean="0"/>
              <a:t> 종속변수를 이항으로 바꾸고 </a:t>
            </a:r>
            <a:r>
              <a:rPr lang="ko-KR" altLang="en-US" dirty="0" err="1" smtClean="0"/>
              <a:t>로지스틱회귀로</a:t>
            </a:r>
            <a:r>
              <a:rPr lang="ko-KR" altLang="en-US" dirty="0" smtClean="0"/>
              <a:t> 분석</a:t>
            </a:r>
            <a:endParaRPr lang="en-US" altLang="ko-KR" dirty="0" smtClean="0"/>
          </a:p>
          <a:p>
            <a:r>
              <a:rPr lang="en-US" altLang="ko-KR" dirty="0" smtClean="0"/>
              <a:t>5</a:t>
            </a:r>
            <a:r>
              <a:rPr lang="ko-KR" altLang="en-US" dirty="0" smtClean="0"/>
              <a:t>번</a:t>
            </a:r>
            <a:r>
              <a:rPr lang="en-US" altLang="ko-KR" dirty="0" smtClean="0"/>
              <a:t>.</a:t>
            </a:r>
            <a:r>
              <a:rPr lang="ko-KR" altLang="en-US" dirty="0" smtClean="0"/>
              <a:t> 종속변수를 다항인 상태에서 </a:t>
            </a:r>
            <a:r>
              <a:rPr lang="en-US" altLang="ko-KR" dirty="0" smtClean="0"/>
              <a:t>SVM</a:t>
            </a:r>
            <a:r>
              <a:rPr lang="ko-KR" altLang="en-US" dirty="0" smtClean="0"/>
              <a:t>포함한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알고리즘으로 모델을 돌리고 평가하기</a:t>
            </a:r>
            <a:endParaRPr lang="en-US" altLang="ko-KR" dirty="0" smtClean="0"/>
          </a:p>
          <a:p>
            <a:r>
              <a:rPr lang="en-US" altLang="ko-KR" dirty="0" smtClean="0"/>
              <a:t>6</a:t>
            </a:r>
            <a:r>
              <a:rPr lang="ko-KR" altLang="en-US" dirty="0" smtClean="0"/>
              <a:t>번</a:t>
            </a:r>
            <a:r>
              <a:rPr lang="en-US" altLang="ko-KR" dirty="0" smtClean="0"/>
              <a:t>. </a:t>
            </a:r>
            <a:r>
              <a:rPr lang="ko-KR" altLang="en-US" dirty="0" smtClean="0"/>
              <a:t>군집분석을 돌려서 독립변수에 추가하고 </a:t>
            </a:r>
            <a:r>
              <a:rPr lang="en-US" altLang="ko-KR" dirty="0" smtClean="0"/>
              <a:t>5</a:t>
            </a:r>
            <a:r>
              <a:rPr lang="ko-KR" altLang="en-US" dirty="0" smtClean="0"/>
              <a:t>번의 최적 알고리즘 결과와 비교하기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7391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821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번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Eda</a:t>
            </a:r>
            <a:endParaRPr lang="en-US" altLang="ko-KR" dirty="0" smtClean="0"/>
          </a:p>
          <a:p>
            <a:r>
              <a:rPr lang="en-US" altLang="ko-KR" dirty="0" smtClean="0"/>
              <a:t>    1.1 </a:t>
            </a:r>
            <a:r>
              <a:rPr lang="ko-KR" altLang="en-US" dirty="0" smtClean="0"/>
              <a:t>분포확인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98" y="991065"/>
            <a:ext cx="7698067" cy="539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701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821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번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Eda</a:t>
            </a:r>
            <a:endParaRPr lang="en-US" altLang="ko-KR" dirty="0" smtClean="0"/>
          </a:p>
          <a:p>
            <a:r>
              <a:rPr lang="en-US" altLang="ko-KR" dirty="0" smtClean="0"/>
              <a:t>    1.1 </a:t>
            </a:r>
            <a:r>
              <a:rPr lang="ko-KR" altLang="en-US" dirty="0" smtClean="0"/>
              <a:t>분포확인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0" y="590782"/>
            <a:ext cx="1515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Sepal.Length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47" y="1016000"/>
            <a:ext cx="3536144" cy="252804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583291" y="590782"/>
            <a:ext cx="1423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Sepal.Width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861" y="1016000"/>
            <a:ext cx="3992563" cy="283026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091" y="3913716"/>
            <a:ext cx="3916541" cy="277593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26091" y="3599933"/>
            <a:ext cx="1366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Petal.Width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428776" y="3717480"/>
            <a:ext cx="1457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Petal.Length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8322" y="3846260"/>
            <a:ext cx="4045231" cy="279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208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번</a:t>
            </a:r>
            <a:r>
              <a:rPr lang="en-US" altLang="ko-KR" dirty="0" smtClean="0"/>
              <a:t>.</a:t>
            </a:r>
            <a:r>
              <a:rPr lang="ko-KR" altLang="en-US" dirty="0" smtClean="0"/>
              <a:t> 파생변수 생성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55388" y="427841"/>
            <a:ext cx="103034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#### 2. 파생변수 생성</a:t>
            </a:r>
          </a:p>
          <a:p>
            <a:r>
              <a:rPr lang="ko-KR" altLang="en-US" sz="1200" dirty="0" smtClean="0"/>
              <a:t>df_raw$Petal.Length.ft &lt;- ifelse(df_raw$Petal.Length &lt;= 2.5, 1,</a:t>
            </a:r>
          </a:p>
          <a:p>
            <a:r>
              <a:rPr lang="ko-KR" altLang="en-US" sz="1200" dirty="0" smtClean="0"/>
              <a:t>                                 ifelse((df_raw$Petal.Length &gt; 2.5)&amp;</a:t>
            </a:r>
          </a:p>
          <a:p>
            <a:r>
              <a:rPr lang="ko-KR" altLang="en-US" sz="1200" dirty="0" smtClean="0"/>
              <a:t>                                          (df_raw$Petal.Length &lt;= 4.8), 2,3))</a:t>
            </a:r>
          </a:p>
          <a:p>
            <a:endParaRPr lang="ko-KR" altLang="en-US" sz="1200" dirty="0" smtClean="0"/>
          </a:p>
          <a:p>
            <a:r>
              <a:rPr lang="ko-KR" altLang="en-US" sz="1200" dirty="0" smtClean="0"/>
              <a:t>df_raw$Petal.Width.ft &lt;- ifelse(df_raw$Petal.Width &lt;= 0.8, 1,</a:t>
            </a:r>
          </a:p>
          <a:p>
            <a:r>
              <a:rPr lang="ko-KR" altLang="en-US" sz="1200" dirty="0" smtClean="0"/>
              <a:t>                                 ifelse((df_raw$Petal.Width &gt; 0.8)&amp;</a:t>
            </a:r>
          </a:p>
          <a:p>
            <a:r>
              <a:rPr lang="ko-KR" altLang="en-US" sz="1200" dirty="0" smtClean="0"/>
              <a:t>                                          (df_raw$Petal.Width &lt;= 1.7), 2,3))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82492" y="1997501"/>
            <a:ext cx="2141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번</a:t>
            </a:r>
            <a:r>
              <a:rPr lang="en-US" altLang="ko-KR" dirty="0" smtClean="0"/>
              <a:t>.</a:t>
            </a:r>
            <a:r>
              <a:rPr lang="ko-KR" altLang="en-US" dirty="0" smtClean="0"/>
              <a:t> 독립변수 선별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806824" y="4631690"/>
            <a:ext cx="30539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Overall</a:t>
            </a:r>
          </a:p>
          <a:p>
            <a:r>
              <a:rPr lang="ko-KR" altLang="en-US" dirty="0" smtClean="0"/>
              <a:t>Petal.Length.ft 86.99480</a:t>
            </a:r>
          </a:p>
          <a:p>
            <a:r>
              <a:rPr lang="ko-KR" altLang="en-US" dirty="0" smtClean="0"/>
              <a:t>Petal.Width     88.96940</a:t>
            </a:r>
          </a:p>
          <a:p>
            <a:r>
              <a:rPr lang="ko-KR" altLang="en-US" dirty="0" smtClean="0"/>
              <a:t>Petal.Width.ft  88.96940</a:t>
            </a:r>
          </a:p>
          <a:p>
            <a:r>
              <a:rPr lang="ko-KR" altLang="en-US" dirty="0" smtClean="0"/>
              <a:t>Sepal.Length    44.85092</a:t>
            </a:r>
          </a:p>
          <a:p>
            <a:r>
              <a:rPr lang="ko-KR" altLang="en-US" dirty="0" smtClean="0"/>
              <a:t>Sepal.Width     22.59406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035096" y="2749885"/>
            <a:ext cx="370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3번째 Petal.Length는 상관관계가 너무 높아 제거함</a:t>
            </a:r>
            <a:endParaRPr lang="ko-KR" altLang="en-US" sz="12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284" y="3061132"/>
            <a:ext cx="4485622" cy="820481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05221" y="2346305"/>
            <a:ext cx="4695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err="1" smtClean="0"/>
              <a:t>차변수선택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상관관계를 이용한 변수선택 </a:t>
            </a:r>
            <a:endParaRPr lang="en-US" altLang="ko-KR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352473" y="4352060"/>
            <a:ext cx="4382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err="1" smtClean="0"/>
              <a:t>차변수선택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모델을 이용한 변수중요도</a:t>
            </a:r>
            <a:endParaRPr lang="en-US" altLang="ko-KR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733553" y="3382682"/>
            <a:ext cx="26821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&lt; </a:t>
            </a:r>
            <a:r>
              <a:rPr lang="ko-KR" altLang="en-US" dirty="0" smtClean="0"/>
              <a:t>최종 변수선택 목록 </a:t>
            </a:r>
            <a:r>
              <a:rPr lang="en-US" altLang="ko-KR" dirty="0" smtClean="0"/>
              <a:t>&gt;</a:t>
            </a:r>
          </a:p>
          <a:p>
            <a:pPr algn="ctr"/>
            <a:r>
              <a:rPr lang="ko-KR" altLang="en-US" dirty="0" smtClean="0"/>
              <a:t>Petal.Length.ft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Petal.Width    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Petal.Width.ft</a:t>
            </a:r>
            <a:endParaRPr lang="en-US" altLang="ko-KR" dirty="0"/>
          </a:p>
          <a:p>
            <a:pPr algn="ctr"/>
            <a:r>
              <a:rPr lang="ko-KR" altLang="en-US" dirty="0" smtClean="0"/>
              <a:t>Sepal.Length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Sepal.Width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5" name="오른쪽 화살표 14"/>
          <p:cNvSpPr/>
          <p:nvPr/>
        </p:nvSpPr>
        <p:spPr>
          <a:xfrm>
            <a:off x="6221506" y="2888384"/>
            <a:ext cx="1374588" cy="2186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057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849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번</a:t>
            </a:r>
            <a:r>
              <a:rPr lang="en-US" altLang="ko-KR" dirty="0" smtClean="0"/>
              <a:t>.</a:t>
            </a:r>
            <a:r>
              <a:rPr lang="ko-KR" altLang="en-US" dirty="0" smtClean="0"/>
              <a:t> 종속변수를 이항으로 바꾸고 </a:t>
            </a:r>
            <a:r>
              <a:rPr lang="ko-KR" altLang="en-US" dirty="0" err="1" smtClean="0"/>
              <a:t>로지스틱회귀로</a:t>
            </a:r>
            <a:r>
              <a:rPr lang="ko-KR" altLang="en-US" dirty="0" smtClean="0"/>
              <a:t> 분석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43" y="622301"/>
            <a:ext cx="5824163" cy="430413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50" y="5611159"/>
            <a:ext cx="8753475" cy="990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8925" y="920937"/>
            <a:ext cx="1524000" cy="10477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289365" y="173318"/>
            <a:ext cx="888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Testset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2766" y="3199373"/>
            <a:ext cx="1228725" cy="11811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092142" y="2708311"/>
            <a:ext cx="958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trainset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1018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555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번</a:t>
            </a:r>
            <a:r>
              <a:rPr lang="en-US" altLang="ko-KR" dirty="0" smtClean="0"/>
              <a:t>.</a:t>
            </a:r>
            <a:r>
              <a:rPr lang="ko-KR" altLang="en-US" dirty="0" smtClean="0"/>
              <a:t> 종속변수를 다항인 상태에서 </a:t>
            </a:r>
            <a:r>
              <a:rPr lang="en-US" altLang="ko-KR" dirty="0" smtClean="0"/>
              <a:t>SVM</a:t>
            </a:r>
            <a:r>
              <a:rPr lang="ko-KR" altLang="en-US" dirty="0" smtClean="0"/>
              <a:t>포함한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알고리즘으로 모델을 돌리고 평가하기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18" y="1227698"/>
            <a:ext cx="2425607" cy="49190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18" y="1815458"/>
            <a:ext cx="3328894" cy="42028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6518" y="676474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svm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87487" y="67647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랜덤포레스트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6984" y="1815458"/>
            <a:ext cx="3441887" cy="420284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980894" y="1227698"/>
            <a:ext cx="13560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ntree_min</a:t>
            </a:r>
          </a:p>
          <a:p>
            <a:r>
              <a:rPr lang="ko-KR" altLang="en-US" sz="1200" dirty="0" smtClean="0"/>
              <a:t>[1] 18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076146" y="646331"/>
            <a:ext cx="102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xgboost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2071" y="1815457"/>
            <a:ext cx="4369668" cy="4261493"/>
          </a:xfrm>
          <a:prstGeom prst="rect">
            <a:avLst/>
          </a:prstGeom>
        </p:spPr>
      </p:pic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7587504" y="1186960"/>
            <a:ext cx="3765176" cy="457200"/>
          </a:xfrm>
          <a:prstGeom prst="rect">
            <a:avLst/>
          </a:prstGeom>
          <a:solidFill>
            <a:srgbClr val="3232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nrounds = 75, max_depth = 2, eta = 0.01, gamma = 0.25, colsample_bytree = 1, min_child_weight = 1 and subsample = 0.5.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394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61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군집분석을 돌려서 독립변수에 추가하고 </a:t>
            </a:r>
            <a:r>
              <a:rPr lang="en-US" altLang="ko-KR" dirty="0" smtClean="0"/>
              <a:t>5</a:t>
            </a:r>
            <a:r>
              <a:rPr lang="ko-KR" altLang="en-US" dirty="0" smtClean="0"/>
              <a:t>번의 최적 알고리즘 결과와 비교하기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103906" y="902210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svm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1251" y="5328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군집분석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09" y="902210"/>
            <a:ext cx="2872067" cy="3164355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151717" y="1271542"/>
            <a:ext cx="1679388" cy="153888"/>
          </a:xfrm>
          <a:prstGeom prst="rect">
            <a:avLst/>
          </a:prstGeom>
          <a:solidFill>
            <a:srgbClr val="3232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cost gamma 5 10 0.5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906" y="1515668"/>
            <a:ext cx="4398985" cy="372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68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256</Words>
  <Application>Microsoft Office PowerPoint</Application>
  <PresentationFormat>와이드스크린</PresentationFormat>
  <Paragraphs>56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Lucida Console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12</cp:revision>
  <dcterms:created xsi:type="dcterms:W3CDTF">2020-06-20T06:51:06Z</dcterms:created>
  <dcterms:modified xsi:type="dcterms:W3CDTF">2020-06-20T11:50:30Z</dcterms:modified>
</cp:coreProperties>
</file>