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1" y="1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9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7362-02A7-4107-9025-4D3237CFA56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46" y="785859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NLP</a:t>
            </a:r>
            <a:r>
              <a:rPr lang="ko-KR" altLang="en-US" dirty="0" smtClean="0"/>
              <a:t>에서 사전 훈련</a:t>
            </a:r>
            <a:r>
              <a:rPr lang="en-US" altLang="ko-KR" dirty="0" smtClean="0"/>
              <a:t>(Pre-training)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627" y="1404800"/>
            <a:ext cx="10170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훈련된 워드 </a:t>
            </a:r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r>
              <a:rPr lang="ko-KR" altLang="en-US" dirty="0" smtClean="0"/>
              <a:t>  어떤 태스크를 수행할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워드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(Word2Vec, </a:t>
            </a:r>
            <a:r>
              <a:rPr lang="en-US" altLang="ko-KR" dirty="0" err="1" smtClean="0"/>
              <a:t>FastText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GloVe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사용하는 방법</a:t>
            </a:r>
            <a:endParaRPr lang="en-US" altLang="ko-KR" dirty="0" smtClean="0"/>
          </a:p>
          <a:p>
            <a:r>
              <a:rPr lang="en-US" altLang="ko-KR" dirty="0" smtClean="0"/>
              <a:t>  1)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층</a:t>
            </a:r>
            <a:r>
              <a:rPr lang="en-US" altLang="ko-KR" dirty="0" smtClean="0"/>
              <a:t>(Embedding layer)</a:t>
            </a:r>
            <a:r>
              <a:rPr lang="ko-KR" altLang="en-US" dirty="0" smtClean="0"/>
              <a:t>을 랜덤 초기화하여 처음부터 학습하는 방법</a:t>
            </a:r>
          </a:p>
          <a:p>
            <a:r>
              <a:rPr lang="en-US" altLang="ko-KR" dirty="0" smtClean="0"/>
              <a:t>  2) </a:t>
            </a:r>
            <a:r>
              <a:rPr lang="ko-KR" altLang="en-US" dirty="0"/>
              <a:t>방대한 데이터로 </a:t>
            </a:r>
            <a:r>
              <a:rPr lang="ko-KR" altLang="en-US" dirty="0" smtClean="0"/>
              <a:t>사전에 </a:t>
            </a:r>
            <a:r>
              <a:rPr lang="ko-KR" altLang="en-US" dirty="0"/>
              <a:t>학습된 </a:t>
            </a:r>
            <a:r>
              <a:rPr lang="ko-KR" altLang="en-US" dirty="0" err="1"/>
              <a:t>임베딩</a:t>
            </a:r>
            <a:r>
              <a:rPr lang="ko-KR" altLang="en-US" dirty="0"/>
              <a:t> 벡터들을 가져와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데이터가 적을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 훈련된 </a:t>
            </a:r>
            <a:r>
              <a:rPr lang="ko-KR" altLang="en-US" dirty="0" err="1" smtClean="0"/>
              <a:t>임베딩을</a:t>
            </a:r>
            <a:r>
              <a:rPr lang="ko-KR" altLang="en-US" dirty="0" smtClean="0"/>
              <a:t> 사용하면 성능 향상을 기대할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 =&gt; 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단어가 하나의 벡터로 </a:t>
            </a:r>
            <a:r>
              <a:rPr lang="ko-KR" altLang="en-US" dirty="0" err="1" smtClean="0"/>
              <a:t>맵핑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다의어나 동음이의어 구분하지 못함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ex) ‘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맵핑된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벡터값은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용서를 빈다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의미와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먹는 과일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의미를 구분할 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이 한계는 사전 훈련된 언어 모델로 극복할 수 있음</a:t>
            </a:r>
            <a:r>
              <a:rPr lang="en-US" altLang="ko-KR" dirty="0" smtClean="0"/>
              <a:t>(ex. </a:t>
            </a:r>
            <a:r>
              <a:rPr lang="en-US" altLang="ko-KR" dirty="0" err="1" smtClean="0"/>
              <a:t>ELMo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BERT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733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46" y="785859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NLP</a:t>
            </a:r>
            <a:r>
              <a:rPr lang="ko-KR" altLang="en-US" dirty="0" smtClean="0"/>
              <a:t>에서 사전 훈련</a:t>
            </a:r>
            <a:r>
              <a:rPr lang="en-US" altLang="ko-KR" dirty="0" smtClean="0"/>
              <a:t>(Pre-training)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497" y="1331486"/>
            <a:ext cx="113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사전 훈련된 언어모델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</a:t>
            </a:r>
            <a:r>
              <a:rPr lang="ko-KR" altLang="en-US" dirty="0"/>
              <a:t>텍스트로부터 이전 단어들로부터 다음 단어를 예측하도록 </a:t>
            </a:r>
            <a:r>
              <a:rPr lang="ko-KR" altLang="en-US" dirty="0" smtClean="0"/>
              <a:t>언어모델을 학습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(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별도의 레이블이 부착되지 않은 텍스트 데이터로도 학습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/>
              <a:t>문맥에 따라서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ko-KR" altLang="en-US" dirty="0" err="1"/>
              <a:t>벡터값이</a:t>
            </a:r>
            <a:r>
              <a:rPr lang="ko-KR" altLang="en-US" dirty="0"/>
              <a:t> 달라지므로</a:t>
            </a:r>
            <a:r>
              <a:rPr lang="en-US" altLang="ko-KR" dirty="0"/>
              <a:t>, </a:t>
            </a:r>
            <a:r>
              <a:rPr lang="ko-KR" altLang="en-US" dirty="0" smtClean="0"/>
              <a:t>다의어를 </a:t>
            </a:r>
            <a:r>
              <a:rPr lang="ko-KR" altLang="en-US" dirty="0"/>
              <a:t>구분할 수 없었던 문제점을 해결할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7682" y="3324366"/>
            <a:ext cx="5362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2015</a:t>
            </a:r>
            <a:r>
              <a:rPr lang="ko-KR" altLang="en-US" sz="1200" dirty="0"/>
              <a:t>년 </a:t>
            </a:r>
            <a:r>
              <a:rPr lang="ko-KR" altLang="en-US" sz="1200" dirty="0" err="1" smtClean="0"/>
              <a:t>구글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'Semi-supervised Sequence Learning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 논문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(1) LSTM </a:t>
            </a:r>
            <a:r>
              <a:rPr lang="ko-KR" altLang="en-US" sz="1200" dirty="0"/>
              <a:t>언어 모델을 </a:t>
            </a:r>
            <a:r>
              <a:rPr lang="ko-KR" altLang="en-US" sz="1200" dirty="0" smtClean="0"/>
              <a:t>학습 </a:t>
            </a:r>
            <a:endParaRPr lang="en-US" altLang="ko-KR" sz="1200" dirty="0" smtClean="0"/>
          </a:p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학습한 </a:t>
            </a:r>
            <a:r>
              <a:rPr lang="en-US" altLang="ko-KR" sz="1200" dirty="0" smtClean="0"/>
              <a:t>LSTM</a:t>
            </a:r>
            <a:r>
              <a:rPr lang="ko-KR" altLang="en-US" sz="1200" dirty="0"/>
              <a:t>을 텍스트 분류에 추가 </a:t>
            </a:r>
            <a:r>
              <a:rPr lang="ko-KR" altLang="en-US" sz="1200" dirty="0" smtClean="0"/>
              <a:t>학습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7422" y="2755135"/>
            <a:ext cx="6243568" cy="2886075"/>
            <a:chOff x="843558" y="2522072"/>
            <a:chExt cx="6243568" cy="28860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6" y="2522072"/>
              <a:ext cx="5791200" cy="28860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3558" y="282703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1876" y="290372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37682" y="4062970"/>
            <a:ext cx="615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u="sng" dirty="0" smtClean="0"/>
              <a:t>레이블이 없는 데이터로 학습된 </a:t>
            </a:r>
            <a:r>
              <a:rPr lang="en-US" altLang="ko-KR" sz="1200" u="sng" dirty="0" smtClean="0"/>
              <a:t>LSTM</a:t>
            </a:r>
            <a:r>
              <a:rPr lang="en-US" altLang="ko-KR" sz="1200" dirty="0" smtClean="0"/>
              <a:t> VS </a:t>
            </a:r>
            <a:r>
              <a:rPr lang="ko-KR" altLang="en-US" sz="1200" u="sng" dirty="0" smtClean="0"/>
              <a:t>가중치가 랜덤으로 초기화된 </a:t>
            </a:r>
            <a:r>
              <a:rPr lang="en-US" altLang="ko-KR" sz="1200" u="sng" dirty="0" smtClean="0"/>
              <a:t>LSTM</a:t>
            </a:r>
          </a:p>
          <a:p>
            <a:r>
              <a:rPr lang="ko-KR" altLang="en-US" sz="1200" dirty="0" smtClean="0"/>
              <a:t>텍스트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분류 문제와 같은 문제를 학습하여 전자의 경우가 더 좋은 성능을 얻음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7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46" y="785859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NLP</a:t>
            </a:r>
            <a:r>
              <a:rPr lang="ko-KR" altLang="en-US" dirty="0" smtClean="0"/>
              <a:t>에서 사전 훈련</a:t>
            </a:r>
            <a:r>
              <a:rPr lang="en-US" altLang="ko-KR" dirty="0" smtClean="0"/>
              <a:t>(Pre-training)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2" y="2995120"/>
            <a:ext cx="6067425" cy="2543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0660" y="3327723"/>
            <a:ext cx="536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ELMo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(1) LSTM </a:t>
            </a:r>
            <a:r>
              <a:rPr lang="ko-KR" altLang="en-US" sz="1200" dirty="0"/>
              <a:t>언어 모델을 </a:t>
            </a:r>
            <a:r>
              <a:rPr lang="ko-KR" altLang="en-US" sz="1200" dirty="0" smtClean="0"/>
              <a:t>학습 </a:t>
            </a:r>
            <a:endParaRPr lang="en-US" altLang="ko-KR" sz="1200" dirty="0" smtClean="0"/>
          </a:p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학습한 </a:t>
            </a:r>
            <a:r>
              <a:rPr lang="en-US" altLang="ko-KR" sz="1200" dirty="0" smtClean="0"/>
              <a:t>LSTM</a:t>
            </a:r>
            <a:r>
              <a:rPr lang="ko-KR" altLang="en-US" sz="1200" dirty="0"/>
              <a:t>을 텍스트 분류에 추가 </a:t>
            </a:r>
            <a:r>
              <a:rPr lang="ko-KR" altLang="en-US" sz="1200" dirty="0" smtClean="0"/>
              <a:t>학습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15497" y="1331486"/>
            <a:ext cx="113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사전 훈련된 언어모델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</a:t>
            </a:r>
            <a:r>
              <a:rPr lang="ko-KR" altLang="en-US" dirty="0"/>
              <a:t>텍스트로부터 이전 단어들로부터 다음 단어를 예측하도록 </a:t>
            </a:r>
            <a:r>
              <a:rPr lang="ko-KR" altLang="en-US" dirty="0" smtClean="0"/>
              <a:t>언어모델을 학습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(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별도의 레이블이 부착되지 않은 텍스트 데이터로도 학습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/>
              <a:t>문맥에 따라서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ko-KR" altLang="en-US" dirty="0" err="1"/>
              <a:t>벡터값이</a:t>
            </a:r>
            <a:r>
              <a:rPr lang="ko-KR" altLang="en-US" dirty="0"/>
              <a:t> 달라지므로</a:t>
            </a:r>
            <a:r>
              <a:rPr lang="en-US" altLang="ko-KR" dirty="0"/>
              <a:t>, </a:t>
            </a:r>
            <a:r>
              <a:rPr lang="ko-KR" altLang="en-US" dirty="0" smtClean="0"/>
              <a:t>다의어를 </a:t>
            </a:r>
            <a:r>
              <a:rPr lang="ko-KR" altLang="en-US" dirty="0"/>
              <a:t>구분할 수 없었던 문제점을 해결할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19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97" y="1331486"/>
            <a:ext cx="113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사전 훈련된 언어모델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RNN </a:t>
            </a:r>
            <a:r>
              <a:rPr lang="ko-KR" altLang="en-US" dirty="0" smtClean="0"/>
              <a:t>계열의 신경망에서 탈피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트랜스포머가 번역기와 같은 인코더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구조에서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뛰어넘는 좋은 성능을 얻자</a:t>
            </a:r>
            <a:r>
              <a:rPr lang="en-US" altLang="ko-KR" dirty="0" smtClean="0"/>
              <a:t>, LSTM</a:t>
            </a:r>
            <a:r>
              <a:rPr lang="ko-KR" altLang="en-US" dirty="0" smtClean="0"/>
              <a:t>이 아닌 트랜스포머로 사전 훈련된 언어 모델을 학습하는 시도가 등장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46" y="785859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NLP</a:t>
            </a:r>
            <a:r>
              <a:rPr lang="ko-KR" altLang="en-US" dirty="0" smtClean="0"/>
              <a:t>에서 사전 훈련</a:t>
            </a:r>
            <a:r>
              <a:rPr lang="en-US" altLang="ko-KR" dirty="0" smtClean="0"/>
              <a:t>(Pre-training)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8952" y="3198167"/>
            <a:ext cx="451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GPT-1</a:t>
            </a:r>
          </a:p>
          <a:p>
            <a:r>
              <a:rPr lang="en-US" altLang="ko-KR" sz="1200" dirty="0" smtClean="0"/>
              <a:t>- Open AI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트랜스포머 </a:t>
            </a:r>
            <a:r>
              <a:rPr lang="ko-KR" altLang="en-US" sz="1200" dirty="0" err="1"/>
              <a:t>디코더로</a:t>
            </a:r>
            <a:r>
              <a:rPr lang="ko-KR" altLang="en-US" sz="1200" dirty="0"/>
              <a:t> 총 </a:t>
            </a:r>
            <a:r>
              <a:rPr lang="en-US" altLang="ko-KR" sz="1200" dirty="0"/>
              <a:t>12</a:t>
            </a:r>
            <a:r>
              <a:rPr lang="ko-KR" altLang="en-US" sz="1200" dirty="0"/>
              <a:t>개의 층을 쌓은 후에 방대한 텍스트 데이터를 학습시킨 언어 </a:t>
            </a:r>
            <a:r>
              <a:rPr lang="ko-KR" altLang="en-US" sz="1200" dirty="0" smtClean="0"/>
              <a:t>모델을 </a:t>
            </a:r>
            <a:r>
              <a:rPr lang="ko-KR" altLang="en-US" sz="1200" dirty="0" err="1" smtClean="0"/>
              <a:t>만듬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다양한 태스크에서 높은 </a:t>
            </a:r>
            <a:r>
              <a:rPr lang="ko-KR" altLang="en-US" sz="1200" dirty="0"/>
              <a:t>성능을 얻을 수 있음을 </a:t>
            </a:r>
            <a:r>
              <a:rPr lang="ko-KR" altLang="en-US" sz="1200" dirty="0" smtClean="0"/>
              <a:t>입증함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1" y="2812302"/>
            <a:ext cx="5810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1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97" y="1331486"/>
            <a:ext cx="113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사전 훈련된 언어모델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RNN </a:t>
            </a:r>
            <a:r>
              <a:rPr lang="ko-KR" altLang="en-US" dirty="0" smtClean="0"/>
              <a:t>계열의 신경망에서 탈피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트랜스포머가 번역기와 같은 인코더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구조에서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뛰어넘는 좋은 성능을 얻자</a:t>
            </a:r>
            <a:r>
              <a:rPr lang="en-US" altLang="ko-KR" dirty="0" smtClean="0"/>
              <a:t>, LSTM</a:t>
            </a:r>
            <a:r>
              <a:rPr lang="ko-KR" altLang="en-US" dirty="0" smtClean="0"/>
              <a:t>이 아닌 트랜스포머로 사전 훈련된 언어 모델을 학습하는 시도가 등장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46" y="785859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NLP</a:t>
            </a:r>
            <a:r>
              <a:rPr lang="ko-KR" altLang="en-US" dirty="0" smtClean="0"/>
              <a:t>에서 사전 훈련</a:t>
            </a:r>
            <a:r>
              <a:rPr lang="en-US" altLang="ko-KR" dirty="0" smtClean="0"/>
              <a:t>(Pre-training)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8952" y="3198167"/>
            <a:ext cx="451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GPT-1</a:t>
            </a:r>
          </a:p>
          <a:p>
            <a:r>
              <a:rPr lang="en-US" altLang="ko-KR" sz="1200" dirty="0" smtClean="0"/>
              <a:t>- Open AI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트랜스포머 </a:t>
            </a:r>
            <a:r>
              <a:rPr lang="ko-KR" altLang="en-US" sz="1200" dirty="0" err="1"/>
              <a:t>디코더로</a:t>
            </a:r>
            <a:r>
              <a:rPr lang="ko-KR" altLang="en-US" sz="1200" dirty="0"/>
              <a:t> 총 </a:t>
            </a:r>
            <a:r>
              <a:rPr lang="en-US" altLang="ko-KR" sz="1200" dirty="0"/>
              <a:t>12</a:t>
            </a:r>
            <a:r>
              <a:rPr lang="ko-KR" altLang="en-US" sz="1200" dirty="0"/>
              <a:t>개의 층을 쌓은 후에 방대한 텍스트 데이터를 학습시킨 언어 </a:t>
            </a:r>
            <a:r>
              <a:rPr lang="ko-KR" altLang="en-US" sz="1200" dirty="0" smtClean="0"/>
              <a:t>모델을 </a:t>
            </a:r>
            <a:r>
              <a:rPr lang="ko-KR" altLang="en-US" sz="1200" dirty="0" err="1" smtClean="0"/>
              <a:t>만듬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다양한 태스크에서 높은 </a:t>
            </a:r>
            <a:r>
              <a:rPr lang="ko-KR" altLang="en-US" sz="1200" dirty="0"/>
              <a:t>성능을 얻을 수 있음을 </a:t>
            </a:r>
            <a:r>
              <a:rPr lang="ko-KR" altLang="en-US" sz="1200" dirty="0" smtClean="0"/>
              <a:t>입증함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1" y="2812302"/>
            <a:ext cx="5810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97" y="1331486"/>
            <a:ext cx="11318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b="1" dirty="0" err="1"/>
              <a:t>마스크드</a:t>
            </a:r>
            <a:r>
              <a:rPr lang="ko-KR" altLang="en-US" b="1" dirty="0"/>
              <a:t> 언어 모델</a:t>
            </a:r>
            <a:r>
              <a:rPr lang="en-US" altLang="ko-KR" b="1" dirty="0" smtClean="0"/>
              <a:t>(Masked Language Model)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언어의 문맥이라는 것은 실제로는 양방향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이전 단어들로부터 다음 단어를 예측하는 언어 모델의 특성으로 인해 양방향 언어 모델을 사용할 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en-US" altLang="ko-KR" dirty="0" err="1"/>
              <a:t>ELMo</a:t>
            </a:r>
            <a:r>
              <a:rPr lang="ko-KR" altLang="en-US" dirty="0"/>
              <a:t>에서는 순방향과 역방향이라는 두 개의 </a:t>
            </a:r>
            <a:r>
              <a:rPr lang="ko-KR" altLang="en-US" dirty="0" err="1"/>
              <a:t>단방향</a:t>
            </a:r>
            <a:r>
              <a:rPr lang="ko-KR" altLang="en-US" dirty="0"/>
              <a:t> 언어 모델을 따로 준비하여 학습하는 방법을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/>
              <a:t>양방향 구조를 도입하기 위해서 </a:t>
            </a:r>
            <a:r>
              <a:rPr lang="en-US" altLang="ko-KR" dirty="0"/>
              <a:t>2018</a:t>
            </a:r>
            <a:r>
              <a:rPr lang="ko-KR" altLang="en-US" dirty="0"/>
              <a:t>년에는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마스크드</a:t>
            </a:r>
            <a:r>
              <a:rPr lang="ko-KR" altLang="en-US" dirty="0" smtClean="0"/>
              <a:t> </a:t>
            </a:r>
            <a:r>
              <a:rPr lang="ko-KR" altLang="en-US" dirty="0"/>
              <a:t>언어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이라는 새로운 </a:t>
            </a:r>
            <a:r>
              <a:rPr lang="ko-KR" altLang="en-US" dirty="0"/>
              <a:t>구조의 언어 모델이 </a:t>
            </a:r>
            <a:r>
              <a:rPr lang="ko-KR" altLang="en-US" dirty="0" smtClean="0"/>
              <a:t>탄생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/>
              <a:t>입력 텍스트의 단어 집합의 </a:t>
            </a:r>
            <a:r>
              <a:rPr lang="en-US" altLang="ko-KR" dirty="0"/>
              <a:t>15%</a:t>
            </a:r>
            <a:r>
              <a:rPr lang="ko-KR" altLang="en-US" dirty="0"/>
              <a:t>의 단어를 랜덤으로 </a:t>
            </a:r>
            <a:r>
              <a:rPr lang="ko-KR" altLang="en-US" dirty="0" err="1"/>
              <a:t>마스킹</a:t>
            </a:r>
            <a:r>
              <a:rPr lang="en-US" altLang="ko-KR" dirty="0"/>
              <a:t>(Masking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/>
              <a:t>마스킹</a:t>
            </a:r>
            <a:r>
              <a:rPr lang="ko-KR" altLang="en-US" dirty="0"/>
              <a:t> 된 단어들을</a:t>
            </a:r>
            <a:r>
              <a:rPr lang="en-US" altLang="ko-KR" dirty="0"/>
              <a:t>(Masked words) </a:t>
            </a:r>
            <a:r>
              <a:rPr lang="ko-KR" altLang="en-US" dirty="0" smtClean="0"/>
              <a:t>예측하도록 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546" y="785859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NLP</a:t>
            </a:r>
            <a:r>
              <a:rPr lang="ko-KR" altLang="en-US" dirty="0" smtClean="0"/>
              <a:t>에서 사전 훈련</a:t>
            </a:r>
            <a:r>
              <a:rPr lang="en-US" altLang="ko-KR" dirty="0" smtClean="0"/>
              <a:t>(Pre-training)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92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546" y="383458"/>
            <a:ext cx="749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BERT(Bidirectional Encoder Representations from Transformers, BERT)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497" y="1331486"/>
            <a:ext cx="11318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BERT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en-US" altLang="ko-KR" dirty="0"/>
              <a:t>2018</a:t>
            </a:r>
            <a:r>
              <a:rPr lang="ko-KR" altLang="en-US" dirty="0"/>
              <a:t>년에 </a:t>
            </a:r>
            <a:r>
              <a:rPr lang="ko-KR" altLang="en-US" dirty="0" err="1"/>
              <a:t>구글이</a:t>
            </a:r>
            <a:r>
              <a:rPr lang="ko-KR" altLang="en-US" dirty="0"/>
              <a:t> 공개한 사전 훈련된 모델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/>
              <a:t>수많은 </a:t>
            </a:r>
            <a:r>
              <a:rPr lang="en-US" altLang="ko-KR" dirty="0"/>
              <a:t>NLP </a:t>
            </a:r>
            <a:r>
              <a:rPr lang="ko-KR" altLang="en-US" dirty="0"/>
              <a:t>태스크에서 최고 성능을 </a:t>
            </a:r>
            <a:r>
              <a:rPr lang="ko-KR" altLang="en-US" dirty="0" smtClean="0"/>
              <a:t>보여주</a:t>
            </a:r>
            <a:r>
              <a:rPr lang="ko-KR" altLang="en-US" dirty="0"/>
              <a:t>며</a:t>
            </a:r>
            <a:r>
              <a:rPr lang="ko-KR" altLang="en-US" dirty="0" smtClean="0"/>
              <a:t> </a:t>
            </a:r>
            <a:r>
              <a:rPr lang="en-US" altLang="ko-KR" dirty="0" smtClean="0"/>
              <a:t>NLP</a:t>
            </a:r>
            <a:r>
              <a:rPr lang="ko-KR" altLang="en-US" dirty="0"/>
              <a:t>의 한 획을 그은 모델로 </a:t>
            </a:r>
            <a:r>
              <a:rPr lang="ko-KR" altLang="en-US" dirty="0" err="1" smtClean="0"/>
              <a:t>평가받음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51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588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2024-03-24T12:17:28Z</dcterms:created>
  <dcterms:modified xsi:type="dcterms:W3CDTF">2024-03-24T13:49:02Z</dcterms:modified>
</cp:coreProperties>
</file>