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82" userDrawn="1">
          <p15:clr>
            <a:srgbClr val="A4A3A4"/>
          </p15:clr>
        </p15:guide>
        <p15:guide id="4" pos="211" userDrawn="1">
          <p15:clr>
            <a:srgbClr val="A4A3A4"/>
          </p15:clr>
        </p15:guide>
        <p15:guide id="5" orient="horz" pos="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9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876" y="534"/>
      </p:cViewPr>
      <p:guideLst>
        <p:guide orient="horz" pos="2160"/>
        <p:guide pos="3840"/>
        <p:guide orient="horz" pos="482"/>
        <p:guide pos="211"/>
        <p:guide orient="horz" pos="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9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25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59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7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29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89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35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6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49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97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12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57362-02A7-4107-9025-4D3237CFA563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3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3137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8600" y="3861256"/>
            <a:ext cx="72202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NLP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사전 훈련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Pre-training)</a:t>
            </a:r>
          </a:p>
          <a:p>
            <a:pPr marL="342900" indent="-342900">
              <a:buAutoNum type="arabicPeriod"/>
            </a:pPr>
            <a:endParaRPr lang="en-US" altLang="ko-KR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BERT(Bidirectional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Encoder Representations from </a:t>
            </a:r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Transformers)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8990" y="2091520"/>
            <a:ext cx="1334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BERT</a:t>
            </a:r>
            <a:endParaRPr lang="ko-KR" altLang="en-US" sz="3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0699" y="527050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김지현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91553" y="72083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딥러닝을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이용한 자연어 처리 입문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37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475" y="391409"/>
            <a:ext cx="758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BERT(Bidirectional Encoder Representations from Transformers, BERT)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151" y="1026070"/>
            <a:ext cx="112001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BERT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서브워드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토크나이저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en-US" altLang="ko-KR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WordPiece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단어보다 더 작은 단위로 쪼개는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서브워드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토크나이저를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사용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WordPiece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토크나이저는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글자로부터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서브워드들을 병합해가는 방식으로 최종 단어 집합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(Vocabulary)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만드는 것은 바이트 페어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인코딩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(Byte Pair Encoding, BPE)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 유사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-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서브워드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토크나이저는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기본적으로 자주 등장하는 단어는 그대로 단어 집합에 추가하지만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자주 등장하지 않는 단어의 경우에는 더 작은 단위인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서브워드로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분리되어 서브워드들이 단어 집합에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추가됨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이렇게 단어 집합이 만들어지고 나면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단어 집합을 기반으로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토큰화를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수행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91553" y="72083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딥러닝을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이용한 자연어 처리 입문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73826" y="3580495"/>
            <a:ext cx="92464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준비물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이미 훈련 데이터로부터 만들어진 단어 집합</a:t>
            </a:r>
          </a:p>
          <a:p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토큰이 단어 집합에 존재한다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=&gt;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해당 토큰을 분리하지 않는다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토큰이 단어 집합에 존재하지 않는다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=&gt;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해당 토큰을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서브워드로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분리한다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=&gt;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해당 토큰의 첫번째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서브워드를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제외한 나머지 서브워드들은 앞에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"##"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붙인 것을 토큰으로 한다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826" y="3259723"/>
            <a:ext cx="3341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 BERT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토큰화를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수행하는 </a:t>
            </a:r>
            <a:r>
              <a:rPr lang="ko-KR" altLang="en-US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방식 </a:t>
            </a:r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&gt;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418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233" y="397552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NLP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사전 훈련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(Pre-training)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233" y="1025643"/>
            <a:ext cx="1017048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</a:t>
            </a:r>
            <a:r>
              <a:rPr lang="ko-KR" altLang="en-US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사전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훈련된 워드 </a:t>
            </a:r>
            <a:r>
              <a:rPr lang="ko-KR" altLang="en-US" sz="16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어떤 태스크를 수행할 때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워드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(Word2Vec, </a:t>
            </a: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FastText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GloVe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사용하는 방법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1)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층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(Embedding layer)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랜덤 초기화하여 처음부터 학습하는 방법</a:t>
            </a: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2)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방대한 데이터로 사전에 학습된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벡터들을 가져와 사용하는 방법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데이터가 적을 때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사전 훈련된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임베딩을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사용하면 성능 향상을 기대할 수 있음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=&gt;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문제점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하나의 단어가 하나의 벡터로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맵핑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-&gt;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다의어나 동음이의어 구분하지 못함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ex) ‘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사과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’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맵핑된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벡터값은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용서를 빈다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’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의미와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먹는 과일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’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의미를 구분할 수 없음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=&gt;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한계는 사전 훈련된 언어 모델로 극복할 수 있음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(ex. </a:t>
            </a: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ELMo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나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91553" y="72083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딥러닝을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이용한 자연어 처리 입문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73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3606" y="1029229"/>
            <a:ext cx="1131889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사전 훈련된 언어모델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주어진 텍스트로부터 이전 단어들로부터 다음 단어를 예측하도록 언어모델을 학습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- (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장점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기본적으로 별도의 레이블이 부착되지 않은 텍스트 데이터로도 학습 가능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문맥에 따라서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벡터값이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달라지므로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다의어를 구분할 수 없었던 문제점을 해결할 수 있음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25683" y="2813624"/>
            <a:ext cx="53625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2015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 </a:t>
            </a:r>
            <a:r>
              <a:rPr lang="ko-KR" altLang="en-US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구글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'Semi-supervised Sequence Learning'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논문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/>
            </a:r>
            <a:b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(1) LSTM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언어 모델을 학습 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(2)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학습한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LSTM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텍스트 분류에 추가 학습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17422" y="2755135"/>
            <a:ext cx="6243568" cy="2886075"/>
            <a:chOff x="843558" y="2522072"/>
            <a:chExt cx="6243568" cy="288607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5926" y="2522072"/>
              <a:ext cx="5791200" cy="288607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43558" y="2827036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(1)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41876" y="2903727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(2)</a:t>
              </a:r>
              <a:endParaRPr lang="ko-KR" alt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725683" y="3598454"/>
            <a:ext cx="507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레이블이 없는 데이터로 학습된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LSTM VS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가중치가 랜덤으로 초기화된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LSTM</a:t>
            </a:r>
          </a:p>
          <a:p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텍스트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분류 문제와 같은 문제를 학습하여 전자의 경우가 더 좋은 성능을 얻음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5233" y="397552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NLP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사전 훈련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(Pre-training)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91553" y="72083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딥러닝을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이용한 자연어 처리 입문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571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82" y="2995120"/>
            <a:ext cx="6067425" cy="2543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70461" y="3311821"/>
            <a:ext cx="5362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ELMo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(1) </a:t>
            </a:r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순방향과 역방향 언어 모델 각각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학습 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(2) </a:t>
            </a:r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사전 훈련된 </a:t>
            </a:r>
            <a:r>
              <a:rPr lang="ko-KR" altLang="en-US" sz="12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임베딩에</a:t>
            </a:r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사용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914" y="1029279"/>
            <a:ext cx="1131889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사전 훈련된 언어모델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주어진 텍스트로부터 이전 단어들로부터 다음 단어를 예측하도록 언어모델을 학습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- (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장점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기본적으로 별도의 레이블이 부착되지 않은 텍스트 데이터로도 학습 가능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문맥에 따라서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벡터값이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달라지므로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다의어를 구분할 수 없었던 문제점을 해결할 수 있음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5233" y="397552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NLP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사전 훈련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(Pre-training)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91553" y="72083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딥러닝을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이용한 자연어 처리 입문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719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963" y="1016000"/>
            <a:ext cx="708801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사전 훈련된 언어모델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RNN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계열의 신경망에서 탈피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트랜스포머가 번역기와 같은 인코더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디코더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구조에서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LSTM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뛰어넘는 좋은 성능을 얻자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LSTM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아닌 트랜스포머로 사전 훈련된 언어 모델을 학습하는 시도가 등장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08952" y="3198167"/>
            <a:ext cx="4516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GPT-1</a:t>
            </a: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Open AI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트랜스포머 </a:t>
            </a:r>
            <a:r>
              <a:rPr lang="ko-KR" altLang="en-US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디코더로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총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12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층을 쌓은 후에 방대한 텍스트 데이터를 학습시킨 언어 모델을 </a:t>
            </a:r>
            <a:r>
              <a:rPr lang="ko-KR" altLang="en-US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만듬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다양한 태스크에서 높은 성능을 얻을 수 있음을 입증함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31" y="2812302"/>
            <a:ext cx="5810250" cy="27908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5233" y="397552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NLP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사전 훈련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(Pre-training)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91553" y="72083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딥러닝을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이용한 자연어 처리 입문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05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963" y="1016000"/>
            <a:ext cx="1131889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마스크드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언어 모델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(Masked Language Model)</a:t>
            </a:r>
          </a:p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언어의 문맥이라는 것은 실제로는 양방향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이전 단어들로부터 다음 단어를 예측하는 언어 모델의 특성으로 인해 양방향 언어 모델을 사용할 수 없음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(</a:t>
            </a: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ELMo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에서는 순방향과 역방향이라는 두 개의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단방향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언어 모델을 따로 준비하여 학습하는 방법을 사용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양방향 구조를 도입하기 위해서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2018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년에는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“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마스크드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언어 모델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”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이라는 새로운 구조의 언어 모델이 탄생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입력 텍스트의 단어 집합의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15%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단어를 랜덤으로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마스킹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(Masking)</a:t>
            </a: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-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마스킹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된 단어들을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(Masked words)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예측하도록 함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233" y="397552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NLP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사전 훈련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(Pre-training)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91553" y="72083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딥러닝을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이용한 자연어 처리 입문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392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14" y="395843"/>
            <a:ext cx="758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BERT(Bidirectional Encoder Representations from Transformers, BERT)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14" y="1023951"/>
            <a:ext cx="1120014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BERT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개요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- 2018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년에 구글이 공개한 사전 훈련된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이전 챕터에서 배웠던 트랜스포머를 이용하여 구현되었으며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위키피디아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(25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억 단어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 </a:t>
            </a: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BooksCorpus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(8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억 단어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 같은 레이블이 없는 텍스트 데이터로 사전 훈련된 언어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레이블이 없는 방대한 데이터로 사전 훈련된 모델을 가지고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레이블이 있는 다른 작업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(Task)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추가 훈련과 함께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하이퍼파라미터를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재조정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(Fine-tuning)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수많은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NLP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태스크에서 최고 성능을 보여주며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NLP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한 획을 그은 모델로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평가받음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919" y="2777482"/>
            <a:ext cx="5605297" cy="20655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91553" y="72083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딥러닝을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이용한 자연어 처리 입문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651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470" y="391409"/>
            <a:ext cx="758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BERT(Bidirectional Encoder Representations from Transformers, BERT)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14" y="1023951"/>
            <a:ext cx="112001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BERT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크기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기본 구조는 트랜스포머의 인코더를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쌓아올린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구조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Base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버전에서는 총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12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개를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쌓고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Large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버전에서는 총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24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개를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쌓았음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Large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버전은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Base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버전보다 </a:t>
            </a: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d_model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크기나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셀프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어텐션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헤드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(Self Attention Heads)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수가 더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큼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트랜스포머 인코더 층의 수를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L, </a:t>
            </a: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d_model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크기를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D,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셀프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어텐션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헤드의 수를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라고 할 때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BERT-Base : L=12, D=768, A=12 : 110M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</a:t>
            </a:r>
            <a:r>
              <a:rPr lang="ko-KR" altLang="en-US" sz="14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파라미터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(GPT-1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 성능을 비교하기 위해서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GPT-1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 동등한 크기로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BERT-Base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설계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BERT-Large : L=24, D=1024, A=16 : 340M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</a:t>
            </a:r>
            <a:r>
              <a:rPr lang="ko-KR" altLang="en-US" sz="14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파라미터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(BERT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최대 성능을 보여주기 위함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- </a:t>
            </a:r>
            <a:r>
              <a:rPr lang="en-US" altLang="ko-KR" sz="14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cf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초기 트랜스포머 모델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hlinkClick r:id="rId2"/>
              </a:rPr>
              <a:t>https://wikidocs.net/31379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파라미터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정보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L=6, D=512, A=8</a:t>
            </a:r>
          </a:p>
          <a:p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91553" y="72083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딥러닝을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이용한 자연어 처리 입문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376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475" y="391409"/>
            <a:ext cx="758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BERT(Bidirectional Encoder Representations from Transformers, BERT)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151" y="1026070"/>
            <a:ext cx="11200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문맥을 반영한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(Contextual Embedding)</a:t>
            </a:r>
          </a:p>
          <a:p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ELMo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나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GPT-1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 마찬가지로 문맥을 반영한 </a:t>
            </a:r>
            <a:r>
              <a:rPr lang="ko-KR" altLang="en-US" sz="14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임베딩을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사용함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입력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 단어들은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층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(Embedding layer)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지나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768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차원의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벡터가 되어 입력으로 사용됨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-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출력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내부적인 연산을 거친 후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동일하게 각 단어에 대해서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768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차원의 벡터를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출력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연산을 거친 후의 출력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임베딩은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문장의 문맥을 모두 참고한 문맥을 반영한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임베딩이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됨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543" y="2596149"/>
            <a:ext cx="2676514" cy="15254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91553" y="72083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딥러닝을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이용한 자연어 처리 입문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0542" y="4126510"/>
            <a:ext cx="3838637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 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768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차원의 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[CLS], I, love, you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라는 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벡터를 </a:t>
            </a:r>
            <a:r>
              <a:rPr lang="ko-KR" altLang="en-US" sz="11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입력받음</a:t>
            </a:r>
            <a:r>
              <a:rPr lang="en-US" altLang="ko-KR" sz="11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372" y="2596826"/>
            <a:ext cx="4998085" cy="15247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04372" y="4126510"/>
            <a:ext cx="5737556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단순히 </a:t>
            </a:r>
            <a:r>
              <a:rPr lang="ko-KR" altLang="en-US" sz="11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층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(embedding layer)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지난 </a:t>
            </a:r>
            <a:r>
              <a:rPr lang="ko-KR" altLang="en-US" sz="11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벡터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04372" y="2344757"/>
            <a:ext cx="5737556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[CLS], I, love, you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라는 모든 단어 벡터들을 모두 참고한 후에 문맥 정보를 가진 벡터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0542" y="2344757"/>
            <a:ext cx="3838637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768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차원의 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벡터를 </a:t>
            </a:r>
            <a:r>
              <a:rPr lang="ko-KR" altLang="en-US" sz="11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출력함</a:t>
            </a:r>
            <a:r>
              <a:rPr lang="en-US" altLang="ko-KR" sz="11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542" y="4691906"/>
            <a:ext cx="3525791" cy="121635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92981" y="2344757"/>
            <a:ext cx="795130" cy="20433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입출력</a:t>
            </a:r>
            <a:endParaRPr lang="ko-KR" altLang="en-US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6478" y="4651706"/>
            <a:ext cx="795130" cy="17733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연산</a:t>
            </a:r>
            <a:endParaRPr lang="ko-KR" altLang="en-US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659" y="4644199"/>
            <a:ext cx="4423280" cy="182688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288110" y="2344757"/>
            <a:ext cx="10153817" cy="20433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8110" y="4651706"/>
            <a:ext cx="10153817" cy="17733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81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1118</Words>
  <Application>Microsoft Office PowerPoint</Application>
  <PresentationFormat>와이드스크린</PresentationFormat>
  <Paragraphs>105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KoPubWorld돋움체 Bold</vt:lpstr>
      <vt:lpstr>KoPubWorld돋움체 Light</vt:lpstr>
      <vt:lpstr>KoPubWorld돋움체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master</cp:lastModifiedBy>
  <cp:revision>27</cp:revision>
  <dcterms:created xsi:type="dcterms:W3CDTF">2024-03-24T12:17:28Z</dcterms:created>
  <dcterms:modified xsi:type="dcterms:W3CDTF">2024-03-26T10:28:12Z</dcterms:modified>
</cp:coreProperties>
</file>