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1" y="69"/>
      </p:cViewPr>
      <p:guideLst>
        <p:guide orient="horz" pos="2160"/>
        <p:guide pos="3840"/>
        <p:guide orient="horz" pos="482"/>
        <p:guide pos="211"/>
        <p:guide orient="horz" pos="640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7362-02A7-4107-9025-4D3237CFA563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03F0-D4A1-4433-A352-C358302B4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137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8600" y="3861256"/>
            <a:ext cx="722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Pre-training)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Encoder Representations from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Transformers)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8990" y="2091520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699" y="5270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김지현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3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WordPiece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단어보다 더 작은 단위로 쪼개는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WordPiece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글자로부터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서브워드들을 병합해가는 방식으로 최종 단어 집합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(Vocabulary)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만드는 것은 바이트 페어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인코딩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(Byte Pair Encoding, BPE)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유사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토크나이저는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기본적으로 자주 등장하는 단어는 그대로 단어 집합에 추가하지만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자주 등장하지 않는 단어의 경우에는 더 작은 단위인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분리되어 서브워드들이 단어 집합에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이렇게 단어 집합이 만들어지고 나면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단어 집합을 기반으로 토큰화를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수행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 집합의 크기는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30,522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26" y="3580495"/>
            <a:ext cx="9246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준비물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 훈련 데이터로부터 만들어진 단어 집합</a:t>
            </a:r>
          </a:p>
          <a:p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단어 집합에 존재한다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토큰을 분리하지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단어 집합에 존재하지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토큰을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분리한다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=&gt;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토큰의 첫번째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서브워드를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제외한 나머지 서브워드들은 앞에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"##"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붙인 것을 토큰으로 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826" y="3259723"/>
            <a:ext cx="334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토큰화를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수행하는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방식 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포지션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(Position Embedding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/>
              <a:t>학습 가능한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층을 구성해 위치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벡터를 만드는 방법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Q.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트랜스포머에서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/>
              <a:t>포지셔널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인코딩</a:t>
            </a:r>
            <a:r>
              <a:rPr lang="en-US" altLang="ko-KR" sz="1400" dirty="0"/>
              <a:t>(Positional Encoding</a:t>
            </a:r>
            <a:r>
              <a:rPr lang="en-US" altLang="ko-KR" sz="1400" dirty="0" smtClean="0"/>
              <a:t>)*</a:t>
            </a:r>
            <a:r>
              <a:rPr lang="ko-KR" altLang="en-US" sz="1400" dirty="0" smtClean="0"/>
              <a:t>과 다른 점은</a:t>
            </a:r>
            <a:r>
              <a:rPr lang="en-US" altLang="ko-KR" sz="1400" dirty="0" smtClean="0"/>
              <a:t>?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A. </a:t>
            </a:r>
            <a:r>
              <a:rPr lang="ko-KR" altLang="en-US" sz="1400" dirty="0" smtClean="0"/>
              <a:t>둘 다 </a:t>
            </a:r>
            <a:r>
              <a:rPr lang="ko-KR" altLang="en-US" sz="1400" dirty="0" smtClean="0"/>
              <a:t>단어의 </a:t>
            </a:r>
            <a:r>
              <a:rPr lang="ko-KR" altLang="en-US" sz="1400" dirty="0"/>
              <a:t>위치 정보를 </a:t>
            </a:r>
            <a:r>
              <a:rPr lang="ko-KR" altLang="en-US" sz="1400" dirty="0" smtClean="0"/>
              <a:t>표현하기 위한 위치 </a:t>
            </a:r>
            <a:r>
              <a:rPr lang="ko-KR" altLang="en-US" sz="1400" dirty="0" err="1" smtClean="0"/>
              <a:t>임베딩</a:t>
            </a:r>
            <a:r>
              <a:rPr lang="ko-KR" altLang="en-US" sz="1400" dirty="0" smtClean="0"/>
              <a:t> 벡터를 만드는 방법인데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Positional Encoding</a:t>
            </a:r>
            <a:r>
              <a:rPr lang="ko-KR" altLang="en-US" sz="1400" dirty="0" smtClean="0"/>
              <a:t>은 사인함수와 코사인함수를 이용해 </a:t>
            </a:r>
            <a:r>
              <a:rPr lang="ko-KR" altLang="en-US" sz="1400" dirty="0" err="1" smtClean="0"/>
              <a:t>임베딩</a:t>
            </a:r>
            <a:r>
              <a:rPr lang="ko-KR" altLang="en-US" sz="1400" dirty="0" smtClean="0"/>
              <a:t> 벡터를 만들고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Position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Embedding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학습을 통해서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만듬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38" y="2810446"/>
            <a:ext cx="3464749" cy="1638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8127" y="2937003"/>
            <a:ext cx="5004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학습시킴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입력마다 다음과 같이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더해줌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첫번째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+ 0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네번째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단어의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+ 3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38" y="5081271"/>
            <a:ext cx="9531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문장의 최대 길이를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하고 있으므로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포지션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총 두 개의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층이 사용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단어 집합의 크기가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30,522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 단어 벡터를 위한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포지션 벡터를 위한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91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419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440180"/>
            <a:ext cx="9144061" cy="2160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5703" y="3564710"/>
            <a:ext cx="392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언어 모델</a:t>
            </a:r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정방향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역방향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각각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훈련시킴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1785" y="3564710"/>
            <a:ext cx="244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</a:t>
            </a:r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트랜스포머의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디코더를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이용하여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단어들로부터 다음 단어를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880" y="3582893"/>
            <a:ext cx="244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</a:t>
            </a:r>
            <a:endParaRPr lang="en-US" altLang="ko-KR" sz="12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마스크드</a:t>
            </a:r>
            <a:r>
              <a:rPr lang="ko-KR" altLang="en-US" sz="1200" dirty="0"/>
              <a:t> 언어 모델</a:t>
            </a:r>
            <a:r>
              <a:rPr lang="en-US" altLang="ko-KR" sz="1200" dirty="0"/>
              <a:t>(Masked Language Model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통해 양방향성을 얻음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962" y="4569207"/>
            <a:ext cx="9531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BookCorpus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 방법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문장 예측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(Next sentence prediction, NSP)</a:t>
            </a:r>
          </a:p>
        </p:txBody>
      </p:sp>
    </p:spTree>
    <p:extLst>
      <p:ext uri="{BB962C8B-B14F-4D97-AF65-F5344CB8AC3E}">
        <p14:creationId xmlns:p14="http://schemas.microsoft.com/office/powerpoint/2010/main" val="242301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75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Model, MLM)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83" y="1610845"/>
            <a:ext cx="98327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인공 신경망의 입력으로 들어가는 입력 텍스트의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(Masking)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인공 신경망에게 이 가려진 단어들을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words)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예측하도록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랜덤으로 선택된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다시 다음과 같은 비율로 규칙이 적용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80%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The man went to the store → The man went to the [MASK]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랜덤으로 단어가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The man went to the store → The man went to the dog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단어들은 동일하게 둔다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The man went to the store → The man went to the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store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파인 튜닝 단계에서는 나타나지 않으므로 사전 학습 단계와 파인 튜닝 단계에서의 불일치가 발생하는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문제가 있음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완화하기 위해서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랜덤으로 선택된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단어들의 모든 토큰을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사용하지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24" y="1775437"/>
            <a:ext cx="3623811" cy="2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75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Model, MLM)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38" y="5016627"/>
            <a:ext cx="1042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변경된 토큰을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맞추려고 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여기서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출력층에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있는 다른 위치의 벡터들은 예측과 학습에 사용되지 않고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오직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'dog'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위치의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출력층의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벡터만이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9" y="1732061"/>
            <a:ext cx="4316660" cy="2338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255" y="4070997"/>
            <a:ext cx="390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'My dog is cute. he likes playing'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9093" y="4309633"/>
            <a:ext cx="2654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'dog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변경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45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75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Model, MLM)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802" y="5211668"/>
            <a:ext cx="10420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변경된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토큰에 대해 원래 단어가 무엇인지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 단어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'king'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변경된 토큰에 대해서도 원래 단어가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무엇인지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'play'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변경되지 않았지만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입장에서는 이것이 변경된 단어인지 아닌지 모르므로 마찬가지로 원래 단어를 예측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255" y="4070997"/>
            <a:ext cx="390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'My dog is cute. he likes playing'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9092" y="4309633"/>
            <a:ext cx="569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'dog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[MASK]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'he</a:t>
            </a:r>
            <a:r>
              <a:rPr lang="en-US" altLang="ko-KR" sz="1400" dirty="0"/>
              <a:t>'</a:t>
            </a:r>
            <a:r>
              <a:rPr lang="ko-KR" altLang="en-US" sz="1400" dirty="0"/>
              <a:t>는 랜덤 단어 </a:t>
            </a:r>
            <a:r>
              <a:rPr lang="en-US" altLang="ko-KR" sz="1400" dirty="0"/>
              <a:t>'king'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변경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'play</a:t>
            </a:r>
            <a:r>
              <a:rPr lang="en-US" altLang="ko-KR" sz="1400" dirty="0"/>
              <a:t>'</a:t>
            </a:r>
            <a:r>
              <a:rPr lang="ko-KR" altLang="en-US" sz="1400" dirty="0"/>
              <a:t>는 변경되진 않았지만 예측에 </a:t>
            </a:r>
            <a:r>
              <a:rPr lang="ko-KR" altLang="en-US" sz="1400" dirty="0" smtClean="0"/>
              <a:t>사용됨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62" y="1777668"/>
            <a:ext cx="4468673" cy="22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6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75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사전 훈련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(Pre-training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2)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문장 예측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(Next Sentence Prediction, NSP)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510" y="1668368"/>
            <a:ext cx="1042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문장을 준 후에 이 문장이 이어지는 문장인지 아닌지를 맞추는 방식으로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훈련시킴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50:50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비율로 실제 이어지는 두 개의 문장과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이어붙인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두 개의 문장을 주고 훈련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472" y="2765360"/>
            <a:ext cx="5698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이어지는 문장의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경우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Sentence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 : The man went to the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store.</a:t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Sentence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 : He bought a gallon of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milk.</a:t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en-US" altLang="ko-KR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IsNextSentence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이어지는 문장이 아닌 경우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경우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Sentence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 : The man went to the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store.</a:t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Sentence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 : dogs are so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cute.</a:t>
            </a:r>
            <a:b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NotNextSentence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86" y="2320261"/>
            <a:ext cx="4796219" cy="2369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4740093"/>
            <a:ext cx="569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[SEP] :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문장의 끝을 식별하는 특별 토큰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 :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 문장이 실제 이어지는 문장인지 아닌지 풀도록 하는 특별 토큰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201" y="5844056"/>
            <a:ext cx="1028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모델과 다음 문장 예측은 따로 학습하는 것이 아닌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loss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합하여 학습이 동시에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이루어짐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31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3" y="1025643"/>
            <a:ext cx="10170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훈련된 워드 </a:t>
            </a: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어떤 태스크를 수행할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(Word2Vec,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FastText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GloVe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1)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랜덤 초기화하여 처음부터 학습하는 방법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2)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방대한 데이터로 사전에 학습된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벡터들을 가져와 사용하는 방법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데이터가 적을 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사용하면 성능 향상을 기대할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단어가 하나의 벡터로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다의어나 동음이의어 구분하지 못함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ex) 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맵핑된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용서를 빈다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의미와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먹는 과일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의미를 구분할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=&gt;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한계는 사전 훈련된 언어 모델로 극복할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(ex.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06" y="1029229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텍스트로부터 이전 단어들로부터 다음 단어를 예측하도록 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별도의 레이블이 부착되지 않은 텍스트 데이터로도 학습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구분할 수 없었던 문제점을 해결할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5683" y="2813624"/>
            <a:ext cx="536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2015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'Semi-supervised Sequence Learning'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논문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LSTM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 모델을 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텍스트 분류에 추가 학습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7422" y="2755135"/>
            <a:ext cx="6243568" cy="2886075"/>
            <a:chOff x="843558" y="2522072"/>
            <a:chExt cx="6243568" cy="28860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6" y="2522072"/>
              <a:ext cx="5791200" cy="28860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558" y="282703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1876" y="290372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25683" y="3598454"/>
            <a:ext cx="507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데이터로 학습된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 VS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가중치가 랜덤으로 초기화된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 문제와 같은 문제를 학습하여 전자의 경우가 더 좋은 성능을 얻음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7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2" y="2995120"/>
            <a:ext cx="6067425" cy="2543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0461" y="3311821"/>
            <a:ext cx="536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순방향과 역방향 언어 모델 각각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</a:t>
            </a:r>
            <a:r>
              <a:rPr lang="ko-KR" altLang="en-US" sz="12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임베딩에</a:t>
            </a:r>
            <a:r>
              <a:rPr lang="ko-KR" altLang="en-US" sz="12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14" y="1029279"/>
            <a:ext cx="113188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주어진 텍스트로부터 이전 단어들로부터 다음 단어를 예측하도록 언어모델을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별도의 레이블이 부착되지 않은 텍스트 데이터로도 학습 가능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문맥에 따라서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벡터값이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달라지므로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다의어를 구분할 수 없었던 문제점을 해결할 수 있음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1016000"/>
            <a:ext cx="70880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훈련된 언어모델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RNN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계열의 신경망에서 탈피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트랜스포머가 번역기와 같은 인코더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구조에서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뛰어넘는 좋은 성능을 얻자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LSTM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아닌 트랜스포머로 사전 훈련된 언어 모델을 학습하는 시도가 등장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8952" y="3198167"/>
            <a:ext cx="451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Open AI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디코더로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총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층을 쌓은 후에 방대한 텍스트 데이터를 학습시킨 언어 모델을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태스크에서 높은 성능을 얻을 수 있음을 입증함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1" y="2812302"/>
            <a:ext cx="5810250" cy="2790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1016000"/>
            <a:ext cx="113188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Language Model)</a:t>
            </a: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언어의 문맥이라는 것은 실제로는 양방향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단어들로부터 다음 단어를 예측하는 언어 모델의 특성으로 인해 양방향 언어 모델을 사용할 수 없음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(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순방향과 역방향이라는 두 개의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모델을 따로 준비하여 학습하는 방법을 사용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양방향 구조를 도입하기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년에는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마스크드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언어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새로운 구조의 언어 모델이 탄생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텍스트의 단어 집합의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15%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단어를 랜덤으로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(Masking)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마스킹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된 단어들을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(Masked words)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예측하도록 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33" y="39755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NLP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사전 훈련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(Pre-training)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14" y="395843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14" y="1023951"/>
            <a:ext cx="112001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BERT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- 2018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 구글이 공개한 사전 훈련된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챕터에서 배웠던 트랜스포머를 이용하여 구현되었으며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BooksCorpus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억 단어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같은 레이블이 없는 텍스트 데이터로 사전 훈련된 언어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없는 방대한 데이터로 사전 훈련된 모델을 가지고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레이블이 있는 다른 작업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(Task)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추가 훈련과 함께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하이퍼파라미터를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재조정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(Fine-tuning)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수많은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태스크에서 최고 성능을 보여주며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NLP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한 획을 그은 모델로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평가받음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19" y="2777482"/>
            <a:ext cx="5605297" cy="2065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5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0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14" y="1023951"/>
            <a:ext cx="112001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구조는 트랜스포머의 인코더를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쌓아올린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쌓고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버전에서는 총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쌓았음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Large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Base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버전보다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(Self Attention Heads)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수가 더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큼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트랜스포머 인코더 층의 수를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d_model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크기를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D,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셀프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어텐션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헤드의 수를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할 때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 : L=12, D=768, A=12 : 110M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성능을 비교하기 위해서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동등한 크기로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BERT-Base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BERT-Large : L=24, D=1024, A=16 : 340M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(BERT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최대 성능을 보여주기 위함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cf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트랜스포머 모델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2"/>
              </a:rPr>
              <a:t>https://wikidocs.net/31379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정보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L=6, D=512, A=8</a:t>
            </a: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75" y="391409"/>
            <a:ext cx="758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BERT(Bidirectional Encoder Representations from Transformers, BERT)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1" y="1026070"/>
            <a:ext cx="1120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문맥을 반영한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(Contextual Embedding)</a:t>
            </a:r>
          </a:p>
          <a:p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ELMo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GPT-1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마찬가지로 문맥을 반영한 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임베딩을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사용함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단어들은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지나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벡터가 되어 입력으로 사용됨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-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내부적인 연산을 거친 후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동일하게 각 단어에 대해서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벡터를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연산을 거친 후의 출력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임베딩은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문장의 문맥을 모두 참고한 문맥을 반영한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임베딩이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3" y="2596149"/>
            <a:ext cx="2676514" cy="1525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1553" y="7208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자연어 처리 입문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542" y="4126510"/>
            <a:ext cx="383863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[CLS], I, love, you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벡터를 </a:t>
            </a:r>
            <a:r>
              <a:rPr lang="ko-KR" altLang="en-US" sz="11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입력받음</a:t>
            </a: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72" y="2596826"/>
            <a:ext cx="4998085" cy="1524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4372" y="4126510"/>
            <a:ext cx="573755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층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(embedding layer)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지난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임베딩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벡터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4372" y="2344757"/>
            <a:ext cx="5737556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[CLS], I, love, you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라는 모든 단어 벡터들을 모두 참고한 후에 문맥 정보를 가진 벡터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0542" y="2344757"/>
            <a:ext cx="3838637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768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벡터를 </a:t>
            </a:r>
            <a:r>
              <a:rPr lang="ko-KR" altLang="en-US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출력함</a:t>
            </a:r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542" y="4691906"/>
            <a:ext cx="3525791" cy="12163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2981" y="2344757"/>
            <a:ext cx="795130" cy="2043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입출력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78" y="4651706"/>
            <a:ext cx="795130" cy="1773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59" y="4644199"/>
            <a:ext cx="4423280" cy="18268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88110" y="2344757"/>
            <a:ext cx="10153817" cy="20433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8110" y="4651706"/>
            <a:ext cx="10153817" cy="1773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1692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2024-03-24T12:17:28Z</dcterms:created>
  <dcterms:modified xsi:type="dcterms:W3CDTF">2024-03-27T14:42:19Z</dcterms:modified>
</cp:coreProperties>
</file>