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7"/>
  </p:notesMasterIdLst>
  <p:sldIdLst>
    <p:sldId id="422" r:id="rId2"/>
    <p:sldId id="405" r:id="rId3"/>
    <p:sldId id="372" r:id="rId4"/>
    <p:sldId id="406" r:id="rId5"/>
    <p:sldId id="373" r:id="rId6"/>
    <p:sldId id="418" r:id="rId7"/>
    <p:sldId id="419" r:id="rId8"/>
    <p:sldId id="407" r:id="rId9"/>
    <p:sldId id="368" r:id="rId10"/>
    <p:sldId id="408" r:id="rId11"/>
    <p:sldId id="417" r:id="rId12"/>
    <p:sldId id="369" r:id="rId13"/>
    <p:sldId id="358" r:id="rId14"/>
    <p:sldId id="399" r:id="rId15"/>
    <p:sldId id="409" r:id="rId16"/>
    <p:sldId id="375" r:id="rId17"/>
    <p:sldId id="397" r:id="rId18"/>
    <p:sldId id="377" r:id="rId19"/>
    <p:sldId id="410" r:id="rId20"/>
    <p:sldId id="378" r:id="rId21"/>
    <p:sldId id="411" r:id="rId22"/>
    <p:sldId id="389" r:id="rId23"/>
    <p:sldId id="390" r:id="rId24"/>
    <p:sldId id="412" r:id="rId25"/>
    <p:sldId id="420" r:id="rId26"/>
    <p:sldId id="421" r:id="rId27"/>
    <p:sldId id="400" r:id="rId28"/>
    <p:sldId id="413" r:id="rId29"/>
    <p:sldId id="391" r:id="rId30"/>
    <p:sldId id="392" r:id="rId31"/>
    <p:sldId id="414" r:id="rId32"/>
    <p:sldId id="393" r:id="rId33"/>
    <p:sldId id="415" r:id="rId34"/>
    <p:sldId id="416" r:id="rId35"/>
    <p:sldId id="394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22"/>
            <p14:sldId id="405"/>
            <p14:sldId id="372"/>
            <p14:sldId id="406"/>
            <p14:sldId id="373"/>
            <p14:sldId id="418"/>
            <p14:sldId id="419"/>
            <p14:sldId id="407"/>
            <p14:sldId id="368"/>
            <p14:sldId id="408"/>
            <p14:sldId id="417"/>
            <p14:sldId id="369"/>
            <p14:sldId id="358"/>
            <p14:sldId id="399"/>
            <p14:sldId id="409"/>
            <p14:sldId id="375"/>
            <p14:sldId id="397"/>
            <p14:sldId id="377"/>
            <p14:sldId id="410"/>
            <p14:sldId id="378"/>
            <p14:sldId id="411"/>
            <p14:sldId id="389"/>
            <p14:sldId id="390"/>
            <p14:sldId id="412"/>
            <p14:sldId id="420"/>
            <p14:sldId id="421"/>
            <p14:sldId id="400"/>
            <p14:sldId id="413"/>
            <p14:sldId id="391"/>
            <p14:sldId id="392"/>
            <p14:sldId id="414"/>
            <p14:sldId id="393"/>
            <p14:sldId id="415"/>
            <p14:sldId id="416"/>
            <p14:sldId id="3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CF0C6"/>
    <a:srgbClr val="C9E7A7"/>
    <a:srgbClr val="669900"/>
    <a:srgbClr val="8BB0CF"/>
    <a:srgbClr val="7AA5C8"/>
    <a:srgbClr val="42739C"/>
    <a:srgbClr val="FF5B5B"/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1" autoAdjust="0"/>
    <p:restoredTop sz="99346" autoAdjust="0"/>
  </p:normalViewPr>
  <p:slideViewPr>
    <p:cSldViewPr>
      <p:cViewPr varScale="1">
        <p:scale>
          <a:sx n="107" d="100"/>
          <a:sy n="107" d="100"/>
        </p:scale>
        <p:origin x="16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2022-01-20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630016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HTML DOM</a:t>
            </a:r>
            <a:r>
              <a:rPr lang="ko-KR" altLang="en-US" b="1"/>
              <a:t>과 </a:t>
            </a:r>
            <a:r>
              <a:rPr lang="en-US" altLang="ko-KR" b="1"/>
              <a:t>Document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/>
              <a:t>HTML </a:t>
            </a:r>
            <a:r>
              <a:rPr lang="ko-KR" altLang="en-US" dirty="0"/>
              <a:t>태그의 요소</a:t>
            </a:r>
          </a:p>
        </p:txBody>
      </p:sp>
      <p:sp>
        <p:nvSpPr>
          <p:cNvPr id="19" name="내용 개체 틀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</a:t>
            </a:r>
            <a:r>
              <a:rPr lang="ko-KR" altLang="en-US" dirty="0" err="1"/>
              <a:t>엘리먼트</a:t>
            </a:r>
            <a:r>
              <a:rPr lang="en-US" altLang="ko-KR" sz="1800" dirty="0"/>
              <a:t>&lt;</a:t>
            </a:r>
            <a:r>
              <a:rPr lang="ko-KR" altLang="en-US" sz="1800" dirty="0"/>
              <a:t>시작태그 </a:t>
            </a:r>
            <a:r>
              <a:rPr lang="ko-KR" altLang="en-US" sz="1800" dirty="0" err="1"/>
              <a:t>속성명</a:t>
            </a:r>
            <a:r>
              <a:rPr lang="en-US" altLang="ko-KR" sz="1800" dirty="0"/>
              <a:t>=“</a:t>
            </a:r>
            <a:r>
              <a:rPr lang="ko-KR" altLang="en-US" sz="1800" dirty="0"/>
              <a:t>값</a:t>
            </a:r>
            <a:r>
              <a:rPr lang="en-US" altLang="ko-KR" sz="1800" dirty="0"/>
              <a:t>”&gt;</a:t>
            </a:r>
            <a:r>
              <a:rPr lang="ko-KR" altLang="en-US" sz="1800" dirty="0"/>
              <a:t>내용</a:t>
            </a:r>
            <a:r>
              <a:rPr lang="en-US" altLang="ko-KR" sz="1800" dirty="0"/>
              <a:t>&lt;/</a:t>
            </a:r>
            <a:r>
              <a:rPr lang="ko-KR" altLang="en-US" sz="1800" dirty="0"/>
              <a:t>종료태그</a:t>
            </a:r>
            <a:r>
              <a:rPr lang="en-US" altLang="ko-KR" sz="1800" dirty="0"/>
              <a:t>&gt;</a:t>
            </a:r>
            <a:endParaRPr lang="ko-KR" altLang="en-US" sz="1800" dirty="0"/>
          </a:p>
          <a:p>
            <a:pPr lvl="1"/>
            <a:r>
              <a:rPr lang="ko-KR" altLang="en-US" dirty="0"/>
              <a:t>다음 </a:t>
            </a:r>
            <a:r>
              <a:rPr lang="en-US" altLang="ko-KR" dirty="0"/>
              <a:t>5 </a:t>
            </a:r>
            <a:r>
              <a:rPr lang="ko-KR" altLang="en-US" dirty="0"/>
              <a:t>가지 요소로 구성  </a:t>
            </a:r>
            <a:endParaRPr lang="en-US" altLang="ko-KR" dirty="0"/>
          </a:p>
          <a:p>
            <a:pPr lvl="2"/>
            <a:r>
              <a:rPr lang="ko-KR" altLang="en-US" dirty="0" err="1"/>
              <a:t>엘리먼트</a:t>
            </a:r>
            <a:r>
              <a:rPr lang="ko-KR" altLang="en-US" dirty="0"/>
              <a:t> 이름</a:t>
            </a:r>
            <a:r>
              <a:rPr lang="en-US" altLang="ko-KR" dirty="0"/>
              <a:t>(</a:t>
            </a:r>
            <a:r>
              <a:rPr lang="ko-KR" altLang="en-US" dirty="0"/>
              <a:t>태그이름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lvl="2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 err="1"/>
              <a:t>콘텐츠</a:t>
            </a:r>
            <a:r>
              <a:rPr lang="en-US" altLang="ko-KR" dirty="0"/>
              <a:t>(</a:t>
            </a:r>
            <a:r>
              <a:rPr lang="en-US" altLang="ko-KR" dirty="0" err="1"/>
              <a:t>innerHTML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4581128"/>
            <a:ext cx="7092315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구성 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객체는 </a:t>
            </a:r>
            <a:r>
              <a:rPr lang="en-US" altLang="ko-KR" dirty="0"/>
              <a:t>5 </a:t>
            </a:r>
            <a:r>
              <a:rPr lang="ko-KR" altLang="en-US" dirty="0"/>
              <a:t>개의 요소 구성</a:t>
            </a:r>
            <a:endParaRPr lang="en-US" altLang="ko-KR" dirty="0"/>
          </a:p>
          <a:p>
            <a:pPr lvl="1"/>
            <a:r>
              <a:rPr lang="ko-KR" altLang="en-US" dirty="0" err="1"/>
              <a:t>프로퍼티</a:t>
            </a:r>
            <a:r>
              <a:rPr lang="en-US" altLang="ko-KR" dirty="0"/>
              <a:t>(property)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태그의 속성</a:t>
            </a:r>
            <a:r>
              <a:rPr lang="en-US" altLang="ko-KR" dirty="0"/>
              <a:t>(attribute)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1"/>
            <a:r>
              <a:rPr lang="ko-KR" altLang="en-US" dirty="0" err="1"/>
              <a:t>메소드</a:t>
            </a:r>
            <a:r>
              <a:rPr lang="en-US" altLang="ko-KR" dirty="0"/>
              <a:t>(method)</a:t>
            </a:r>
          </a:p>
          <a:p>
            <a:pPr lvl="2"/>
            <a:r>
              <a:rPr lang="en-US" altLang="ko-KR" dirty="0"/>
              <a:t>DOM</a:t>
            </a:r>
            <a:r>
              <a:rPr lang="ko-KR" altLang="en-US" dirty="0"/>
              <a:t> 객체의 멤버 함수로서</a:t>
            </a:r>
            <a:r>
              <a:rPr lang="en-US" altLang="ko-KR" dirty="0"/>
              <a:t>, HTML </a:t>
            </a:r>
            <a:r>
              <a:rPr lang="ko-KR" altLang="en-US" dirty="0"/>
              <a:t>태그 제어 가능</a:t>
            </a:r>
            <a:endParaRPr lang="en-US" altLang="ko-KR" dirty="0"/>
          </a:p>
          <a:p>
            <a:pPr lvl="1"/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</a:p>
          <a:p>
            <a:pPr lvl="2"/>
            <a:r>
              <a:rPr lang="ko-KR" altLang="en-US" dirty="0"/>
              <a:t>자식 </a:t>
            </a:r>
            <a:r>
              <a:rPr lang="en-US" altLang="ko-KR" dirty="0"/>
              <a:t>DOM </a:t>
            </a:r>
            <a:r>
              <a:rPr lang="ko-KR" altLang="en-US" dirty="0"/>
              <a:t>객체들의 주소를 가지는 등 배열과 비슷한 집합적 정보</a:t>
            </a:r>
            <a:endParaRPr lang="en-US" altLang="ko-KR" dirty="0"/>
          </a:p>
          <a:p>
            <a:pPr lvl="1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en-US" altLang="ko-KR" dirty="0"/>
              <a:t>(event listener)</a:t>
            </a:r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작성된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반영</a:t>
            </a:r>
            <a:endParaRPr lang="en-US" altLang="ko-KR" dirty="0"/>
          </a:p>
          <a:p>
            <a:pPr lvl="2"/>
            <a:r>
              <a:rPr lang="ko-KR" altLang="en-US" dirty="0"/>
              <a:t>약 </a:t>
            </a:r>
            <a:r>
              <a:rPr lang="en-US" altLang="ko-KR" dirty="0"/>
              <a:t>70</a:t>
            </a:r>
            <a:r>
              <a:rPr lang="ko-KR" altLang="en-US" dirty="0" err="1"/>
              <a:t>여개의</a:t>
            </a:r>
            <a:r>
              <a:rPr lang="ko-KR" altLang="en-US" dirty="0"/>
              <a:t>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가질 수 있음</a:t>
            </a:r>
            <a:endParaRPr lang="en-US" altLang="ko-KR" dirty="0"/>
          </a:p>
          <a:p>
            <a:pPr lvl="1"/>
            <a:r>
              <a:rPr lang="en-US" altLang="ko-KR" dirty="0"/>
              <a:t>CSS3 </a:t>
            </a:r>
            <a:r>
              <a:rPr lang="ko-KR" altLang="en-US" dirty="0"/>
              <a:t>스타일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태그에 설정된 </a:t>
            </a:r>
            <a:r>
              <a:rPr lang="en-US" altLang="ko-KR" dirty="0"/>
              <a:t>CSS3 </a:t>
            </a:r>
            <a:r>
              <a:rPr lang="ko-KR" altLang="en-US" dirty="0"/>
              <a:t>스타일 시트 정보를 반영</a:t>
            </a:r>
            <a:endParaRPr lang="en-US" altLang="ko-KR" dirty="0"/>
          </a:p>
          <a:p>
            <a:pPr lvl="2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/>
              <a:t>style </a:t>
            </a:r>
            <a:r>
              <a:rPr lang="ko-KR" altLang="en-US" dirty="0" err="1"/>
              <a:t>프로퍼티를</a:t>
            </a:r>
            <a:r>
              <a:rPr lang="ko-KR" altLang="en-US" dirty="0"/>
              <a:t> 통해 </a:t>
            </a:r>
            <a:r>
              <a:rPr lang="en-US" altLang="ko-KR" dirty="0"/>
              <a:t>HTML </a:t>
            </a:r>
            <a:r>
              <a:rPr lang="ko-KR" altLang="en-US" dirty="0"/>
              <a:t>태그의 모양 제어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88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33400" y="116632"/>
            <a:ext cx="8177414" cy="6554573"/>
            <a:chOff x="100196" y="836712"/>
            <a:chExt cx="8177414" cy="655457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8952" y="4581128"/>
              <a:ext cx="3280811" cy="117963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158953" y="3645024"/>
              <a:ext cx="3280810" cy="78364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4158952" y="2924944"/>
              <a:ext cx="3280810" cy="6117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4158952" y="1096705"/>
              <a:ext cx="3280809" cy="1684223"/>
            </a:xfrm>
            <a:prstGeom prst="roundRect">
              <a:avLst>
                <a:gd name="adj" fmla="val 618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51920" y="836712"/>
              <a:ext cx="4104456" cy="5134450"/>
            </a:xfrm>
            <a:prstGeom prst="roundRect">
              <a:avLst>
                <a:gd name="adj" fmla="val 2337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78280" y="120983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"</a:t>
              </a:r>
              <a:r>
                <a:rPr lang="en-US" altLang="ko-KR" sz="1100" dirty="0" err="1"/>
                <a:t>firstP</a:t>
              </a:r>
              <a:r>
                <a:rPr lang="en-US" altLang="ko-KR" sz="1100" dirty="0"/>
                <a:t>"</a:t>
              </a:r>
              <a:endParaRPr lang="ko-KR" alt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78280" y="1520260"/>
              <a:ext cx="224411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“P"</a:t>
              </a:r>
              <a:endParaRPr lang="ko-KR" altLang="en-US" sz="1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6886" y="2328296"/>
              <a:ext cx="2245480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100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283968" y="2985034"/>
              <a:ext cx="71267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click()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44518" y="2985034"/>
              <a:ext cx="861580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focus()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017163" y="2974853"/>
              <a:ext cx="1313761" cy="31871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en-US" altLang="ko-KR" sz="1050" dirty="0" err="1">
                  <a:solidFill>
                    <a:schemeClr val="tx1"/>
                  </a:solidFill>
                </a:rPr>
                <a:t>setAttribute</a:t>
              </a:r>
              <a:r>
                <a:rPr lang="en-US" altLang="ko-KR" sz="1050" dirty="0">
                  <a:solidFill>
                    <a:schemeClr val="tx1"/>
                  </a:solidFill>
                </a:rPr>
                <a:t>()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39761" y="3075988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메소드</a:t>
              </a:r>
              <a:endParaRPr lang="ko-KR" altLang="en-US" sz="105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09117" y="1782185"/>
              <a:ext cx="7912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 err="1"/>
                <a:t>프로퍼티</a:t>
              </a:r>
              <a:endParaRPr lang="en-US" altLang="ko-KR" sz="1050" b="1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964648" y="3748645"/>
              <a:ext cx="2256292" cy="503639"/>
              <a:chOff x="2443008" y="3284984"/>
              <a:chExt cx="1120880" cy="648072"/>
            </a:xfrm>
            <a:solidFill>
              <a:srgbClr val="FFFF66"/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443008" y="3284984"/>
                <a:ext cx="1120880" cy="648072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6752" y="3356992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44749" y="3442211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738302" y="3528756"/>
                <a:ext cx="709104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7439761" y="3864572"/>
              <a:ext cx="6439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컬렉션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9251" y="836712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DOM </a:t>
              </a:r>
              <a:r>
                <a:rPr lang="ko-KR" altLang="en-US" sz="1400" b="1" dirty="0"/>
                <a:t>객체 </a:t>
              </a:r>
              <a:r>
                <a:rPr lang="en-US" altLang="ko-KR" sz="1400" b="1" dirty="0"/>
                <a:t>p</a:t>
              </a:r>
              <a:endParaRPr lang="ko-KR" altLang="en-US" sz="14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4418" y="1528269"/>
              <a:ext cx="8175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tagName</a:t>
              </a:r>
              <a:endParaRPr lang="ko-KR" altLang="en-US" sz="105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4417" y="1216309"/>
              <a:ext cx="32829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id</a:t>
              </a:r>
              <a:endParaRPr lang="ko-KR" altLang="en-US" sz="10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94418" y="2310988"/>
              <a:ext cx="5036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/>
                <a:t>style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58952" y="3752310"/>
              <a:ext cx="85325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children</a:t>
              </a:r>
              <a:endParaRPr lang="ko-KR" altLang="en-US" sz="105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62996" y="544267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99585" y="3178212"/>
              <a:ext cx="7594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996" y="4140332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39761" y="4864305"/>
              <a:ext cx="6439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이벤트</a:t>
              </a:r>
              <a:endParaRPr lang="en-US" altLang="ko-KR" sz="1050" b="1" dirty="0"/>
            </a:p>
            <a:p>
              <a:r>
                <a:rPr lang="ko-KR" altLang="en-US" sz="1050" b="1" dirty="0" err="1"/>
                <a:t>리스너</a:t>
              </a:r>
              <a:endParaRPr lang="ko-KR" altLang="en-US" sz="105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78280" y="1839374"/>
              <a:ext cx="2244113" cy="4308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Ins="0" rtlCol="0">
              <a:spAutoFit/>
            </a:bodyPr>
            <a:lstStyle/>
            <a:p>
              <a:r>
                <a:rPr lang="ko-KR" altLang="en-US" sz="1100" dirty="0"/>
                <a:t>이것은 </a:t>
              </a:r>
              <a:r>
                <a:rPr lang="en-US" altLang="ko-KR" sz="1100" dirty="0"/>
                <a:t>&lt;span style="</a:t>
              </a:r>
              <a:r>
                <a:rPr lang="en-US" altLang="ko-KR" sz="1100" dirty="0" err="1"/>
                <a:t>color:red</a:t>
              </a:r>
              <a:r>
                <a:rPr lang="en-US" altLang="ko-KR" sz="1100" dirty="0"/>
                <a:t>"&gt;</a:t>
              </a:r>
            </a:p>
            <a:p>
              <a:r>
                <a:rPr lang="ko-KR" altLang="en-US" sz="1100" dirty="0"/>
                <a:t>문장입니다</a:t>
              </a:r>
              <a:r>
                <a:rPr lang="en-US" altLang="ko-KR" sz="1100" dirty="0"/>
                <a:t>.&lt;/span&gt;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194418" y="1878940"/>
              <a:ext cx="93332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1050" dirty="0" err="1"/>
                <a:t>innerHTML</a:t>
              </a:r>
              <a:endParaRPr lang="en-US" altLang="ko-KR" sz="10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62250" y="4646845"/>
              <a:ext cx="66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onclick</a:t>
              </a:r>
              <a:endParaRPr lang="ko-KR" altLang="en-US" sz="105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87963" y="4646845"/>
              <a:ext cx="223462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this.style.color</a:t>
              </a:r>
              <a:r>
                <a:rPr lang="en-US" altLang="ko-KR" sz="1050" dirty="0"/>
                <a:t>='teal'</a:t>
              </a:r>
              <a:endParaRPr lang="ko-KR" altLang="en-US" sz="105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62249" y="5189701"/>
              <a:ext cx="6667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onload</a:t>
              </a:r>
              <a:endParaRPr lang="ko-KR" altLang="en-US" sz="105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00862" y="5257865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62250" y="4939698"/>
              <a:ext cx="9719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onkeydown</a:t>
              </a:r>
              <a:endParaRPr lang="ko-KR" altLang="en-US" sz="105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562996" y="2492587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00862" y="4939698"/>
              <a:ext cx="2221990" cy="264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050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158952" y="6115178"/>
              <a:ext cx="3280812" cy="1274262"/>
            </a:xfrm>
            <a:prstGeom prst="roundRect">
              <a:avLst>
                <a:gd name="adj" fmla="val 74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03080" y="6201693"/>
              <a:ext cx="69824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color</a:t>
              </a:r>
              <a:endParaRPr lang="ko-KR" altLang="en-US" sz="105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02400" y="6212725"/>
              <a:ext cx="2223493" cy="26161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"blue"</a:t>
              </a:r>
              <a:endParaRPr lang="ko-KR" altLang="en-US" sz="105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03081" y="6514946"/>
              <a:ext cx="13165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borderColor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0861" y="6525663"/>
              <a:ext cx="2220813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03080" y="7019827"/>
              <a:ext cx="12083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marginTop</a:t>
              </a:r>
              <a:endParaRPr lang="ko-KR" altLang="en-US" sz="105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02399" y="7030544"/>
              <a:ext cx="2219307" cy="2539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…</a:t>
              </a:r>
              <a:endParaRPr lang="ko-KR" altLang="en-US" sz="105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5128" y="6652621"/>
              <a:ext cx="584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/>
                <a:t>CSS3 </a:t>
              </a:r>
            </a:p>
            <a:p>
              <a:r>
                <a:rPr lang="ko-KR" altLang="en-US" sz="1050" b="1" dirty="0"/>
                <a:t>스타일 시트</a:t>
              </a:r>
              <a:endParaRPr lang="en-US" altLang="ko-KR" sz="1050" b="1" dirty="0"/>
            </a:p>
            <a:p>
              <a:r>
                <a:rPr lang="ko-KR" altLang="en-US" sz="1050" b="1" dirty="0"/>
                <a:t>객체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80112" y="6730025"/>
              <a:ext cx="649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………..</a:t>
              </a:r>
              <a:endParaRPr lang="ko-KR" altLang="en-US" sz="1200" dirty="0"/>
            </a:p>
          </p:txBody>
        </p:sp>
        <p:sp>
          <p:nvSpPr>
            <p:cNvPr id="81" name="자유형 80"/>
            <p:cNvSpPr/>
            <p:nvPr/>
          </p:nvSpPr>
          <p:spPr>
            <a:xfrm>
              <a:off x="7053208" y="2402198"/>
              <a:ext cx="1224402" cy="3987162"/>
            </a:xfrm>
            <a:custGeom>
              <a:avLst/>
              <a:gdLst>
                <a:gd name="connsiteX0" fmla="*/ 0 w 1119181"/>
                <a:gd name="connsiteY0" fmla="*/ 0 h 3830320"/>
                <a:gd name="connsiteX1" fmla="*/ 741680 w 1119181"/>
                <a:gd name="connsiteY1" fmla="*/ 426720 h 3830320"/>
                <a:gd name="connsiteX2" fmla="*/ 1066800 w 1119181"/>
                <a:gd name="connsiteY2" fmla="*/ 1168400 h 3830320"/>
                <a:gd name="connsiteX3" fmla="*/ 1046480 w 1119181"/>
                <a:gd name="connsiteY3" fmla="*/ 3129280 h 3830320"/>
                <a:gd name="connsiteX4" fmla="*/ 375920 w 1119181"/>
                <a:gd name="connsiteY4" fmla="*/ 3830320 h 383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81" h="3830320">
                  <a:moveTo>
                    <a:pt x="0" y="0"/>
                  </a:moveTo>
                  <a:cubicBezTo>
                    <a:pt x="281940" y="115993"/>
                    <a:pt x="563880" y="231987"/>
                    <a:pt x="741680" y="426720"/>
                  </a:cubicBezTo>
                  <a:cubicBezTo>
                    <a:pt x="919480" y="621453"/>
                    <a:pt x="1016000" y="717973"/>
                    <a:pt x="1066800" y="1168400"/>
                  </a:cubicBezTo>
                  <a:cubicBezTo>
                    <a:pt x="1117600" y="1618827"/>
                    <a:pt x="1161627" y="2685627"/>
                    <a:pt x="1046480" y="3129280"/>
                  </a:cubicBezTo>
                  <a:cubicBezTo>
                    <a:pt x="931333" y="3572933"/>
                    <a:pt x="375920" y="3830320"/>
                    <a:pt x="375920" y="3830320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00196" y="4068312"/>
              <a:ext cx="3168352" cy="1815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p</a:t>
              </a:r>
              <a:r>
                <a:rPr lang="en-US" altLang="ko-KR" sz="1400" dirty="0">
                  <a:solidFill>
                    <a:srgbClr val="00B05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id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firstP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>
                  <a:solidFill>
                    <a:srgbClr val="00B0F0"/>
                  </a:solidFill>
                </a:rPr>
                <a:t>style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color:blue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</a:p>
            <a:p>
              <a:r>
                <a:rPr lang="en-US" altLang="ko-KR" sz="1400" dirty="0"/>
                <a:t>     </a:t>
              </a:r>
              <a:r>
                <a:rPr lang="en-US" altLang="ko-KR" sz="1400" b="1" dirty="0" err="1">
                  <a:solidFill>
                    <a:srgbClr val="00B0F0"/>
                  </a:solidFill>
                </a:rPr>
                <a:t>onclick</a:t>
              </a:r>
              <a:r>
                <a:rPr lang="en-US" altLang="ko-KR" sz="1400" dirty="0"/>
                <a:t>=</a:t>
              </a:r>
              <a:r>
                <a:rPr lang="en-US" altLang="ko-KR" sz="1400" dirty="0">
                  <a:solidFill>
                    <a:srgbClr val="CC00CC"/>
                  </a:solidFill>
                </a:rPr>
                <a:t>"</a:t>
              </a:r>
              <a:r>
                <a:rPr lang="en-US" altLang="ko-KR" sz="1400" dirty="0" err="1">
                  <a:solidFill>
                    <a:srgbClr val="CC00CC"/>
                  </a:solidFill>
                </a:rPr>
                <a:t>this.style.color</a:t>
              </a:r>
              <a:r>
                <a:rPr lang="en-US" altLang="ko-KR" sz="1400" dirty="0">
                  <a:solidFill>
                    <a:srgbClr val="CC00CC"/>
                  </a:solidFill>
                </a:rPr>
                <a:t>='teal'"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이것은 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&lt;span style="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color:red</a:t>
              </a:r>
              <a:r>
                <a:rPr lang="en-US" altLang="ko-KR" sz="1400" dirty="0">
                  <a:solidFill>
                    <a:srgbClr val="C00000"/>
                  </a:solidFill>
                </a:rPr>
                <a:t>"&gt;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	</a:t>
              </a:r>
              <a:r>
                <a:rPr lang="ko-KR" altLang="en-US" sz="1400" dirty="0">
                  <a:solidFill>
                    <a:srgbClr val="C00000"/>
                  </a:solidFill>
                </a:rPr>
                <a:t>문장입니다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ko-KR" sz="1400" dirty="0">
                  <a:solidFill>
                    <a:srgbClr val="C00000"/>
                  </a:solidFill>
                </a:rPr>
                <a:t>    &lt;/span&gt;</a:t>
              </a:r>
            </a:p>
            <a:p>
              <a:r>
                <a:rPr lang="en-US" altLang="ko-KR" sz="1400" dirty="0">
                  <a:solidFill>
                    <a:srgbClr val="00B050"/>
                  </a:solidFill>
                </a:rPr>
                <a:t>&lt;</a:t>
              </a:r>
              <a:r>
                <a:rPr lang="en-US" altLang="ko-KR" sz="1400" b="1" dirty="0">
                  <a:solidFill>
                    <a:srgbClr val="00B050"/>
                  </a:solidFill>
                </a:rPr>
                <a:t>/p</a:t>
              </a:r>
              <a:r>
                <a:rPr lang="en-US" altLang="ko-KR" sz="1400" dirty="0">
                  <a:solidFill>
                    <a:srgbClr val="00B050"/>
                  </a:solidFill>
                </a:rPr>
                <a:t>&gt;</a:t>
              </a:r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3316523" y="4851292"/>
              <a:ext cx="469955" cy="2499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>
              <a:stCxn id="23" idx="3"/>
            </p:cNvCxnSpPr>
            <p:nvPr/>
          </p:nvCxnSpPr>
          <p:spPr>
            <a:xfrm>
              <a:off x="6986465" y="4039742"/>
              <a:ext cx="848585" cy="25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6798147" y="3864572"/>
              <a:ext cx="12855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6516216" y="3536743"/>
              <a:ext cx="1318834" cy="267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 rot="1003456">
              <a:off x="6934364" y="4158521"/>
              <a:ext cx="10011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자식 </a:t>
              </a:r>
              <a:r>
                <a:rPr lang="en-US" altLang="ko-KR" sz="900" dirty="0"/>
                <a:t>DOM </a:t>
              </a:r>
              <a:r>
                <a:rPr lang="ko-KR" altLang="en-US" sz="900" dirty="0"/>
                <a:t>객체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5872" y="103985"/>
            <a:ext cx="283433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구성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lvl="0" algn="just" fontAlgn="base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프로퍼티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(property) : attribute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메소드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(method)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컬렉션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(collection)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이벤트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(event listener)</a:t>
            </a: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285750" lvl="0" indent="-285750" algn="just" fontAlgn="base">
              <a:buFont typeface="Arial" panose="020B0604020202020204" pitchFamily="34" charset="0"/>
              <a:buChar char="•"/>
            </a:pP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태그명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57915" y="5164114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&lt;p&gt;…&lt;/p&gt;</a:t>
            </a:r>
            <a:r>
              <a:rPr lang="ko-KR" altLang="en-US" sz="1400" b="1" dirty="0"/>
              <a:t> 태그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071" y="2083692"/>
            <a:ext cx="4123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에는 </a:t>
            </a:r>
            <a:r>
              <a:rPr lang="en-US" altLang="ko-KR" dirty="0"/>
              <a:t>html</a:t>
            </a:r>
            <a:r>
              <a:rPr lang="ko-KR" altLang="en-US" dirty="0"/>
              <a:t>의 속성과</a:t>
            </a:r>
            <a:br>
              <a:rPr lang="en-US" altLang="ko-KR" dirty="0"/>
            </a:br>
            <a:r>
              <a:rPr lang="ko-KR" altLang="en-US" dirty="0"/>
              <a:t>스타일의 속성 </a:t>
            </a:r>
            <a:r>
              <a:rPr lang="ko-KR" altLang="en-US" dirty="0" err="1"/>
              <a:t>이름으로된</a:t>
            </a:r>
            <a:br>
              <a:rPr lang="en-US" altLang="ko-KR" dirty="0"/>
            </a:br>
            <a:r>
              <a:rPr lang="ko-KR" altLang="en-US" dirty="0"/>
              <a:t>속성을 가지고 있으며 </a:t>
            </a:r>
            <a:r>
              <a:rPr lang="ko-KR" altLang="en-US" dirty="0" err="1"/>
              <a:t>이벤트리스너에</a:t>
            </a:r>
            <a:endParaRPr lang="en-US" altLang="ko-KR" dirty="0"/>
          </a:p>
          <a:p>
            <a:r>
              <a:rPr lang="ko-KR" altLang="en-US" dirty="0"/>
              <a:t>해당하는 함수도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90962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제목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 err="1"/>
              <a:t>객체사이의</a:t>
            </a:r>
            <a:r>
              <a:rPr lang="ko-KR" altLang="en-US" dirty="0"/>
              <a:t> 관계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043608" y="1556792"/>
            <a:ext cx="7178559" cy="5092938"/>
            <a:chOff x="1110137" y="486973"/>
            <a:chExt cx="7178559" cy="509293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131760" y="3276277"/>
              <a:ext cx="5384455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1110137" y="2131393"/>
              <a:ext cx="4173896" cy="648072"/>
            </a:xfrm>
            <a:prstGeom prst="roundRect">
              <a:avLst>
                <a:gd name="adj" fmla="val 4671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Rectangle 411"/>
            <p:cNvSpPr>
              <a:spLocks noChangeArrowheads="1"/>
            </p:cNvSpPr>
            <p:nvPr/>
          </p:nvSpPr>
          <p:spPr bwMode="auto">
            <a:xfrm>
              <a:off x="2770886" y="486973"/>
              <a:ext cx="1143000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chemeClr val="bg1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6" name="Rectangle 411"/>
            <p:cNvSpPr>
              <a:spLocks noChangeArrowheads="1"/>
            </p:cNvSpPr>
            <p:nvPr/>
          </p:nvSpPr>
          <p:spPr bwMode="auto">
            <a:xfrm>
              <a:off x="2770886" y="1268211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7" name="직선 연결선 6"/>
            <p:cNvCxnSpPr>
              <a:stCxn id="5" idx="2"/>
              <a:endCxn id="6" idx="0"/>
            </p:cNvCxnSpPr>
            <p:nvPr/>
          </p:nvCxnSpPr>
          <p:spPr>
            <a:xfrm>
              <a:off x="3342386" y="775005"/>
              <a:ext cx="0" cy="493206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411"/>
            <p:cNvSpPr>
              <a:spLocks noChangeArrowheads="1"/>
            </p:cNvSpPr>
            <p:nvPr/>
          </p:nvSpPr>
          <p:spPr bwMode="auto">
            <a:xfrm>
              <a:off x="1373099" y="2292990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sp>
          <p:nvSpPr>
            <p:cNvPr id="9" name="Rectangle 411"/>
            <p:cNvSpPr>
              <a:spLocks noChangeArrowheads="1"/>
            </p:cNvSpPr>
            <p:nvPr/>
          </p:nvSpPr>
          <p:spPr bwMode="auto">
            <a:xfrm>
              <a:off x="4292264" y="2284835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sp>
          <p:nvSpPr>
            <p:cNvPr id="10" name="Rectangle 411"/>
            <p:cNvSpPr>
              <a:spLocks noChangeArrowheads="1"/>
            </p:cNvSpPr>
            <p:nvPr/>
          </p:nvSpPr>
          <p:spPr bwMode="auto">
            <a:xfrm>
              <a:off x="1342467" y="3449330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11" name="직선 연결선 10"/>
            <p:cNvCxnSpPr>
              <a:stCxn id="8" idx="2"/>
              <a:endCxn id="10" idx="0"/>
            </p:cNvCxnSpPr>
            <p:nvPr/>
          </p:nvCxnSpPr>
          <p:spPr>
            <a:xfrm flipH="1">
              <a:off x="1758444" y="2617869"/>
              <a:ext cx="1" cy="831461"/>
            </a:xfrm>
            <a:prstGeom prst="line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411"/>
            <p:cNvSpPr>
              <a:spLocks noChangeArrowheads="1"/>
            </p:cNvSpPr>
            <p:nvPr/>
          </p:nvSpPr>
          <p:spPr bwMode="auto">
            <a:xfrm>
              <a:off x="3219978" y="3449331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605180" y="3449330"/>
              <a:ext cx="576064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4" name="Rectangle 411"/>
            <p:cNvSpPr>
              <a:spLocks noChangeArrowheads="1"/>
            </p:cNvSpPr>
            <p:nvPr/>
          </p:nvSpPr>
          <p:spPr bwMode="auto">
            <a:xfrm>
              <a:off x="3228477" y="4648543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5" name="Rectangle 411"/>
            <p:cNvSpPr>
              <a:spLocks noChangeArrowheads="1"/>
            </p:cNvSpPr>
            <p:nvPr/>
          </p:nvSpPr>
          <p:spPr bwMode="auto">
            <a:xfrm>
              <a:off x="4887962" y="464678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6" name="Rectangle 411"/>
            <p:cNvSpPr>
              <a:spLocks noChangeArrowheads="1"/>
            </p:cNvSpPr>
            <p:nvPr/>
          </p:nvSpPr>
          <p:spPr bwMode="auto">
            <a:xfrm>
              <a:off x="5626952" y="4653136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17" name="Rectangle 411"/>
            <p:cNvSpPr>
              <a:spLocks noChangeArrowheads="1"/>
            </p:cNvSpPr>
            <p:nvPr/>
          </p:nvSpPr>
          <p:spPr bwMode="auto">
            <a:xfrm>
              <a:off x="6424489" y="464678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8" name="꺾인 연결선 17"/>
            <p:cNvCxnSpPr>
              <a:stCxn id="6" idx="2"/>
              <a:endCxn id="8" idx="0"/>
            </p:cNvCxnSpPr>
            <p:nvPr/>
          </p:nvCxnSpPr>
          <p:spPr>
            <a:xfrm rot="5400000">
              <a:off x="2194371" y="1144974"/>
              <a:ext cx="712091" cy="1583941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6" idx="2"/>
              <a:endCxn id="9" idx="0"/>
            </p:cNvCxnSpPr>
            <p:nvPr/>
          </p:nvCxnSpPr>
          <p:spPr>
            <a:xfrm rot="16200000" flipH="1">
              <a:off x="3656652" y="1266632"/>
              <a:ext cx="703936" cy="133246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 19"/>
            <p:cNvCxnSpPr>
              <a:stCxn id="9" idx="2"/>
              <a:endCxn id="12" idx="0"/>
            </p:cNvCxnSpPr>
            <p:nvPr/>
          </p:nvCxnSpPr>
          <p:spPr>
            <a:xfrm rot="5400000">
              <a:off x="3668305" y="2442781"/>
              <a:ext cx="839618" cy="11734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20"/>
            <p:cNvCxnSpPr>
              <a:stCxn id="9" idx="2"/>
              <a:endCxn id="13" idx="0"/>
            </p:cNvCxnSpPr>
            <p:nvPr/>
          </p:nvCxnSpPr>
          <p:spPr>
            <a:xfrm rot="16200000" flipH="1">
              <a:off x="4864225" y="2420342"/>
              <a:ext cx="839617" cy="12183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13" idx="2"/>
              <a:endCxn id="15" idx="0"/>
            </p:cNvCxnSpPr>
            <p:nvPr/>
          </p:nvCxnSpPr>
          <p:spPr>
            <a:xfrm rot="5400000">
              <a:off x="5083539" y="3837115"/>
              <a:ext cx="895493" cy="72385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13" idx="2"/>
              <a:endCxn id="16" idx="0"/>
            </p:cNvCxnSpPr>
            <p:nvPr/>
          </p:nvCxnSpPr>
          <p:spPr>
            <a:xfrm rot="16200000" flipH="1">
              <a:off x="5449859" y="4194648"/>
              <a:ext cx="901840" cy="15135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13" idx="2"/>
              <a:endCxn id="17" idx="0"/>
            </p:cNvCxnSpPr>
            <p:nvPr/>
          </p:nvCxnSpPr>
          <p:spPr>
            <a:xfrm rot="16200000" flipH="1">
              <a:off x="5801421" y="3843086"/>
              <a:ext cx="895491" cy="711909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2"/>
              <a:endCxn id="14" idx="0"/>
            </p:cNvCxnSpPr>
            <p:nvPr/>
          </p:nvCxnSpPr>
          <p:spPr>
            <a:xfrm>
              <a:off x="3501373" y="3768640"/>
              <a:ext cx="8499" cy="879903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577315" y="1442399"/>
              <a:ext cx="12645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html</a:t>
              </a:r>
              <a:r>
                <a:rPr lang="ko-KR" altLang="en-US" sz="1200" dirty="0"/>
                <a:t>의 </a:t>
              </a:r>
              <a:r>
                <a:rPr lang="en-US" altLang="ko-KR" sz="1200" dirty="0"/>
                <a:t>children</a:t>
              </a:r>
              <a:endParaRPr lang="ko-KR" altLang="en-US" sz="1200" dirty="0"/>
            </a:p>
          </p:txBody>
        </p:sp>
        <p:cxnSp>
          <p:nvCxnSpPr>
            <p:cNvPr id="27" name="직선 화살표 연결선 26"/>
            <p:cNvCxnSpPr>
              <a:stCxn id="26" idx="2"/>
            </p:cNvCxnSpPr>
            <p:nvPr/>
          </p:nvCxnSpPr>
          <p:spPr>
            <a:xfrm flipH="1">
              <a:off x="5057446" y="1719398"/>
              <a:ext cx="152126" cy="411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85753" y="317647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서로 </a:t>
              </a:r>
              <a:r>
                <a:rPr lang="en-US" altLang="ko-KR" sz="1200" dirty="0"/>
                <a:t>sibling </a:t>
              </a:r>
              <a:r>
                <a:rPr lang="ko-KR" altLang="en-US" sz="1200" dirty="0"/>
                <a:t>관계</a:t>
              </a:r>
            </a:p>
          </p:txBody>
        </p:sp>
        <p:cxnSp>
          <p:nvCxnSpPr>
            <p:cNvPr id="29" name="직선 화살표 연결선 28"/>
            <p:cNvCxnSpPr>
              <a:stCxn id="28" idx="1"/>
            </p:cNvCxnSpPr>
            <p:nvPr/>
          </p:nvCxnSpPr>
          <p:spPr>
            <a:xfrm flipH="1">
              <a:off x="6424489" y="3314975"/>
              <a:ext cx="361264" cy="1384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06388" y="5118246"/>
              <a:ext cx="1364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firstElementChild</a:t>
              </a:r>
              <a:endParaRPr lang="ko-KR" altLang="en-US" sz="1200" dirty="0"/>
            </a:p>
          </p:txBody>
        </p:sp>
        <p:cxnSp>
          <p:nvCxnSpPr>
            <p:cNvPr id="31" name="직선 화살표 연결선 30"/>
            <p:cNvCxnSpPr>
              <a:stCxn id="30" idx="0"/>
              <a:endCxn id="15" idx="1"/>
            </p:cNvCxnSpPr>
            <p:nvPr/>
          </p:nvCxnSpPr>
          <p:spPr>
            <a:xfrm flipV="1">
              <a:off x="4588402" y="4806444"/>
              <a:ext cx="299560" cy="3118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948264" y="5118246"/>
              <a:ext cx="13404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form</a:t>
              </a:r>
              <a:r>
                <a:rPr lang="ko-KR" altLang="en-US" sz="1200" dirty="0"/>
                <a:t>의</a:t>
              </a:r>
              <a:endParaRPr lang="en-US" altLang="ko-KR" sz="1200" dirty="0"/>
            </a:p>
            <a:p>
              <a:r>
                <a:rPr lang="en-US" altLang="ko-KR" sz="1200" dirty="0" err="1"/>
                <a:t>lastElementChild</a:t>
              </a:r>
              <a:endParaRPr lang="ko-KR" altLang="en-US" sz="1200" dirty="0"/>
            </a:p>
          </p:txBody>
        </p:sp>
        <p:cxnSp>
          <p:nvCxnSpPr>
            <p:cNvPr id="33" name="직선 화살표 연결선 32"/>
            <p:cNvCxnSpPr>
              <a:stCxn id="32" idx="0"/>
              <a:endCxn id="17" idx="3"/>
            </p:cNvCxnSpPr>
            <p:nvPr/>
          </p:nvCxnSpPr>
          <p:spPr>
            <a:xfrm flipH="1" flipV="1">
              <a:off x="6785753" y="4806442"/>
              <a:ext cx="832727" cy="311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5289402" y="2316929"/>
              <a:ext cx="2254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dirty="0"/>
                <a:t>body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childElementCount</a:t>
              </a:r>
              <a:r>
                <a:rPr lang="en-US" altLang="ko-KR" sz="1200" dirty="0"/>
                <a:t>=2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14762" y="3630140"/>
              <a:ext cx="1816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nextElementSibling</a:t>
              </a:r>
              <a:endParaRPr lang="en-US" altLang="ko-KR" sz="1200" dirty="0"/>
            </a:p>
          </p:txBody>
        </p:sp>
        <p:cxnSp>
          <p:nvCxnSpPr>
            <p:cNvPr id="36" name="직선 화살표 연결선 35"/>
            <p:cNvCxnSpPr>
              <a:stCxn id="12" idx="3"/>
              <a:endCxn id="13" idx="1"/>
            </p:cNvCxnSpPr>
            <p:nvPr/>
          </p:nvCxnSpPr>
          <p:spPr>
            <a:xfrm flipV="1">
              <a:off x="3782768" y="3600313"/>
              <a:ext cx="1822412" cy="8673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12" idx="1"/>
              <a:endCxn id="10" idx="3"/>
            </p:cNvCxnSpPr>
            <p:nvPr/>
          </p:nvCxnSpPr>
          <p:spPr>
            <a:xfrm flipH="1" flipV="1">
              <a:off x="2174420" y="3608985"/>
              <a:ext cx="1045558" cy="1"/>
            </a:xfrm>
            <a:prstGeom prst="straightConnector1">
              <a:avLst/>
            </a:prstGeom>
            <a:ln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448281" y="3600313"/>
              <a:ext cx="7707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endParaRPr lang="en-US" altLang="ko-KR" sz="1200" dirty="0"/>
            </a:p>
            <a:p>
              <a:r>
                <a:rPr lang="en-US" altLang="ko-KR" sz="1200" dirty="0"/>
                <a:t>previous</a:t>
              </a:r>
            </a:p>
            <a:p>
              <a:r>
                <a:rPr lang="en-US" altLang="ko-KR" sz="1200" dirty="0"/>
                <a:t>Element</a:t>
              </a:r>
            </a:p>
            <a:p>
              <a:r>
                <a:rPr lang="en-US" altLang="ko-KR" sz="1200" dirty="0"/>
                <a:t>Sibling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3349926" y="2599267"/>
              <a:ext cx="1222074" cy="855133"/>
            </a:xfrm>
            <a:custGeom>
              <a:avLst/>
              <a:gdLst>
                <a:gd name="connsiteX0" fmla="*/ 79074 w 1222074"/>
                <a:gd name="connsiteY0" fmla="*/ 855133 h 855133"/>
                <a:gd name="connsiteX1" fmla="*/ 87541 w 1222074"/>
                <a:gd name="connsiteY1" fmla="*/ 431800 h 855133"/>
                <a:gd name="connsiteX2" fmla="*/ 968074 w 1222074"/>
                <a:gd name="connsiteY2" fmla="*/ 296333 h 855133"/>
                <a:gd name="connsiteX3" fmla="*/ 1222074 w 1222074"/>
                <a:gd name="connsiteY3" fmla="*/ 0 h 85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074" h="855133">
                  <a:moveTo>
                    <a:pt x="79074" y="855133"/>
                  </a:moveTo>
                  <a:cubicBezTo>
                    <a:pt x="9224" y="690033"/>
                    <a:pt x="-60626" y="524933"/>
                    <a:pt x="87541" y="431800"/>
                  </a:cubicBezTo>
                  <a:cubicBezTo>
                    <a:pt x="235708" y="338667"/>
                    <a:pt x="778985" y="368300"/>
                    <a:pt x="968074" y="296333"/>
                  </a:cubicBezTo>
                  <a:cubicBezTo>
                    <a:pt x="1157163" y="224366"/>
                    <a:pt x="1183974" y="46567"/>
                    <a:pt x="1222074" y="0"/>
                  </a:cubicBezTo>
                </a:path>
              </a:pathLst>
            </a:custGeom>
            <a:noFill/>
            <a:ln w="9525">
              <a:solidFill>
                <a:srgbClr val="00B05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968179" y="2609713"/>
              <a:ext cx="1493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</a:t>
              </a:r>
              <a:r>
                <a:rPr lang="ko-KR" altLang="en-US" sz="1200" dirty="0"/>
                <a:t>의 </a:t>
              </a:r>
              <a:r>
                <a:rPr lang="en-US" altLang="ko-KR" sz="1200" dirty="0" err="1"/>
                <a:t>parentElement</a:t>
              </a:r>
              <a:endParaRPr lang="en-US" altLang="ko-K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30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 DOM </a:t>
            </a:r>
            <a:r>
              <a:rPr lang="ko-KR" altLang="en-US" dirty="0"/>
              <a:t>객체의 구조 출력 </a:t>
            </a:r>
            <a:r>
              <a:rPr lang="en-US" altLang="ko-KR" dirty="0"/>
              <a:t>: p </a:t>
            </a:r>
            <a:r>
              <a:rPr lang="ko-KR" altLang="en-US" dirty="0"/>
              <a:t>객체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96407"/>
            <a:ext cx="5112568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DOM </a:t>
            </a:r>
            <a:r>
              <a:rPr lang="ko-KR" altLang="en-US" sz="1200" dirty="0"/>
              <a:t>트리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 </a:t>
            </a:r>
            <a:r>
              <a:rPr lang="en-US" altLang="ko-KR" sz="1200" dirty="0"/>
              <a:t>p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프로퍼티</a:t>
            </a:r>
            <a:r>
              <a:rPr lang="en-US" altLang="ko-KR" sz="1200" dirty="0"/>
              <a:t>, </a:t>
            </a:r>
            <a:r>
              <a:rPr lang="ko-KR" altLang="en-US" sz="1200" dirty="0"/>
              <a:t>스타일</a:t>
            </a:r>
            <a:r>
              <a:rPr lang="en-US" altLang="ko-KR" sz="1200" dirty="0"/>
              <a:t>,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id="</a:t>
            </a:r>
            <a:r>
              <a:rPr lang="en-US" altLang="ko-KR" sz="1200" dirty="0" err="1"/>
              <a:t>firstP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background:yellow</a:t>
            </a:r>
            <a:r>
              <a:rPr lang="en-US" altLang="ko-KR" sz="1200" dirty="0"/>
              <a:t>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this.style.color</a:t>
            </a:r>
            <a:r>
              <a:rPr lang="en-US" altLang="ko-KR" sz="1200" dirty="0"/>
              <a:t>='teal'"&gt;</a:t>
            </a:r>
          </a:p>
          <a:p>
            <a:pPr defTabSz="180000"/>
            <a:r>
              <a:rPr lang="ko-KR" altLang="en-US" sz="1200" dirty="0"/>
              <a:t>    이것은 </a:t>
            </a:r>
            <a:r>
              <a:rPr lang="en-US" altLang="ko-KR" sz="1200" dirty="0"/>
              <a:t>&lt;span style="</a:t>
            </a:r>
            <a:r>
              <a:rPr lang="en-US" altLang="ko-KR" sz="1200" dirty="0" err="1"/>
              <a:t>color:red</a:t>
            </a:r>
            <a:r>
              <a:rPr lang="en-US" altLang="ko-KR" sz="1200" dirty="0"/>
              <a:t>"&gt;</a:t>
            </a:r>
            <a:r>
              <a:rPr lang="ko-KR" altLang="en-US" sz="1200" dirty="0"/>
              <a:t>문장입니다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firstP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sv-SE" altLang="ko-KR" sz="1200" dirty="0"/>
              <a:t>	var text = "p.id = " + </a:t>
            </a:r>
            <a:r>
              <a:rPr lang="sv-SE" altLang="ko-KR" sz="1200" b="1" dirty="0"/>
              <a:t>p.id </a:t>
            </a:r>
            <a:r>
              <a:rPr lang="sv-SE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p.tagName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p.tagName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p.innerHTML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p.innerHTML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p.style.color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p.style.color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p.onclick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p.onclick</a:t>
            </a:r>
            <a:r>
              <a:rPr lang="en-US" altLang="ko-KR" sz="1200" b="1" dirty="0"/>
              <a:t> </a:t>
            </a:r>
            <a:r>
              <a:rPr lang="en-US" altLang="ko-KR" sz="1200" dirty="0"/>
              <a:t>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en-US" altLang="ko-KR" sz="1200" dirty="0" err="1"/>
              <a:t>p.childElementCount</a:t>
            </a:r>
            <a:r>
              <a:rPr lang="en-US" altLang="ko-KR" sz="1200" dirty="0"/>
              <a:t> = " + </a:t>
            </a:r>
            <a:r>
              <a:rPr lang="en-US" altLang="ko-KR" sz="1200" b="1" dirty="0" err="1"/>
              <a:t>p.childElementCount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너비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p.offsetWidth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text += "</a:t>
            </a:r>
            <a:r>
              <a:rPr lang="ko-KR" altLang="en-US" sz="1200" dirty="0"/>
              <a:t>높이 </a:t>
            </a:r>
            <a:r>
              <a:rPr lang="en-US" altLang="ko-KR" sz="1200" dirty="0"/>
              <a:t>= "</a:t>
            </a:r>
            <a:r>
              <a:rPr lang="ko-KR" altLang="en-US" sz="1200" dirty="0"/>
              <a:t> </a:t>
            </a:r>
            <a:r>
              <a:rPr lang="en-US" altLang="ko-KR" sz="1200" dirty="0"/>
              <a:t>+ </a:t>
            </a:r>
            <a:r>
              <a:rPr lang="en-US" altLang="ko-KR" sz="1200" b="1" dirty="0" err="1"/>
              <a:t>p.offsetHeight</a:t>
            </a:r>
            <a:r>
              <a:rPr lang="en-US" altLang="ko-KR" sz="1200" dirty="0"/>
              <a:t> + "\n";</a:t>
            </a:r>
          </a:p>
          <a:p>
            <a:pPr defTabSz="180000"/>
            <a:r>
              <a:rPr lang="en-US" altLang="ko-KR" sz="1200" dirty="0"/>
              <a:t>	alert(text);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55776" y="3429000"/>
            <a:ext cx="2034786" cy="272415"/>
          </a:xfrm>
          <a:prstGeom prst="wedgeRoundRectCallout">
            <a:avLst>
              <a:gd name="adj1" fmla="val -54934"/>
              <a:gd name="adj2" fmla="val 1307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id</a:t>
            </a:r>
            <a:r>
              <a:rPr lang="ko-KR" altLang="en-US" sz="1000" dirty="0"/>
              <a:t>가 </a:t>
            </a:r>
            <a:r>
              <a:rPr lang="en-US" altLang="ko-KR" sz="1000" dirty="0" err="1"/>
              <a:t>firstP</a:t>
            </a:r>
            <a:r>
              <a:rPr lang="ko-KR" altLang="en-US" sz="1000" dirty="0"/>
              <a:t>인 태그의  </a:t>
            </a:r>
            <a:r>
              <a:rPr lang="en-US" altLang="ko-KR" sz="1000" dirty="0"/>
              <a:t>DOM</a:t>
            </a:r>
            <a:r>
              <a:rPr lang="ko-KR" altLang="en-US" sz="1000" dirty="0"/>
              <a:t> 찾기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592634"/>
            <a:ext cx="3968241" cy="29820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1484784"/>
            <a:ext cx="2241798" cy="22476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322C38-F548-48EF-BBC3-C35A49DD0B9B}"/>
              </a:ext>
            </a:extLst>
          </p:cNvPr>
          <p:cNvSpPr txBox="1"/>
          <p:nvPr/>
        </p:nvSpPr>
        <p:spPr>
          <a:xfrm>
            <a:off x="1187624" y="59492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에 대응하는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en-US" altLang="ko-KR" dirty="0" err="1"/>
              <a:t>dom</a:t>
            </a:r>
            <a:r>
              <a:rPr lang="ko-KR" altLang="en-US" dirty="0"/>
              <a:t> 구성요소</a:t>
            </a:r>
          </a:p>
        </p:txBody>
      </p:sp>
    </p:spTree>
    <p:extLst>
      <p:ext uri="{BB962C8B-B14F-4D97-AF65-F5344CB8AC3E}">
        <p14:creationId xmlns:p14="http://schemas.microsoft.com/office/powerpoint/2010/main" val="16378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 다루기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/>
              <a:t>DOM </a:t>
            </a:r>
            <a:r>
              <a:rPr lang="ko-KR" altLang="en-US" sz="2000" dirty="0"/>
              <a:t>객체 구분</a:t>
            </a:r>
            <a:r>
              <a:rPr lang="en-US" altLang="ko-KR" sz="2000" dirty="0"/>
              <a:t>, id </a:t>
            </a:r>
            <a:r>
              <a:rPr lang="ko-KR" altLang="en-US" sz="2000" dirty="0"/>
              <a:t>태그 속성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 찾기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document.getElementById</a:t>
            </a:r>
            <a:r>
              <a:rPr lang="en-US" altLang="ko-KR" sz="2000" dirty="0"/>
              <a:t>()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객체의 </a:t>
            </a:r>
            <a:r>
              <a:rPr lang="en-US" altLang="ko-KR" sz="2000" dirty="0"/>
              <a:t>CSS3 </a:t>
            </a:r>
            <a:r>
              <a:rPr lang="ko-KR" altLang="en-US" sz="2000" dirty="0"/>
              <a:t>스타일 동적 변경</a:t>
            </a:r>
            <a:endParaRPr lang="en-US" altLang="ko-KR" sz="2000" dirty="0"/>
          </a:p>
          <a:p>
            <a:pPr lvl="1"/>
            <a:r>
              <a:rPr lang="en-US" altLang="ko-KR" sz="1600" dirty="0"/>
              <a:t>CSS3 </a:t>
            </a:r>
            <a:r>
              <a:rPr lang="ko-KR" altLang="en-US" sz="1600" dirty="0"/>
              <a:t>스타일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프로퍼티는</a:t>
            </a:r>
            <a:r>
              <a:rPr lang="ko-KR" altLang="en-US" sz="1600" dirty="0"/>
              <a:t> 다음과 같이 사용</a:t>
            </a:r>
            <a:endParaRPr lang="en-US" altLang="ko-KR" sz="1600" dirty="0"/>
          </a:p>
          <a:p>
            <a:pPr lvl="2"/>
            <a:r>
              <a:rPr lang="en-US" altLang="ko-KR" sz="1400" dirty="0"/>
              <a:t>background-color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b="1" dirty="0" err="1"/>
              <a:t>backgroundColor</a:t>
            </a:r>
            <a:r>
              <a:rPr lang="en-US" altLang="ko-KR" sz="1400" b="1" dirty="0"/>
              <a:t> </a:t>
            </a:r>
          </a:p>
          <a:p>
            <a:pPr lvl="2"/>
            <a:r>
              <a:rPr lang="en-US" altLang="ko-KR" sz="1400" dirty="0"/>
              <a:t>font-size </a:t>
            </a:r>
            <a:r>
              <a:rPr lang="ko-KR" altLang="en-US" sz="1400" dirty="0"/>
              <a:t>스타일 </a:t>
            </a:r>
            <a:r>
              <a:rPr lang="ko-KR" altLang="en-US" sz="1400" dirty="0" err="1"/>
              <a:t>프로퍼티</a:t>
            </a:r>
            <a:r>
              <a:rPr lang="en-US" altLang="ko-KR" sz="1400" dirty="0"/>
              <a:t> -&gt; </a:t>
            </a:r>
            <a:r>
              <a:rPr lang="en-US" altLang="ko-KR" sz="1400" dirty="0" err="1"/>
              <a:t>fontSize</a:t>
            </a:r>
            <a:endParaRPr lang="ko-KR" altLang="en-US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1782979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636912"/>
            <a:ext cx="67687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	// 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값이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firstP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 리턴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											// p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글자 색을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red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로 변경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40148" y="4718151"/>
            <a:ext cx="676875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&lt;span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style="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color:red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문장입니다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.&lt;/span&gt;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46260" y="5150199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span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// id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가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mySpan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인 객체 찾기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46260" y="554287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"green"; 				// </a:t>
            </a:r>
            <a:r>
              <a:rPr lang="ko-KR" altLang="en-US" sz="1400" dirty="0"/>
              <a:t>‘문장입니다’의 글자 색을 </a:t>
            </a:r>
            <a:r>
              <a:rPr lang="en-US" altLang="ko-KR" sz="1400" dirty="0"/>
              <a:t>green</a:t>
            </a:r>
            <a:r>
              <a:rPr lang="ko-KR" altLang="en-US" sz="1400" dirty="0"/>
              <a:t>으로 변경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146260" y="5902915"/>
            <a:ext cx="676875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lvl="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span.style.fontSize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"30px";				// </a:t>
            </a:r>
            <a:r>
              <a:rPr lang="ko-KR" altLang="en-US" sz="1400" dirty="0"/>
              <a:t>‘문장입니다’의 폰트를 </a:t>
            </a:r>
            <a:r>
              <a:rPr lang="en-US" altLang="ko-KR" sz="1400" dirty="0"/>
              <a:t>30px </a:t>
            </a:r>
            <a:r>
              <a:rPr lang="ko-KR" altLang="en-US" sz="1400" dirty="0"/>
              <a:t>크기로 변경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140470" y="6290156"/>
            <a:ext cx="677454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span.style.border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"3px dotted magenta"; 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픽셀의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magenta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점선 테두리</a:t>
            </a:r>
          </a:p>
        </p:txBody>
      </p:sp>
    </p:spTree>
    <p:extLst>
      <p:ext uri="{BB962C8B-B14F-4D97-AF65-F5344CB8AC3E}">
        <p14:creationId xmlns:p14="http://schemas.microsoft.com/office/powerpoint/2010/main" val="104228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7638" y="1371301"/>
            <a:ext cx="684076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span = </a:t>
            </a:r>
            <a:r>
              <a:rPr lang="en-US" altLang="ko-KR" sz="1200" b="1" dirty="0" err="1"/>
              <a:t>document.getElementById</a:t>
            </a:r>
            <a:r>
              <a:rPr lang="en-US" altLang="ko-KR" sz="1200" b="1" dirty="0"/>
              <a:t>("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span.style.color</a:t>
            </a:r>
            <a:r>
              <a:rPr lang="en-US" altLang="ko-KR" sz="1200" b="1" dirty="0"/>
              <a:t> = "green";</a:t>
            </a:r>
            <a:r>
              <a:rPr lang="en-US" altLang="ko-KR" sz="1200" dirty="0"/>
              <a:t> // </a:t>
            </a:r>
            <a:r>
              <a:rPr lang="ko-KR" altLang="en-US" sz="1200" dirty="0"/>
              <a:t>글자 색 </a:t>
            </a:r>
            <a:r>
              <a:rPr lang="en-US" altLang="ko-KR" sz="1200" dirty="0"/>
              <a:t>green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"30px"; // </a:t>
            </a:r>
            <a:r>
              <a:rPr lang="ko-KR" altLang="en-US" sz="1200" dirty="0"/>
              <a:t>글자 크기는 </a:t>
            </a:r>
            <a:r>
              <a:rPr lang="en-US" altLang="ko-KR" sz="1200" dirty="0"/>
              <a:t>30</a:t>
            </a:r>
            <a:r>
              <a:rPr lang="ko-KR" altLang="en-US" sz="1200" dirty="0"/>
              <a:t>픽셀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span.style.display</a:t>
            </a:r>
            <a:r>
              <a:rPr lang="en-US" altLang="ko-KR" sz="1200" dirty="0"/>
              <a:t> = "block"; // </a:t>
            </a:r>
            <a:r>
              <a:rPr lang="ko-KR" altLang="en-US" sz="1200" dirty="0"/>
              <a:t>블록 박스로 변경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span.style.width</a:t>
            </a:r>
            <a:r>
              <a:rPr lang="en-US" altLang="ko-KR" sz="1200" dirty="0"/>
              <a:t> = "6em"; // </a:t>
            </a:r>
            <a:r>
              <a:rPr lang="ko-KR" altLang="en-US" sz="1200" dirty="0"/>
              <a:t>박스의 폭</a:t>
            </a:r>
            <a:r>
              <a:rPr lang="en-US" altLang="ko-KR" sz="1200" dirty="0"/>
              <a:t>. 6 </a:t>
            </a:r>
            <a:r>
              <a:rPr lang="ko-KR" altLang="en-US" sz="1200" dirty="0"/>
              <a:t>글자 크기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span.style.border</a:t>
            </a:r>
            <a:r>
              <a:rPr lang="en-US" altLang="ko-KR" sz="1200" dirty="0"/>
              <a:t> = "3px dotted magenta"; // 3</a:t>
            </a:r>
            <a:r>
              <a:rPr lang="ko-KR" altLang="en-US" sz="1200" dirty="0"/>
              <a:t>픽셀 점선 </a:t>
            </a:r>
            <a:r>
              <a:rPr lang="en-US" altLang="ko-KR" sz="1200" dirty="0"/>
              <a:t>magenta</a:t>
            </a:r>
            <a:r>
              <a:rPr lang="ko-KR" altLang="en-US" sz="1200" dirty="0"/>
              <a:t> 테두리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span.style.margin</a:t>
            </a:r>
            <a:r>
              <a:rPr lang="en-US" altLang="ko-KR" sz="1200" b="1" dirty="0"/>
              <a:t> = "20px"; </a:t>
            </a:r>
            <a:r>
              <a:rPr lang="en-US" altLang="ko-KR" sz="1200" dirty="0"/>
              <a:t>// </a:t>
            </a:r>
            <a:r>
              <a:rPr lang="ko-KR" altLang="en-US" sz="1200" dirty="0"/>
              <a:t>상하좌우 여백 </a:t>
            </a:r>
            <a:r>
              <a:rPr lang="en-US" altLang="ko-KR" sz="1200" dirty="0"/>
              <a:t>20px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&lt;h3&gt;CSS </a:t>
            </a:r>
            <a:r>
              <a:rPr lang="ko-KR" altLang="en-US" sz="1200" dirty="0"/>
              <a:t>스타일 동적 변경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style="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" &gt;</a:t>
            </a:r>
            <a:r>
              <a:rPr lang="ko-KR" altLang="en-US" sz="1200" dirty="0"/>
              <a:t>이것은 </a:t>
            </a:r>
          </a:p>
          <a:p>
            <a:pPr defTabSz="180000"/>
            <a:r>
              <a:rPr lang="en-US" altLang="ko-KR" sz="1200" dirty="0"/>
              <a:t>    </a:t>
            </a:r>
            <a:r>
              <a:rPr lang="en-US" altLang="ko-KR" sz="1200" b="1" dirty="0"/>
              <a:t>&lt;span id="</a:t>
            </a:r>
            <a:r>
              <a:rPr lang="en-US" altLang="ko-KR" sz="1200" b="1" dirty="0" err="1"/>
              <a:t>mySpan</a:t>
            </a:r>
            <a:r>
              <a:rPr lang="en-US" altLang="ko-KR" sz="1200" b="1" dirty="0"/>
              <a:t>" style="</a:t>
            </a:r>
            <a:r>
              <a:rPr lang="en-US" altLang="ko-KR" sz="1200" b="1" dirty="0" err="1"/>
              <a:t>color:red</a:t>
            </a:r>
            <a:r>
              <a:rPr lang="en-US" altLang="ko-KR" sz="1200" b="1" dirty="0"/>
              <a:t>"&gt;</a:t>
            </a:r>
            <a:r>
              <a:rPr lang="ko-KR" altLang="en-US" sz="1200" b="1" dirty="0"/>
              <a:t>문장입니다</a:t>
            </a:r>
            <a:r>
              <a:rPr lang="en-US" altLang="ko-KR" sz="1200" b="1" dirty="0"/>
              <a:t>.&lt;/span&gt;</a:t>
            </a:r>
          </a:p>
          <a:p>
            <a:pPr defTabSz="180000"/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&lt;input type="button" value="</a:t>
            </a:r>
            <a:r>
              <a:rPr lang="ko-KR" altLang="en-US" sz="1200" dirty="0"/>
              <a:t>스타일변경</a:t>
            </a:r>
            <a:r>
              <a:rPr lang="en-US" altLang="ko-KR" sz="1200" dirty="0"/>
              <a:t>"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="change()"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2182" y="3360241"/>
            <a:ext cx="2620196" cy="3323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5337" y="855921"/>
            <a:ext cx="2620196" cy="26546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8–2 &lt;span&gt;</a:t>
            </a:r>
            <a:r>
              <a:rPr lang="ko-KR" altLang="en-US" dirty="0"/>
              <a:t>의 </a:t>
            </a:r>
            <a:r>
              <a:rPr lang="en-US" altLang="ko-KR" dirty="0"/>
              <a:t>CSS3 </a:t>
            </a:r>
            <a:r>
              <a:rPr lang="ko-KR" altLang="en-US" dirty="0"/>
              <a:t>스타일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19214" y="2154205"/>
            <a:ext cx="1365646" cy="612934"/>
          </a:xfrm>
          <a:prstGeom prst="wedgeRoundRectCallout">
            <a:avLst>
              <a:gd name="adj1" fmla="val 80634"/>
              <a:gd name="adj2" fmla="val 915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r>
              <a:rPr lang="en-US" altLang="ko-KR" sz="1000" dirty="0"/>
              <a:t>change() </a:t>
            </a:r>
            <a:r>
              <a:rPr lang="ko-KR" altLang="en-US" sz="1000" dirty="0"/>
              <a:t>함수 호출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스타일</a:t>
            </a:r>
            <a:r>
              <a:rPr lang="en-US" altLang="ko-KR" sz="1000" dirty="0"/>
              <a:t> </a:t>
            </a:r>
            <a:r>
              <a:rPr lang="ko-KR" altLang="en-US" sz="1000" dirty="0"/>
              <a:t>변경</a:t>
            </a:r>
          </a:p>
        </p:txBody>
      </p:sp>
      <p:sp>
        <p:nvSpPr>
          <p:cNvPr id="8" name="타원 7"/>
          <p:cNvSpPr/>
          <p:nvPr/>
        </p:nvSpPr>
        <p:spPr>
          <a:xfrm>
            <a:off x="6660232" y="2420888"/>
            <a:ext cx="1008112" cy="432048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7668344" y="2708920"/>
            <a:ext cx="999053" cy="2817897"/>
          </a:xfrm>
          <a:custGeom>
            <a:avLst/>
            <a:gdLst>
              <a:gd name="connsiteX0" fmla="*/ 0 w 1000129"/>
              <a:gd name="connsiteY0" fmla="*/ 0 h 2987692"/>
              <a:gd name="connsiteX1" fmla="*/ 953519 w 1000129"/>
              <a:gd name="connsiteY1" fmla="*/ 811713 h 2987692"/>
              <a:gd name="connsiteX2" fmla="*/ 782375 w 1000129"/>
              <a:gd name="connsiteY2" fmla="*/ 2308004 h 2987692"/>
              <a:gd name="connsiteX3" fmla="*/ 171145 w 1000129"/>
              <a:gd name="connsiteY3" fmla="*/ 2987692 h 298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129" h="2987692">
                <a:moveTo>
                  <a:pt x="0" y="0"/>
                </a:moveTo>
                <a:cubicBezTo>
                  <a:pt x="411561" y="213523"/>
                  <a:pt x="823123" y="427046"/>
                  <a:pt x="953519" y="811713"/>
                </a:cubicBezTo>
                <a:cubicBezTo>
                  <a:pt x="1083915" y="1196380"/>
                  <a:pt x="912771" y="1945341"/>
                  <a:pt x="782375" y="2308004"/>
                </a:cubicBezTo>
                <a:cubicBezTo>
                  <a:pt x="651979" y="2670667"/>
                  <a:pt x="284426" y="2874411"/>
                  <a:pt x="171145" y="2987692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391812" y="6034122"/>
            <a:ext cx="1295220" cy="442674"/>
          </a:xfrm>
          <a:prstGeom prst="wedgeRoundRectCallout">
            <a:avLst>
              <a:gd name="adj1" fmla="val -49381"/>
              <a:gd name="adj2" fmla="val -712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인라인</a:t>
            </a:r>
            <a:r>
              <a:rPr lang="ko-KR" altLang="en-US" sz="1000" dirty="0"/>
              <a:t> 박스가 블록 박스로 변경</a:t>
            </a:r>
          </a:p>
        </p:txBody>
      </p:sp>
    </p:spTree>
    <p:extLst>
      <p:ext uri="{BB962C8B-B14F-4D97-AF65-F5344CB8AC3E}">
        <p14:creationId xmlns:p14="http://schemas.microsoft.com/office/powerpoint/2010/main" val="58893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8153400" cy="5040560"/>
          </a:xfrm>
        </p:spPr>
        <p:txBody>
          <a:bodyPr/>
          <a:lstStyle/>
          <a:p>
            <a:r>
              <a:rPr lang="en-US" altLang="ko-KR" dirty="0" err="1"/>
              <a:t>innerHTML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1"/>
            <a:r>
              <a:rPr lang="ko-KR" altLang="en-US" dirty="0"/>
              <a:t>시작 태그와 종료 태그 사이에 들어 있는 </a:t>
            </a:r>
            <a:r>
              <a:rPr lang="en-US" altLang="ko-KR" dirty="0"/>
              <a:t>HTML </a:t>
            </a:r>
            <a:r>
              <a:rPr lang="ko-KR" altLang="en-US" dirty="0" err="1"/>
              <a:t>컨텐츠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innerHTML</a:t>
            </a:r>
            <a:r>
              <a:rPr lang="ko-KR" altLang="en-US" dirty="0"/>
              <a:t> </a:t>
            </a:r>
            <a:r>
              <a:rPr lang="ko-KR" altLang="en-US" dirty="0" err="1"/>
              <a:t>프로퍼티</a:t>
            </a:r>
            <a:r>
              <a:rPr lang="en-US" altLang="ko-KR" dirty="0"/>
              <a:t> </a:t>
            </a:r>
            <a:r>
              <a:rPr lang="ko-KR" altLang="en-US" dirty="0"/>
              <a:t>수정 </a:t>
            </a:r>
            <a:r>
              <a:rPr lang="en-US" altLang="ko-KR" dirty="0"/>
              <a:t>-&gt; HTML </a:t>
            </a:r>
            <a:r>
              <a:rPr lang="ko-KR" altLang="en-US" dirty="0"/>
              <a:t>태그의 콘텐트 변경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619672" y="2271731"/>
            <a:ext cx="5040560" cy="1126843"/>
            <a:chOff x="1547664" y="2207313"/>
            <a:chExt cx="5040560" cy="1108098"/>
          </a:xfrm>
        </p:grpSpPr>
        <p:sp>
          <p:nvSpPr>
            <p:cNvPr id="5" name="직사각형 4"/>
            <p:cNvSpPr/>
            <p:nvPr/>
          </p:nvSpPr>
          <p:spPr>
            <a:xfrm>
              <a:off x="1547664" y="2207313"/>
              <a:ext cx="5040560" cy="11080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91680" y="2247355"/>
              <a:ext cx="3213535" cy="95410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defTabSz="180000"/>
              <a:r>
                <a:rPr lang="en-US" altLang="ko-KR" sz="1400" dirty="0"/>
                <a:t>&lt;p id="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 style="</a:t>
              </a:r>
              <a:r>
                <a:rPr lang="en-US" altLang="ko-KR" sz="1400" dirty="0" err="1"/>
                <a:t>color:blue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>
                  <a:solidFill>
                    <a:srgbClr val="0070C0"/>
                  </a:solidFill>
                </a:rPr>
                <a:t>	</a:t>
              </a:r>
              <a:r>
                <a:rPr lang="ko-KR" altLang="en-US" sz="1400" dirty="0"/>
                <a:t>이것은</a:t>
              </a:r>
              <a:r>
                <a:rPr lang="en-US" altLang="ko-KR" sz="1400" dirty="0"/>
                <a:t>&lt;span style="</a:t>
              </a:r>
              <a:r>
                <a:rPr lang="en-US" altLang="ko-KR" sz="1400" dirty="0" err="1"/>
                <a:t>color:red</a:t>
              </a:r>
              <a:r>
                <a:rPr lang="en-US" altLang="ko-KR" sz="1400" dirty="0"/>
                <a:t>"&gt;</a:t>
              </a:r>
            </a:p>
            <a:p>
              <a:pPr defTabSz="180000"/>
              <a:r>
                <a:rPr lang="en-US" altLang="ko-KR" sz="1400" dirty="0"/>
                <a:t>	</a:t>
              </a:r>
              <a:r>
                <a:rPr lang="ko-KR" altLang="en-US" sz="1400" dirty="0"/>
                <a:t>문</a:t>
              </a:r>
              <a:r>
                <a:rPr lang="en-US" altLang="ko-KR" sz="1400" dirty="0"/>
                <a:t>	</a:t>
              </a:r>
              <a:r>
                <a:rPr lang="ko-KR" altLang="en-US" sz="1400" dirty="0"/>
                <a:t>장입니다</a:t>
              </a:r>
              <a:r>
                <a:rPr lang="en-US" altLang="ko-KR" sz="1400" dirty="0"/>
                <a:t>.&lt;/span&gt;</a:t>
              </a:r>
            </a:p>
            <a:p>
              <a:pPr defTabSz="180000"/>
              <a:r>
                <a:rPr lang="en-US" altLang="ko-KR" sz="1400" dirty="0"/>
                <a:t>&lt;/p&gt;</a:t>
              </a:r>
              <a:endParaRPr lang="ko-KR" alt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64088" y="2571174"/>
              <a:ext cx="975416" cy="306467"/>
            </a:xfrm>
            <a:prstGeom prst="wedgeRoundRectCallout">
              <a:avLst>
                <a:gd name="adj1" fmla="val -137163"/>
                <a:gd name="adj2" fmla="val -8446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innerHTML</a:t>
              </a:r>
              <a:r>
                <a:rPr lang="en-US" altLang="ko-KR" sz="1200" dirty="0"/>
                <a:t> </a:t>
              </a:r>
              <a:endParaRPr lang="ko-KR" altLang="en-US" sz="120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2888" y="2501933"/>
              <a:ext cx="2664296" cy="486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여기에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&lt;span style="</a:t>
              </a:r>
              <a:r>
                <a:rPr lang="en-US" altLang="ko-KR" sz="1400" dirty="0" err="1">
                  <a:solidFill>
                    <a:schemeClr val="accent2">
                      <a:lumMod val="75000"/>
                    </a:schemeClr>
                  </a:solidFill>
                </a:rPr>
                <a:t>color:red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"&gt;</a:t>
              </a:r>
            </a:p>
            <a:p>
              <a:r>
                <a:rPr lang="ko-KR" altLang="en-US" sz="1400" dirty="0">
                  <a:solidFill>
                    <a:schemeClr val="accent2">
                      <a:lumMod val="75000"/>
                    </a:schemeClr>
                  </a:solidFill>
                </a:rPr>
                <a:t>클릭하세요</a:t>
              </a:r>
              <a:r>
                <a:rPr lang="en-US" altLang="ko-KR" sz="1400" dirty="0">
                  <a:solidFill>
                    <a:schemeClr val="accent2">
                      <a:lumMod val="75000"/>
                    </a:schemeClr>
                  </a:solidFill>
                </a:rPr>
                <a:t>.&lt;/span&gt;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741" y="4221088"/>
            <a:ext cx="5112568" cy="1892854"/>
            <a:chOff x="1691680" y="4103545"/>
            <a:chExt cx="5112568" cy="1892854"/>
          </a:xfrm>
        </p:grpSpPr>
        <p:grpSp>
          <p:nvGrpSpPr>
            <p:cNvPr id="8" name="그룹 7"/>
            <p:cNvGrpSpPr/>
            <p:nvPr/>
          </p:nvGrpSpPr>
          <p:grpSpPr>
            <a:xfrm>
              <a:off x="1718483" y="5042292"/>
              <a:ext cx="5040560" cy="954107"/>
              <a:chOff x="1619672" y="5058367"/>
              <a:chExt cx="5040560" cy="954107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619672" y="5058367"/>
                <a:ext cx="5040560" cy="954107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defTabSz="180000"/>
                <a:r>
                  <a:rPr lang="en-US" altLang="ko-KR" sz="1400" dirty="0"/>
                  <a:t>&lt;p id="</a:t>
                </a:r>
                <a:r>
                  <a:rPr lang="en-US" altLang="ko-KR" sz="1400" dirty="0" err="1"/>
                  <a:t>firstP</a:t>
                </a:r>
                <a:r>
                  <a:rPr lang="en-US" altLang="ko-KR" sz="1400" dirty="0"/>
                  <a:t>" style="</a:t>
                </a:r>
                <a:r>
                  <a:rPr lang="en-US" altLang="ko-KR" sz="1400" dirty="0" err="1"/>
                  <a:t>color:blue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1400" dirty="0"/>
                  <a:t>이것은</a:t>
                </a:r>
                <a:r>
                  <a:rPr lang="en-US" altLang="ko-KR" sz="1400" dirty="0"/>
                  <a:t>&lt;span style="</a:t>
                </a:r>
                <a:r>
                  <a:rPr lang="en-US" altLang="ko-KR" sz="1400" dirty="0" err="1"/>
                  <a:t>color:red</a:t>
                </a:r>
                <a:r>
                  <a:rPr lang="en-US" altLang="ko-KR" sz="1400" dirty="0"/>
                  <a:t>"&gt;</a:t>
                </a:r>
              </a:p>
              <a:p>
                <a:pPr defTabSz="180000"/>
                <a:r>
                  <a:rPr lang="en-US" altLang="ko-KR" sz="1400" dirty="0"/>
                  <a:t>	</a:t>
                </a:r>
                <a:r>
                  <a:rPr lang="ko-KR" altLang="en-US" sz="1400" dirty="0"/>
                  <a:t>문</a:t>
                </a:r>
                <a:r>
                  <a:rPr lang="en-US" altLang="ko-KR" sz="1400" dirty="0"/>
                  <a:t>	</a:t>
                </a:r>
                <a:r>
                  <a:rPr lang="ko-KR" altLang="en-US" sz="1400" dirty="0"/>
                  <a:t>장입니다</a:t>
                </a:r>
                <a:r>
                  <a:rPr lang="en-US" altLang="ko-KR" sz="1400" dirty="0"/>
                  <a:t>.&lt;/span&gt;</a:t>
                </a:r>
              </a:p>
              <a:p>
                <a:pPr defTabSz="180000"/>
                <a:r>
                  <a:rPr lang="en-US" altLang="ko-KR" sz="1400" dirty="0"/>
                  <a:t>&lt;/p&gt;</a:t>
                </a:r>
                <a:endParaRPr lang="ko-KR" altLang="en-US" sz="1400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835696" y="5302468"/>
                <a:ext cx="2664296" cy="486730"/>
              </a:xfrm>
              <a:prstGeom prst="rect">
                <a:avLst/>
              </a:prstGeom>
              <a:solidFill>
                <a:srgbClr val="DCF0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fontAlgn="base" latinLnBrk="0"/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나의 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img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accent2">
                        <a:lumMod val="75000"/>
                      </a:schemeClr>
                    </a:solidFill>
                  </a:rPr>
                  <a:t>src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=‘puppy.jpg’&gt; </a:t>
                </a:r>
                <a:r>
                  <a:rPr lang="ko-KR" alt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강아지입니다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</a:p>
            </p:txBody>
          </p:sp>
        </p:grpSp>
        <p:sp>
          <p:nvSpPr>
            <p:cNvPr id="43" name="아래쪽 화살표 42"/>
            <p:cNvSpPr/>
            <p:nvPr/>
          </p:nvSpPr>
          <p:spPr>
            <a:xfrm>
              <a:off x="3995936" y="4762854"/>
              <a:ext cx="216024" cy="21602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91680" y="4103545"/>
              <a:ext cx="5112568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fontAlgn="base" latinLnBrk="0"/>
              <a:r>
                <a:rPr lang="en-US" altLang="ko-KR" sz="1400" dirty="0" err="1"/>
                <a:t>var</a:t>
              </a:r>
              <a:r>
                <a:rPr lang="en-US" altLang="ko-KR" sz="1400" dirty="0"/>
                <a:t> p = </a:t>
              </a:r>
              <a:r>
                <a:rPr lang="en-US" altLang="ko-KR" sz="1400" dirty="0" err="1"/>
                <a:t>document.getElementById</a:t>
              </a:r>
              <a:r>
                <a:rPr lang="en-US" altLang="ko-KR" sz="1400" dirty="0"/>
                <a:t>("</a:t>
              </a:r>
              <a:r>
                <a:rPr lang="en-US" altLang="ko-KR" sz="1400" dirty="0" err="1"/>
                <a:t>firstP</a:t>
              </a:r>
              <a:r>
                <a:rPr lang="en-US" altLang="ko-KR" sz="1400" dirty="0"/>
                <a:t>"); </a:t>
              </a:r>
            </a:p>
            <a:p>
              <a:pPr fontAlgn="base" latinLnBrk="0"/>
              <a:r>
                <a:rPr lang="en-US" altLang="ko-KR" sz="1400" dirty="0" err="1"/>
                <a:t>p.innerHTML</a:t>
              </a:r>
              <a:r>
                <a:rPr lang="en-US" altLang="ko-KR" sz="1400" dirty="0"/>
                <a:t>= “</a:t>
              </a:r>
              <a:r>
                <a:rPr lang="ko-KR" altLang="en-US" sz="1400" dirty="0"/>
                <a:t>나의 </a:t>
              </a:r>
              <a:r>
                <a:rPr lang="en-US" altLang="ko-KR" sz="1400" dirty="0"/>
                <a:t>&lt;</a:t>
              </a:r>
              <a:r>
                <a:rPr lang="en-US" altLang="ko-KR" sz="1400" dirty="0" err="1"/>
                <a:t>img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src</a:t>
              </a:r>
              <a:r>
                <a:rPr lang="en-US" altLang="ko-KR" sz="1400" dirty="0"/>
                <a:t>=‘puppy.jpg’&gt;</a:t>
              </a:r>
              <a:r>
                <a:rPr lang="ko-KR" altLang="en-US" sz="1400" dirty="0"/>
                <a:t>강아지입니다</a:t>
              </a:r>
              <a:r>
                <a:rPr lang="en-US" altLang="ko-KR" sz="1400" dirty="0"/>
                <a:t>.”;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250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556792"/>
            <a:ext cx="4896544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change()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var</a:t>
            </a:r>
            <a:r>
              <a:rPr lang="en-US" altLang="ko-KR" sz="1400" b="1" dirty="0"/>
              <a:t> p = </a:t>
            </a:r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</a:t>
            </a:r>
            <a:r>
              <a:rPr lang="en-US" altLang="ko-KR" sz="1400" b="1" dirty="0" err="1"/>
              <a:t>firstP</a:t>
            </a:r>
            <a:r>
              <a:rPr lang="en-US" altLang="ko-KR" sz="1400" b="1" dirty="0"/>
              <a:t>");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p.innerHTML</a:t>
            </a:r>
            <a:r>
              <a:rPr lang="en-US" altLang="ko-KR" sz="1400" b="1" dirty="0"/>
              <a:t>= "</a:t>
            </a:r>
            <a:r>
              <a:rPr lang="ko-KR" altLang="en-US" sz="1400" b="1" dirty="0"/>
              <a:t>나의 </a:t>
            </a:r>
            <a:r>
              <a:rPr lang="en-US" altLang="ko-KR" sz="1400" b="1" dirty="0"/>
              <a:t>&lt;</a:t>
            </a:r>
            <a:r>
              <a:rPr lang="en-US" altLang="ko-KR" sz="1400" b="1" dirty="0" err="1"/>
              <a:t>img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='puppy.png'&gt; </a:t>
            </a:r>
            <a:r>
              <a:rPr lang="ko-KR" altLang="en-US" sz="1400" b="1" dirty="0"/>
              <a:t>강아지</a:t>
            </a:r>
            <a:r>
              <a:rPr lang="en-US" altLang="ko-KR" sz="1400" b="1" dirty="0"/>
              <a:t>";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/>
              <a:t>활용 </a:t>
            </a:r>
            <a:r>
              <a:rPr lang="en-US" altLang="ko-KR" sz="1400" dirty="0"/>
              <a:t>: </a:t>
            </a:r>
            <a:r>
              <a:rPr lang="ko-KR" altLang="en-US" sz="1400" dirty="0"/>
              <a:t>아래 글자에 클릭하면</a:t>
            </a:r>
            <a:endParaRPr lang="en-US" altLang="ko-KR" sz="1400" dirty="0"/>
          </a:p>
          <a:p>
            <a:pPr defTabSz="180000"/>
            <a:r>
              <a:rPr lang="ko-KR" altLang="en-US" sz="1400" dirty="0"/>
              <a:t> 예쁜 강아지가 보입니다</a:t>
            </a:r>
            <a:r>
              <a:rPr lang="en-US" altLang="ko-KR" sz="1400" dirty="0"/>
              <a:t>.&lt;/h3&gt;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id="</a:t>
            </a:r>
            <a:r>
              <a:rPr lang="en-US" altLang="ko-KR" sz="1400" dirty="0" err="1"/>
              <a:t>firstP</a:t>
            </a:r>
            <a:r>
              <a:rPr lang="en-US" altLang="ko-KR" sz="1400" dirty="0"/>
              <a:t>" style="</a:t>
            </a:r>
            <a:r>
              <a:rPr lang="en-US" altLang="ko-KR" sz="1400" dirty="0" err="1"/>
              <a:t>color:blue</a:t>
            </a:r>
            <a:r>
              <a:rPr lang="en-US" altLang="ko-KR" sz="1400" dirty="0"/>
              <a:t>"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="change()</a:t>
            </a:r>
            <a:r>
              <a:rPr lang="en-US" altLang="ko-KR" sz="1400" dirty="0"/>
              <a:t>"&gt;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여기에</a:t>
            </a:r>
            <a:r>
              <a:rPr lang="en-US" altLang="ko-KR" sz="1400" dirty="0"/>
              <a:t>	&lt;span style="</a:t>
            </a:r>
            <a:r>
              <a:rPr lang="en-US" altLang="ko-KR" sz="1400" dirty="0" err="1"/>
              <a:t>color:red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&lt;/span&gt;</a:t>
            </a:r>
          </a:p>
          <a:p>
            <a:pPr defTabSz="180000"/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069103"/>
            <a:ext cx="3096344" cy="23239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</a:t>
            </a:r>
            <a:r>
              <a:rPr lang="en-US" altLang="ko-KR" dirty="0" err="1"/>
              <a:t>innerHTML</a:t>
            </a:r>
            <a:r>
              <a:rPr lang="ko-KR" altLang="en-US" dirty="0"/>
              <a:t>을 이용하여 </a:t>
            </a:r>
            <a:r>
              <a:rPr lang="en-US" altLang="ko-KR" dirty="0"/>
              <a:t>HTML </a:t>
            </a:r>
            <a:r>
              <a:rPr lang="ko-KR" altLang="en-US" dirty="0" err="1"/>
              <a:t>콘텐츠</a:t>
            </a:r>
            <a:r>
              <a:rPr lang="ko-KR" altLang="en-US" dirty="0"/>
              <a:t> 동적 변경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07327" y="2917806"/>
            <a:ext cx="1872208" cy="510778"/>
          </a:xfrm>
          <a:prstGeom prst="wedgeRoundRectCallout">
            <a:avLst>
              <a:gd name="adj1" fmla="val -57489"/>
              <a:gd name="adj2" fmla="val -197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마우스 클릭하면 아래와 같이 변경됩니다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3516959"/>
            <a:ext cx="3096344" cy="31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5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this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this </a:t>
            </a:r>
            <a:r>
              <a:rPr lang="ko-KR" altLang="en-US" dirty="0"/>
              <a:t>키워드</a:t>
            </a:r>
            <a:r>
              <a:rPr lang="en-US" altLang="ko-KR" dirty="0"/>
              <a:t>(</a:t>
            </a:r>
            <a:r>
              <a:rPr lang="ko-KR" altLang="en-US" dirty="0"/>
              <a:t>객체 자신 또는 함수의 </a:t>
            </a:r>
            <a:r>
              <a:rPr lang="en-US" altLang="ko-KR" dirty="0"/>
              <a:t>owner)</a:t>
            </a:r>
          </a:p>
          <a:p>
            <a:pPr lvl="1"/>
            <a:r>
              <a:rPr lang="ko-KR" altLang="en-US" dirty="0"/>
              <a:t>객체 자신을 가리키는 자바스크립트 키워드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객체에서 객체 자신을 가리키는 용도로 사용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 자신의 배경을 </a:t>
            </a:r>
            <a:r>
              <a:rPr lang="en-US" altLang="ko-KR" dirty="0"/>
              <a:t>orange </a:t>
            </a:r>
            <a:r>
              <a:rPr lang="ko-KR" altLang="en-US" dirty="0"/>
              <a:t>색으로 변경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버튼이 클릭되면 자신의 배경색을 </a:t>
            </a:r>
            <a:r>
              <a:rPr lang="en-US" altLang="ko-KR" dirty="0"/>
              <a:t>orange</a:t>
            </a:r>
            <a:r>
              <a:rPr lang="ko-KR" altLang="en-US" dirty="0"/>
              <a:t>로 변경</a:t>
            </a:r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996952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3985319"/>
            <a:ext cx="531033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this.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='orange'"&gt;</a:t>
            </a:r>
          </a:p>
        </p:txBody>
      </p:sp>
    </p:spTree>
    <p:extLst>
      <p:ext uri="{BB962C8B-B14F-4D97-AF65-F5344CB8AC3E}">
        <p14:creationId xmlns:p14="http://schemas.microsoft.com/office/powerpoint/2010/main" val="391933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062064"/>
          </a:xfrm>
        </p:spPr>
        <p:txBody>
          <a:bodyPr>
            <a:normAutofit/>
          </a:bodyPr>
          <a:lstStyle/>
          <a:p>
            <a:r>
              <a:rPr lang="en-US" altLang="ko-KR" dirty="0"/>
              <a:t>HTML DOM</a:t>
            </a:r>
            <a:r>
              <a:rPr lang="ko-KR" altLang="en-US" dirty="0"/>
              <a:t>의 필요성을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 err="1"/>
              <a:t>트리와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페이지의 관계를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객체의 구조와 </a:t>
            </a:r>
            <a:r>
              <a:rPr lang="en-US" altLang="ko-KR" dirty="0"/>
              <a:t>HTML </a:t>
            </a:r>
            <a:r>
              <a:rPr lang="ko-KR" altLang="en-US" dirty="0"/>
              <a:t>태그와의 관계를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객체를 통해 </a:t>
            </a:r>
            <a:r>
              <a:rPr lang="en-US" altLang="ko-KR" dirty="0"/>
              <a:t>HTML </a:t>
            </a:r>
            <a:r>
              <a:rPr lang="ko-KR" altLang="en-US" dirty="0"/>
              <a:t>태그의 출력 모양과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객체를 이해하고</a:t>
            </a:r>
            <a:r>
              <a:rPr lang="en-US" altLang="ko-KR" dirty="0"/>
              <a:t>, write() </a:t>
            </a:r>
            <a:r>
              <a:rPr lang="ko-KR" altLang="en-US" dirty="0" err="1"/>
              <a:t>메소드를</a:t>
            </a:r>
            <a:r>
              <a:rPr lang="en-US" altLang="ko-KR" dirty="0"/>
              <a:t> </a:t>
            </a:r>
            <a:r>
              <a:rPr lang="ko-KR" altLang="en-US" dirty="0"/>
              <a:t>활용할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createElement</a:t>
            </a:r>
            <a:r>
              <a:rPr lang="en-US" altLang="ko-KR" dirty="0"/>
              <a:t>() </a:t>
            </a:r>
            <a:r>
              <a:rPr lang="ko-KR" altLang="en-US" dirty="0"/>
              <a:t>등을 통해 동적으로 </a:t>
            </a:r>
            <a:r>
              <a:rPr lang="en-US" altLang="ko-KR" dirty="0"/>
              <a:t>DOM </a:t>
            </a:r>
            <a:r>
              <a:rPr lang="ko-KR" altLang="en-US" dirty="0"/>
              <a:t>객체를 웹 페이지에 추가</a:t>
            </a:r>
            <a:r>
              <a:rPr lang="en-US" altLang="ko-KR" dirty="0"/>
              <a:t>,</a:t>
            </a:r>
            <a:r>
              <a:rPr lang="ko-KR" altLang="en-US" dirty="0"/>
              <a:t>삭제할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745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960" y="3511164"/>
            <a:ext cx="3161546" cy="295915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8-4 this </a:t>
            </a:r>
            <a:r>
              <a:rPr lang="ko-KR" altLang="en-US" dirty="0"/>
              <a:t>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05990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change(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/>
              <a:t>, size, color)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.style.color</a:t>
            </a:r>
            <a:r>
              <a:rPr lang="en-US" altLang="ko-KR" sz="1200" b="1" dirty="0"/>
              <a:t> = color;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chemeClr val="accent2">
                    <a:lumMod val="75000"/>
                  </a:schemeClr>
                </a:solidFill>
              </a:rPr>
              <a:t>obj</a:t>
            </a:r>
            <a:r>
              <a:rPr lang="en-US" altLang="ko-KR" sz="1200" b="1" dirty="0" err="1"/>
              <a:t>.style.fontSize</a:t>
            </a:r>
            <a:r>
              <a:rPr lang="en-US" altLang="ko-KR" sz="1200" b="1" dirty="0"/>
              <a:t> = size;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&lt;h3&gt;this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'red')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'30px', 'blue')</a:t>
            </a:r>
            <a:r>
              <a:rPr lang="en-US" altLang="ko-KR" sz="1200" dirty="0"/>
              <a:t>"&gt;</a:t>
            </a:r>
            <a:r>
              <a:rPr lang="ko-KR" altLang="en-US" sz="1200" dirty="0"/>
              <a:t>버튼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&lt;div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b="1" dirty="0"/>
              <a:t>change(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en-US" altLang="ko-KR" sz="1200" b="1" dirty="0"/>
              <a:t>, '25px', 'orange')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여기 클릭하면 크기와 색 변경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69106" y="4048240"/>
            <a:ext cx="1852988" cy="288032"/>
          </a:xfrm>
          <a:prstGeom prst="roundRect">
            <a:avLst>
              <a:gd name="adj" fmla="val 29974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07568" y="3663213"/>
            <a:ext cx="2429052" cy="306467"/>
          </a:xfrm>
          <a:prstGeom prst="wedgeRoundRectCallout">
            <a:avLst>
              <a:gd name="adj1" fmla="val -43621"/>
              <a:gd name="adj2" fmla="val 968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this</a:t>
            </a:r>
            <a:r>
              <a:rPr lang="ko-KR" altLang="en-US" sz="1200" dirty="0"/>
              <a:t>는 이 </a:t>
            </a:r>
            <a:r>
              <a:rPr lang="en-US" altLang="ko-KR" sz="1200" dirty="0"/>
              <a:t>&lt;button&gt; </a:t>
            </a:r>
            <a:r>
              <a:rPr lang="ko-KR" altLang="en-US" sz="1200" dirty="0"/>
              <a:t>객체의 주소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05617" y="5820078"/>
            <a:ext cx="1366702" cy="306467"/>
          </a:xfrm>
          <a:prstGeom prst="wedgeRoundRectCallout">
            <a:avLst>
              <a:gd name="adj1" fmla="val 61574"/>
              <a:gd name="adj2" fmla="val -279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텍스트 클릭 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90" y="905289"/>
            <a:ext cx="2652069" cy="24147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733" y="5081753"/>
            <a:ext cx="1206526" cy="306467"/>
          </a:xfrm>
          <a:prstGeom prst="wedgeRoundRectCallout">
            <a:avLst>
              <a:gd name="adj1" fmla="val -76063"/>
              <a:gd name="adj2" fmla="val 321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버튼 클릭 시</a:t>
            </a:r>
          </a:p>
        </p:txBody>
      </p:sp>
    </p:spTree>
    <p:extLst>
      <p:ext uri="{BB962C8B-B14F-4D97-AF65-F5344CB8AC3E}">
        <p14:creationId xmlns:p14="http://schemas.microsoft.com/office/powerpoint/2010/main" val="104409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</a:t>
            </a:r>
            <a:r>
              <a:rPr lang="ko-KR" altLang="en-US" dirty="0"/>
              <a:t> 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 document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 전체를 대변하는 객체</a:t>
            </a:r>
            <a:endParaRPr lang="en-US" altLang="ko-KR" dirty="0"/>
          </a:p>
          <a:p>
            <a:pPr lvl="2"/>
            <a:r>
              <a:rPr lang="ko-KR" altLang="en-US" dirty="0" err="1"/>
              <a:t>프로퍼티</a:t>
            </a:r>
            <a:r>
              <a:rPr lang="ko-KR" altLang="en-US" dirty="0"/>
              <a:t> </a:t>
            </a:r>
            <a:r>
              <a:rPr lang="en-US" altLang="ko-KR" dirty="0"/>
              <a:t>- HTML </a:t>
            </a:r>
            <a:r>
              <a:rPr lang="ko-KR" altLang="en-US" dirty="0"/>
              <a:t>문서의 전반적인 속성 내포</a:t>
            </a:r>
            <a:endParaRPr lang="en-US" altLang="ko-KR" dirty="0"/>
          </a:p>
          <a:p>
            <a:pPr lvl="2"/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- DOM </a:t>
            </a:r>
            <a:r>
              <a:rPr lang="ko-KR" altLang="en-US" dirty="0"/>
              <a:t>객체 검색</a:t>
            </a:r>
            <a:r>
              <a:rPr lang="en-US" altLang="ko-KR" dirty="0"/>
              <a:t>, DOM </a:t>
            </a:r>
            <a:r>
              <a:rPr lang="ko-KR" altLang="en-US" dirty="0"/>
              <a:t>객체 생성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HTML </a:t>
            </a:r>
            <a:r>
              <a:rPr lang="ko-KR" altLang="en-US" dirty="0"/>
              <a:t>문서 전반적 제어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객체를 접근하는 경로의 시작점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 객체</a:t>
            </a:r>
            <a:endParaRPr lang="en-US" altLang="ko-KR" dirty="0"/>
          </a:p>
          <a:p>
            <a:pPr lvl="2"/>
            <a:r>
              <a:rPr lang="ko-KR" altLang="en-US" dirty="0"/>
              <a:t>브라우저는 </a:t>
            </a:r>
            <a:r>
              <a:rPr lang="en-US" altLang="ko-KR" dirty="0"/>
              <a:t>HTML </a:t>
            </a:r>
            <a:r>
              <a:rPr lang="ko-KR" altLang="en-US" dirty="0"/>
              <a:t>문서 로드 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document </a:t>
            </a:r>
            <a:r>
              <a:rPr lang="ko-KR" altLang="en-US" dirty="0"/>
              <a:t>객체를 먼저 생성</a:t>
            </a:r>
            <a:endParaRPr lang="en-US" altLang="ko-KR" dirty="0"/>
          </a:p>
          <a:p>
            <a:pPr lvl="2"/>
            <a:r>
              <a:rPr lang="en-US" altLang="ko-KR" dirty="0"/>
              <a:t>document </a:t>
            </a:r>
            <a:r>
              <a:rPr lang="ko-KR" altLang="en-US" dirty="0"/>
              <a:t>객체를 뿌리로 하여 </a:t>
            </a:r>
            <a:r>
              <a:rPr lang="en-US" altLang="ko-KR" dirty="0"/>
              <a:t>DOM </a:t>
            </a:r>
            <a:r>
              <a:rPr lang="ko-KR" altLang="en-US" dirty="0"/>
              <a:t>트리 생성</a:t>
            </a:r>
            <a:endParaRPr lang="en-US" altLang="ko-KR" dirty="0"/>
          </a:p>
          <a:p>
            <a:r>
              <a:rPr lang="en-US" altLang="ko-KR" dirty="0"/>
              <a:t>document </a:t>
            </a:r>
            <a:r>
              <a:rPr lang="ko-KR" altLang="en-US" dirty="0"/>
              <a:t>객체 접근</a:t>
            </a:r>
            <a:endParaRPr lang="en-US" altLang="ko-KR" dirty="0"/>
          </a:p>
          <a:p>
            <a:pPr lvl="1"/>
            <a:r>
              <a:rPr lang="en-US" altLang="ko-KR" dirty="0" err="1"/>
              <a:t>window.document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document </a:t>
            </a:r>
            <a:r>
              <a:rPr lang="ko-KR" altLang="en-US" dirty="0"/>
              <a:t>이름으로</a:t>
            </a:r>
            <a:r>
              <a:rPr lang="en-US" altLang="ko-KR" dirty="0"/>
              <a:t> </a:t>
            </a:r>
            <a:r>
              <a:rPr lang="ko-KR" altLang="en-US" dirty="0"/>
              <a:t>접근</a:t>
            </a:r>
            <a:endParaRPr lang="en-US" altLang="ko-KR" dirty="0"/>
          </a:p>
          <a:p>
            <a:pPr lvl="1"/>
            <a:r>
              <a:rPr lang="en-US" altLang="ko-KR" dirty="0"/>
              <a:t>document</a:t>
            </a:r>
            <a:r>
              <a:rPr lang="ko-KR" altLang="en-US" dirty="0"/>
              <a:t> 객체는</a:t>
            </a:r>
            <a:r>
              <a:rPr lang="en-US" altLang="ko-KR" dirty="0"/>
              <a:t> DOM </a:t>
            </a:r>
            <a:r>
              <a:rPr lang="ko-KR" altLang="en-US" dirty="0"/>
              <a:t>객체가 아님</a:t>
            </a:r>
            <a:endParaRPr lang="en-US" altLang="ko-KR" dirty="0"/>
          </a:p>
          <a:p>
            <a:pPr lvl="2"/>
            <a:r>
              <a:rPr lang="ko-KR" altLang="en-US" dirty="0"/>
              <a:t>연결된 스타일 시트가 없음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43608" y="5949280"/>
            <a:ext cx="75064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strike="sngStrike" kern="0" dirty="0" err="1">
                <a:solidFill>
                  <a:srgbClr val="000000"/>
                </a:solidFill>
                <a:latin typeface="+mj-ea"/>
                <a:ea typeface="+mj-ea"/>
              </a:rPr>
              <a:t>document.style.color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"red"; // 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오류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 document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에는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CSS3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스타일 시트가 연결되지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67641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8-5 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1640" y="1364188"/>
            <a:ext cx="6120680" cy="53553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</a:t>
            </a:r>
          </a:p>
          <a:p>
            <a:pPr defTabSz="180000"/>
            <a:r>
              <a:rPr lang="en-US" altLang="ko-KR" sz="900" dirty="0"/>
              <a:t>&lt;head id="</a:t>
            </a:r>
            <a:r>
              <a:rPr lang="en-US" altLang="ko-KR" sz="900" dirty="0" err="1"/>
              <a:t>myHead</a:t>
            </a:r>
            <a:r>
              <a:rPr lang="en-US" altLang="ko-KR" sz="900" dirty="0"/>
              <a:t>"&gt;</a:t>
            </a:r>
          </a:p>
          <a:p>
            <a:pPr defTabSz="180000"/>
            <a:r>
              <a:rPr lang="en-US" altLang="ko-KR" sz="900" dirty="0"/>
              <a:t>&lt;title&gt;document </a:t>
            </a:r>
            <a:r>
              <a:rPr lang="ko-KR" altLang="en-US" sz="900" dirty="0"/>
              <a:t>객체의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&lt;/title&gt;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b="1" dirty="0"/>
              <a:t>	</a:t>
            </a:r>
            <a:r>
              <a:rPr lang="en-US" altLang="ko-KR" sz="900" b="1" dirty="0" err="1"/>
              <a:t>var</a:t>
            </a:r>
            <a:r>
              <a:rPr lang="en-US" altLang="ko-KR" sz="900" b="1" dirty="0"/>
              <a:t> text = "</a:t>
            </a:r>
            <a:r>
              <a:rPr lang="ko-KR" altLang="en-US" sz="900" b="1" dirty="0"/>
              <a:t>문서 로딩 중일 때 </a:t>
            </a:r>
            <a:r>
              <a:rPr lang="en-US" altLang="ko-KR" sz="900" b="1" dirty="0" err="1"/>
              <a:t>readyState</a:t>
            </a:r>
            <a:r>
              <a:rPr lang="en-US" altLang="ko-KR" sz="900" b="1" dirty="0"/>
              <a:t> = " + </a:t>
            </a:r>
            <a:r>
              <a:rPr lang="en-US" altLang="ko-KR" sz="900" b="1" dirty="0" err="1"/>
              <a:t>document.readyState</a:t>
            </a:r>
            <a:r>
              <a:rPr lang="en-US" altLang="ko-KR" sz="900" b="1" dirty="0"/>
              <a:t> + "\n";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&lt;/head&gt;</a:t>
            </a:r>
          </a:p>
          <a:p>
            <a:pPr defTabSz="180000"/>
            <a:r>
              <a:rPr lang="en-US" altLang="ko-KR" sz="900" dirty="0"/>
              <a:t>&lt;body style="</a:t>
            </a:r>
            <a:r>
              <a:rPr lang="en-US" altLang="ko-KR" sz="900" dirty="0" err="1"/>
              <a:t>background-color:yellow</a:t>
            </a:r>
            <a:r>
              <a:rPr lang="en-US" altLang="ko-KR" sz="900" dirty="0"/>
              <a:t>; 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; </a:t>
            </a:r>
            <a:r>
              <a:rPr lang="en-US" altLang="ko-KR" sz="900" dirty="0" err="1"/>
              <a:t>direction:rtl</a:t>
            </a:r>
            <a:r>
              <a:rPr lang="en-US" altLang="ko-KR" sz="900" dirty="0"/>
              <a:t>"</a:t>
            </a:r>
          </a:p>
          <a:p>
            <a:pPr defTabSz="180000"/>
            <a:r>
              <a:rPr lang="en-US" altLang="ko-KR" sz="900" dirty="0"/>
              <a:t>      	</a:t>
            </a:r>
            <a:r>
              <a:rPr lang="en-US" altLang="ko-KR" sz="900" dirty="0" err="1"/>
              <a:t>onload</a:t>
            </a:r>
            <a:r>
              <a:rPr lang="en-US" altLang="ko-KR" sz="900" dirty="0"/>
              <a:t>="</a:t>
            </a:r>
            <a:r>
              <a:rPr lang="en-US" altLang="ko-KR" sz="900" dirty="0" err="1"/>
              <a:t>printProperties</a:t>
            </a:r>
            <a:r>
              <a:rPr lang="en-US" altLang="ko-KR" sz="900" dirty="0"/>
              <a:t>()"&gt;</a:t>
            </a:r>
          </a:p>
          <a:p>
            <a:pPr defTabSz="180000"/>
            <a:r>
              <a:rPr lang="en-US" altLang="ko-KR" sz="900" dirty="0"/>
              <a:t>&lt;h3&gt;document</a:t>
            </a:r>
            <a:r>
              <a:rPr lang="ko-KR" altLang="en-US" sz="900" dirty="0"/>
              <a:t>의 주요 </a:t>
            </a:r>
            <a:r>
              <a:rPr lang="ko-KR" altLang="en-US" sz="900" dirty="0" err="1"/>
              <a:t>프로퍼티</a:t>
            </a:r>
            <a:r>
              <a:rPr lang="en-US" altLang="ko-KR" sz="900" dirty="0"/>
              <a:t>&lt;/h3&gt;</a:t>
            </a:r>
          </a:p>
          <a:p>
            <a:pPr defTabSz="180000"/>
            <a:r>
              <a:rPr lang="en-US" altLang="ko-KR" sz="900" dirty="0"/>
              <a:t>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&lt;a </a:t>
            </a:r>
            <a:r>
              <a:rPr lang="en-US" altLang="ko-KR" sz="900" dirty="0" err="1"/>
              <a:t>href</a:t>
            </a:r>
            <a:r>
              <a:rPr lang="en-US" altLang="ko-KR" sz="900" dirty="0"/>
              <a:t>="http://www.naver.com"&gt;</a:t>
            </a:r>
            <a:r>
              <a:rPr lang="ko-KR" altLang="en-US" sz="900" dirty="0" err="1"/>
              <a:t>네이버</a:t>
            </a:r>
            <a:r>
              <a:rPr lang="ko-KR" altLang="en-US" sz="900" dirty="0"/>
              <a:t> 홈페이지</a:t>
            </a:r>
            <a:r>
              <a:rPr lang="en-US" altLang="ko-KR" sz="900" dirty="0"/>
              <a:t>&lt;/a&gt;</a:t>
            </a:r>
          </a:p>
          <a:p>
            <a:pPr defTabSz="180000"/>
            <a:r>
              <a:rPr lang="en-US" altLang="ko-KR" sz="900" dirty="0"/>
              <a:t>&lt;div&gt;</a:t>
            </a:r>
            <a:r>
              <a:rPr lang="ko-KR" altLang="en-US" sz="900" dirty="0"/>
              <a:t>이곳은 </a:t>
            </a:r>
            <a:r>
              <a:rPr lang="en-US" altLang="ko-KR" sz="900" dirty="0"/>
              <a:t>div </a:t>
            </a:r>
            <a:r>
              <a:rPr lang="ko-KR" altLang="en-US" sz="900" dirty="0"/>
              <a:t>영역입니다</a:t>
            </a:r>
            <a:r>
              <a:rPr lang="en-US" altLang="ko-KR" sz="900" dirty="0"/>
              <a:t>.&lt;/div&gt;</a:t>
            </a:r>
          </a:p>
          <a:p>
            <a:pPr defTabSz="180000"/>
            <a:r>
              <a:rPr lang="en-US" altLang="ko-KR" sz="900" dirty="0"/>
              <a:t>&lt;input id="input" type="text" value="</a:t>
            </a:r>
            <a:r>
              <a:rPr lang="ko-KR" altLang="en-US" sz="900" dirty="0"/>
              <a:t>여기 포커스가 있습니다</a:t>
            </a:r>
            <a:r>
              <a:rPr lang="en-US" altLang="ko-KR" sz="900" dirty="0"/>
              <a:t>"&gt;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/>
              <a:t>문서가 완전히 로드</a:t>
            </a:r>
            <a:r>
              <a:rPr lang="en-US" altLang="ko-KR" sz="900" dirty="0"/>
              <a:t>(</a:t>
            </a:r>
            <a:r>
              <a:rPr lang="ko-KR" altLang="en-US" sz="900" dirty="0"/>
              <a:t>출력</a:t>
            </a:r>
            <a:r>
              <a:rPr lang="en-US" altLang="ko-KR" sz="900" dirty="0"/>
              <a:t>)</a:t>
            </a:r>
            <a:r>
              <a:rPr lang="ko-KR" altLang="en-US" sz="900" dirty="0"/>
              <a:t>되었을 때</a:t>
            </a:r>
            <a:r>
              <a:rPr lang="en-US" altLang="ko-KR" sz="900" dirty="0"/>
              <a:t>, </a:t>
            </a:r>
            <a:r>
              <a:rPr lang="ko-KR" altLang="en-US" sz="900" dirty="0"/>
              <a:t>현재 </a:t>
            </a:r>
            <a:r>
              <a:rPr lang="en-US" altLang="ko-KR" sz="900" dirty="0"/>
              <a:t>document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프로퍼티</a:t>
            </a:r>
            <a:r>
              <a:rPr lang="ko-KR" altLang="en-US" sz="900" dirty="0"/>
              <a:t> 출력 </a:t>
            </a:r>
          </a:p>
          <a:p>
            <a:pPr defTabSz="180000"/>
            <a:r>
              <a:rPr lang="en-US" altLang="ko-KR" sz="900" b="1" dirty="0"/>
              <a:t>function </a:t>
            </a:r>
            <a:r>
              <a:rPr lang="en-US" altLang="ko-KR" sz="900" b="1" dirty="0" err="1"/>
              <a:t>printProperties</a:t>
            </a:r>
            <a:r>
              <a:rPr lang="en-US" altLang="ko-KR" sz="900" b="1" dirty="0"/>
              <a:t>() {  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("input").focus(); // &lt;input&gt; </a:t>
            </a:r>
            <a:r>
              <a:rPr lang="ko-KR" altLang="en-US" sz="900" dirty="0"/>
              <a:t>태그에 포커스를 줌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fr-FR" altLang="ko-KR" sz="900" dirty="0"/>
              <a:t>	text += "1. location =" + document.location + "\n";</a:t>
            </a:r>
          </a:p>
          <a:p>
            <a:pPr defTabSz="180000"/>
            <a:r>
              <a:rPr lang="pt-BR" altLang="ko-KR" sz="900" dirty="0"/>
              <a:t>	text += "2. URL =" + document.URL + "\n";</a:t>
            </a:r>
          </a:p>
          <a:p>
            <a:pPr defTabSz="180000"/>
            <a:r>
              <a:rPr lang="en-US" altLang="ko-KR" sz="900" dirty="0"/>
              <a:t>	text += "3. title =" + </a:t>
            </a:r>
            <a:r>
              <a:rPr lang="en-US" altLang="ko-KR" sz="900" dirty="0" err="1"/>
              <a:t>document.title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"4. head</a:t>
            </a:r>
            <a:r>
              <a:rPr lang="ko-KR" altLang="en-US" sz="900" dirty="0"/>
              <a:t>의 </a:t>
            </a:r>
            <a:r>
              <a:rPr lang="en-US" altLang="ko-KR" sz="900" dirty="0"/>
              <a:t>id =" + document.head.id + "\n";</a:t>
            </a:r>
          </a:p>
          <a:p>
            <a:pPr defTabSz="180000"/>
            <a:r>
              <a:rPr lang="en-US" altLang="ko-KR" sz="900" dirty="0"/>
              <a:t>	text += "5. body color =" + </a:t>
            </a:r>
            <a:r>
              <a:rPr lang="en-US" altLang="ko-KR" sz="900" dirty="0" err="1"/>
              <a:t>document.body.style.color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fr-FR" altLang="ko-KR" sz="900" dirty="0"/>
              <a:t>	text += "6. domain =" + document.domain + "\n";;</a:t>
            </a:r>
          </a:p>
          <a:p>
            <a:pPr defTabSz="180000"/>
            <a:r>
              <a:rPr lang="en-US" altLang="ko-KR" sz="900" dirty="0"/>
              <a:t>	text += "7. </a:t>
            </a:r>
            <a:r>
              <a:rPr lang="en-US" altLang="ko-KR" sz="900" dirty="0" err="1"/>
              <a:t>lastModified</a:t>
            </a:r>
            <a:r>
              <a:rPr lang="en-US" altLang="ko-KR" sz="900" dirty="0"/>
              <a:t> =" + </a:t>
            </a:r>
            <a:r>
              <a:rPr lang="en-US" altLang="ko-KR" sz="900" dirty="0" err="1"/>
              <a:t>document.lastModified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"8. </a:t>
            </a:r>
            <a:r>
              <a:rPr lang="en-US" altLang="ko-KR" sz="900" dirty="0" err="1"/>
              <a:t>defaultView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document.defaultView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text += "9. </a:t>
            </a:r>
            <a:r>
              <a:rPr lang="ko-KR" altLang="en-US" sz="900" dirty="0"/>
              <a:t>문서의 로드 완료 후 </a:t>
            </a:r>
            <a:r>
              <a:rPr lang="en-US" altLang="ko-KR" sz="900" dirty="0" err="1"/>
              <a:t>readyState</a:t>
            </a:r>
            <a:r>
              <a:rPr lang="en-US" altLang="ko-KR" sz="900" dirty="0"/>
              <a:t> = " + </a:t>
            </a:r>
            <a:r>
              <a:rPr lang="en-US" altLang="ko-KR" sz="900" dirty="0" err="1"/>
              <a:t>document.readyState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pt-BR" altLang="ko-KR" sz="900" dirty="0"/>
              <a:t>	text += "10. referrer = " + document.referrer + "\n";</a:t>
            </a:r>
          </a:p>
          <a:p>
            <a:pPr defTabSz="180000"/>
            <a:r>
              <a:rPr lang="fr-FR" altLang="ko-KR" sz="900" dirty="0"/>
              <a:t>	text += "11. activeElement = " + document.activeElement.value + "\n";</a:t>
            </a:r>
          </a:p>
          <a:p>
            <a:pPr defTabSz="180000"/>
            <a:r>
              <a:rPr lang="en-US" altLang="ko-KR" sz="900" dirty="0"/>
              <a:t>	text += "12. </a:t>
            </a:r>
            <a:r>
              <a:rPr lang="en-US" altLang="ko-KR" sz="900" dirty="0" err="1"/>
              <a:t>documentElement</a:t>
            </a:r>
            <a:r>
              <a:rPr lang="ko-KR" altLang="en-US" sz="900" dirty="0"/>
              <a:t>의 태그 이름 </a:t>
            </a:r>
            <a:r>
              <a:rPr lang="en-US" altLang="ko-KR" sz="900" dirty="0"/>
              <a:t>=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document.documentElement.tagName</a:t>
            </a:r>
            <a:r>
              <a:rPr lang="en-US" altLang="ko-KR" sz="900" dirty="0"/>
              <a:t> + "\n";</a:t>
            </a:r>
          </a:p>
          <a:p>
            <a:pPr defTabSz="180000"/>
            <a:r>
              <a:rPr lang="en-US" altLang="ko-KR" sz="900" dirty="0"/>
              <a:t>	alert(text);</a:t>
            </a:r>
          </a:p>
          <a:p>
            <a:pPr defTabSz="180000"/>
            <a:r>
              <a:rPr lang="en-US" altLang="ko-KR" sz="900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  <a:endParaRPr lang="ko-KR" altLang="en-US" sz="900" dirty="0"/>
          </a:p>
          <a:p>
            <a:pPr defTabSz="180000"/>
            <a:r>
              <a:rPr lang="en-US" altLang="ko-KR" sz="900" dirty="0"/>
              <a:t>&lt;/body&gt;</a:t>
            </a:r>
          </a:p>
          <a:p>
            <a:pPr defTabSz="180000"/>
            <a:r>
              <a:rPr lang="en-US" altLang="ko-KR" sz="9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285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484784"/>
            <a:ext cx="4772712" cy="3744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8-5 document </a:t>
            </a:r>
            <a:r>
              <a:rPr lang="ko-KR" altLang="en-US" dirty="0"/>
              <a:t>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8399" y="2005965"/>
            <a:ext cx="6142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로드 후</a:t>
            </a:r>
            <a:endParaRPr lang="en-US" altLang="ko-KR" sz="1000" dirty="0"/>
          </a:p>
          <a:p>
            <a:r>
              <a:rPr lang="ko-KR" altLang="en-US" sz="1000" dirty="0"/>
              <a:t>경고 창</a:t>
            </a:r>
            <a:endParaRPr lang="en-US" altLang="ko-KR" sz="1000" dirty="0"/>
          </a:p>
          <a:p>
            <a:r>
              <a:rPr lang="ko-KR" altLang="en-US" sz="1000" dirty="0"/>
              <a:t>출력</a:t>
            </a:r>
            <a:endParaRPr lang="en-US" altLang="ko-KR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5804" y="5229200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경고창에</a:t>
            </a:r>
            <a:r>
              <a:rPr lang="ko-KR" altLang="en-US" sz="1000" dirty="0"/>
              <a:t> </a:t>
            </a:r>
            <a:r>
              <a:rPr lang="en-US" altLang="ko-KR" sz="1000" dirty="0"/>
              <a:t>document </a:t>
            </a:r>
            <a:r>
              <a:rPr lang="ko-KR" altLang="en-US" sz="1000" dirty="0"/>
              <a:t>객체의 주요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7252" y="1645925"/>
            <a:ext cx="3173810" cy="27326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85790" y="4511923"/>
            <a:ext cx="1533319" cy="442674"/>
          </a:xfrm>
          <a:prstGeom prst="wedgeRoundRectCallout">
            <a:avLst>
              <a:gd name="adj1" fmla="val 42872"/>
              <a:gd name="adj2" fmla="val -1810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커서가 깜박이고 있음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포커스가 있다는 뜻</a:t>
            </a:r>
          </a:p>
        </p:txBody>
      </p:sp>
      <p:sp>
        <p:nvSpPr>
          <p:cNvPr id="8" name="자유형 7"/>
          <p:cNvSpPr/>
          <p:nvPr/>
        </p:nvSpPr>
        <p:spPr>
          <a:xfrm>
            <a:off x="3422369" y="2557125"/>
            <a:ext cx="823494" cy="524591"/>
          </a:xfrm>
          <a:custGeom>
            <a:avLst/>
            <a:gdLst>
              <a:gd name="connsiteX0" fmla="*/ 0 w 823494"/>
              <a:gd name="connsiteY0" fmla="*/ 524042 h 524591"/>
              <a:gd name="connsiteX1" fmla="*/ 385010 w 823494"/>
              <a:gd name="connsiteY1" fmla="*/ 454526 h 524591"/>
              <a:gd name="connsiteX2" fmla="*/ 518694 w 823494"/>
              <a:gd name="connsiteY2" fmla="*/ 85558 h 524591"/>
              <a:gd name="connsiteX3" fmla="*/ 823494 w 823494"/>
              <a:gd name="connsiteY3" fmla="*/ 0 h 52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494" h="524591">
                <a:moveTo>
                  <a:pt x="0" y="524042"/>
                </a:moveTo>
                <a:cubicBezTo>
                  <a:pt x="149280" y="525824"/>
                  <a:pt x="298561" y="527607"/>
                  <a:pt x="385010" y="454526"/>
                </a:cubicBezTo>
                <a:cubicBezTo>
                  <a:pt x="471459" y="381445"/>
                  <a:pt x="445613" y="161312"/>
                  <a:pt x="518694" y="85558"/>
                </a:cubicBezTo>
                <a:cubicBezTo>
                  <a:pt x="591775" y="9804"/>
                  <a:pt x="741501" y="14260"/>
                  <a:pt x="82349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25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트리에서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태그 이름으로 찾기</a:t>
            </a:r>
          </a:p>
          <a:p>
            <a:pPr lvl="1"/>
            <a:r>
              <a:rPr lang="en-US" altLang="ko-KR" dirty="0" err="1"/>
              <a:t>document.getElementsByTagName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/>
              <a:t>태그 이름이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r>
              <a:rPr lang="en-US" altLang="ko-KR" dirty="0"/>
              <a:t>(</a:t>
            </a:r>
            <a:r>
              <a:rPr lang="ko-KR" altLang="en-US" dirty="0"/>
              <a:t>배열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&lt;div&gt; </a:t>
            </a:r>
            <a:r>
              <a:rPr lang="ko-KR" altLang="en-US" dirty="0"/>
              <a:t>태그의 모든 </a:t>
            </a:r>
            <a:r>
              <a:rPr lang="en-US" altLang="ko-KR" dirty="0"/>
              <a:t>DOM </a:t>
            </a:r>
            <a:r>
              <a:rPr lang="ko-KR" altLang="en-US" dirty="0"/>
              <a:t>객체 찾기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class </a:t>
            </a:r>
            <a:r>
              <a:rPr lang="ko-KR" altLang="en-US" dirty="0"/>
              <a:t>속성으로 찾기</a:t>
            </a:r>
            <a:endParaRPr lang="en-US" altLang="ko-KR" dirty="0"/>
          </a:p>
          <a:p>
            <a:pPr lvl="1"/>
            <a:r>
              <a:rPr lang="en-US" altLang="ko-KR" dirty="0" err="1"/>
              <a:t>document.getElementsByClassName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class </a:t>
            </a:r>
            <a:r>
              <a:rPr lang="ko-KR" altLang="en-US" dirty="0"/>
              <a:t>속성이</a:t>
            </a:r>
            <a:r>
              <a:rPr lang="en-US" altLang="ko-KR" dirty="0"/>
              <a:t> </a:t>
            </a:r>
            <a:r>
              <a:rPr lang="ko-KR" altLang="en-US" dirty="0"/>
              <a:t>같은 모든 </a:t>
            </a:r>
            <a:r>
              <a:rPr lang="en-US" altLang="ko-KR" dirty="0"/>
              <a:t>DOM </a:t>
            </a:r>
            <a:r>
              <a:rPr lang="ko-KR" altLang="en-US" dirty="0"/>
              <a:t>객체들을 찾아 컬렉션 리턴</a:t>
            </a:r>
            <a:r>
              <a:rPr lang="en-US" altLang="ko-KR" dirty="0"/>
              <a:t>(</a:t>
            </a:r>
            <a:r>
              <a:rPr lang="ko-KR" altLang="en-US" dirty="0" err="1"/>
              <a:t>베열</a:t>
            </a:r>
            <a:endParaRPr lang="en-US" altLang="ko-KR" dirty="0"/>
          </a:p>
          <a:p>
            <a:pPr lvl="2"/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924944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document.getElementsByTagName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div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47664" y="3359498"/>
            <a:ext cx="574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divTags.length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웹 페이지에 있는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&lt;div&gt;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51720" y="5085184"/>
            <a:ext cx="316835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dirty="0"/>
              <a:t>i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mportant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class=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&gt;...&lt;/div&gt;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6001479"/>
            <a:ext cx="71287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plainClasses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document.getElementsByClassName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400" dirty="0"/>
              <a:t>"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plain</a:t>
            </a:r>
            <a:r>
              <a:rPr lang="en-US" altLang="ko-KR" sz="1400" dirty="0"/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n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plainClasses.length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웹 페이지에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class=“plain”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속성을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가진 태그의 개수</a:t>
            </a:r>
            <a:endParaRPr lang="en-US" altLang="ko-KR" sz="1400" kern="0" dirty="0">
              <a:solidFill>
                <a:srgbClr val="0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501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배열형태로 찾은 객체에 색인번호로 지정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&lt;p&gt;Click the button to change the text of this paragraph.&lt;/p&gt;</a:t>
            </a:r>
          </a:p>
          <a:p>
            <a:endParaRPr lang="en-US" altLang="ko-KR" dirty="0"/>
          </a:p>
          <a:p>
            <a:r>
              <a:rPr lang="en-US" altLang="ko-KR" dirty="0"/>
              <a:t>&lt;p&gt;This is also a paragraph.&lt;/p&gt;</a:t>
            </a:r>
          </a:p>
          <a:p>
            <a:endParaRPr lang="en-US" altLang="ko-KR" dirty="0"/>
          </a:p>
          <a:p>
            <a:r>
              <a:rPr lang="en-US" altLang="ko-KR" dirty="0"/>
              <a:t>&lt;button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myFunction</a:t>
            </a:r>
            <a:r>
              <a:rPr lang="en-US" altLang="ko-KR" dirty="0"/>
              <a:t>()"&gt;Try it&lt;/button&gt;</a:t>
            </a:r>
          </a:p>
          <a:p>
            <a:endParaRPr lang="en-US" altLang="ko-KR" dirty="0"/>
          </a:p>
          <a:p>
            <a:r>
              <a:rPr lang="en-US" altLang="ko-KR" dirty="0"/>
              <a:t>&lt;script&gt;</a:t>
            </a:r>
          </a:p>
          <a:p>
            <a:r>
              <a:rPr lang="en-US" altLang="ko-KR" dirty="0"/>
              <a:t>function </a:t>
            </a:r>
            <a:r>
              <a:rPr lang="en-US" altLang="ko-KR" dirty="0" err="1"/>
              <a:t>myFunction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document.getElementsByTagName</a:t>
            </a:r>
            <a:r>
              <a:rPr lang="en-US" altLang="ko-KR" dirty="0"/>
              <a:t>("P")[0].</a:t>
            </a:r>
            <a:r>
              <a:rPr lang="en-US" altLang="ko-KR" dirty="0" err="1"/>
              <a:t>innerHTML</a:t>
            </a:r>
            <a:r>
              <a:rPr lang="en-US" altLang="ko-KR" dirty="0"/>
              <a:t> = "Hello World!";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&lt;/script&gt;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51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selector</a:t>
            </a:r>
            <a:r>
              <a:rPr lang="ko-KR" altLang="en-US" dirty="0"/>
              <a:t>형태로 </a:t>
            </a:r>
            <a:r>
              <a:rPr lang="ko-KR" altLang="en-US" dirty="0" err="1"/>
              <a:t>엘리먼트를</a:t>
            </a:r>
            <a:r>
              <a:rPr lang="ko-KR" altLang="en-US" dirty="0"/>
              <a:t> 찾아내기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querySelectorAll</a:t>
            </a:r>
            <a:r>
              <a:rPr lang="en-US" altLang="ko-KR" dirty="0"/>
              <a:t>(selector)</a:t>
            </a:r>
            <a:r>
              <a:rPr lang="ko-KR" altLang="en-US" dirty="0"/>
              <a:t>과 </a:t>
            </a:r>
            <a:r>
              <a:rPr lang="en-US" altLang="ko-KR" dirty="0" err="1"/>
              <a:t>querySelector</a:t>
            </a:r>
            <a:r>
              <a:rPr lang="en-US" altLang="ko-KR" dirty="0"/>
              <a:t>(selector)</a:t>
            </a:r>
            <a:br>
              <a:rPr lang="en-US" altLang="ko-KR" dirty="0"/>
            </a:br>
            <a:r>
              <a:rPr lang="ko-KR" altLang="en-US" dirty="0" err="1"/>
              <a:t>메서드를</a:t>
            </a:r>
            <a:r>
              <a:rPr lang="ko-KR" altLang="en-US" dirty="0"/>
              <a:t> 사용</a:t>
            </a:r>
            <a:br>
              <a:rPr lang="en-US" altLang="ko-KR" dirty="0"/>
            </a:br>
            <a:r>
              <a:rPr lang="ko-KR" altLang="en-US" dirty="0" err="1"/>
              <a:t>파라메터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r>
              <a:rPr lang="ko-KR" altLang="en-US" dirty="0"/>
              <a:t>은 </a:t>
            </a:r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selector</a:t>
            </a:r>
            <a:r>
              <a:rPr lang="ko-KR" altLang="en-US" dirty="0"/>
              <a:t>형태의 문자열</a:t>
            </a:r>
            <a:br>
              <a:rPr lang="en-US" altLang="ko-KR" dirty="0"/>
            </a:br>
            <a:r>
              <a:rPr lang="ko-KR" altLang="en-US" dirty="0" err="1"/>
              <a:t>셀렉터는</a:t>
            </a:r>
            <a:r>
              <a:rPr lang="ko-KR" altLang="en-US" dirty="0"/>
              <a:t> </a:t>
            </a:r>
            <a:r>
              <a:rPr lang="en-US" altLang="ko-KR" dirty="0"/>
              <a:t>p, </a:t>
            </a:r>
            <a:r>
              <a:rPr lang="en-US" altLang="ko-KR" dirty="0" err="1"/>
              <a:t>p.intro</a:t>
            </a:r>
            <a:r>
              <a:rPr lang="en-US" altLang="ko-KR" dirty="0"/>
              <a:t>, p#div1, P &gt; h3, p h3………</a:t>
            </a:r>
            <a:br>
              <a:rPr lang="en-US" altLang="ko-KR" dirty="0"/>
            </a:br>
            <a:r>
              <a:rPr lang="en-US" altLang="ko-KR" dirty="0" err="1"/>
              <a:t>querySelectorAll</a:t>
            </a:r>
            <a:r>
              <a:rPr lang="en-US" altLang="ko-KR" dirty="0"/>
              <a:t>()</a:t>
            </a:r>
            <a:r>
              <a:rPr lang="ko-KR" altLang="en-US" dirty="0"/>
              <a:t>는 일치하는 모든 </a:t>
            </a:r>
            <a:r>
              <a:rPr lang="ko-KR" altLang="en-US" dirty="0" err="1"/>
              <a:t>엘리먼트를</a:t>
            </a:r>
            <a:r>
              <a:rPr lang="ko-KR" altLang="en-US" dirty="0"/>
              <a:t> 배열</a:t>
            </a:r>
            <a:br>
              <a:rPr lang="en-US" altLang="ko-KR" dirty="0"/>
            </a:br>
            <a:r>
              <a:rPr lang="en-US" altLang="ko-KR" dirty="0" err="1"/>
              <a:t>querySelector</a:t>
            </a:r>
            <a:r>
              <a:rPr lang="en-US" altLang="ko-KR" dirty="0"/>
              <a:t>()</a:t>
            </a:r>
            <a:r>
              <a:rPr lang="ko-KR" altLang="en-US" dirty="0"/>
              <a:t>는 일치하는 </a:t>
            </a:r>
            <a:r>
              <a:rPr lang="ko-KR" altLang="en-US" dirty="0" err="1"/>
              <a:t>것중</a:t>
            </a:r>
            <a:r>
              <a:rPr lang="ko-KR" altLang="en-US" dirty="0"/>
              <a:t> </a:t>
            </a:r>
            <a:r>
              <a:rPr lang="ko-KR" altLang="en-US" dirty="0" err="1"/>
              <a:t>맨처음것만</a:t>
            </a:r>
            <a:r>
              <a:rPr lang="ko-KR" altLang="en-US" dirty="0"/>
              <a:t> 선택</a:t>
            </a:r>
            <a:br>
              <a:rPr lang="en-US" altLang="ko-KR" dirty="0"/>
            </a:br>
            <a:r>
              <a:rPr lang="en-US" altLang="ko-KR" dirty="0" err="1"/>
              <a:t>var</a:t>
            </a:r>
            <a:r>
              <a:rPr lang="en-US" altLang="ko-KR" dirty="0"/>
              <a:t> x = </a:t>
            </a:r>
            <a:r>
              <a:rPr lang="en-US" altLang="ko-KR" dirty="0" err="1"/>
              <a:t>document.querySelectorAll</a:t>
            </a:r>
            <a:r>
              <a:rPr lang="en-US" altLang="ko-KR" dirty="0"/>
              <a:t>("</a:t>
            </a:r>
            <a:r>
              <a:rPr lang="en-US" altLang="ko-KR" dirty="0" err="1"/>
              <a:t>p.intro</a:t>
            </a:r>
            <a:r>
              <a:rPr lang="en-US" altLang="ko-KR" dirty="0"/>
              <a:t>");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148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8-6 </a:t>
            </a:r>
            <a:r>
              <a:rPr lang="en-US" altLang="ko-KR" dirty="0" err="1"/>
              <a:t>태그</a:t>
            </a:r>
            <a:r>
              <a:rPr lang="en-US" altLang="ko-KR" dirty="0"/>
              <a:t> </a:t>
            </a:r>
            <a:r>
              <a:rPr lang="en-US" altLang="ko-KR" dirty="0" err="1"/>
              <a:t>이름으로</a:t>
            </a:r>
            <a:r>
              <a:rPr lang="en-US" altLang="ko-KR" dirty="0"/>
              <a:t> DOM </a:t>
            </a:r>
            <a:r>
              <a:rPr lang="en-US" altLang="ko-KR" dirty="0" err="1"/>
              <a:t>객체</a:t>
            </a:r>
            <a:r>
              <a:rPr lang="en-US" altLang="ko-KR" dirty="0"/>
              <a:t> </a:t>
            </a:r>
            <a:r>
              <a:rPr lang="en-US" altLang="ko-KR" dirty="0" err="1"/>
              <a:t>찾기</a:t>
            </a:r>
            <a:r>
              <a:rPr lang="en-US" altLang="ko-KR" dirty="0"/>
              <a:t>, </a:t>
            </a:r>
            <a:r>
              <a:rPr lang="en-US" altLang="ko-KR" dirty="0" err="1"/>
              <a:t>getElementsByTagName</a:t>
            </a:r>
            <a:r>
              <a:rPr lang="en-US" altLang="ko-KR" dirty="0"/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0500" y="1484784"/>
            <a:ext cx="469539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document.getElementsByTagName</a:t>
            </a:r>
            <a:r>
              <a:rPr lang="en-US" altLang="ko-KR" sz="1200" dirty="0"/>
              <a:t>()&lt;/title&gt;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function change()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document.getElementsByTagName</a:t>
            </a:r>
            <a:r>
              <a:rPr lang="en-US" altLang="ko-KR" sz="1200" b="1" dirty="0"/>
              <a:t>("span");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spanArray.length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span = </a:t>
            </a:r>
            <a:r>
              <a:rPr lang="en-US" altLang="ko-KR" sz="1200" dirty="0" err="1"/>
              <a:t>spanArray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span.style.color</a:t>
            </a:r>
            <a:r>
              <a:rPr lang="en-US" altLang="ko-KR" sz="1200" dirty="0"/>
              <a:t> = "orchid";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span.style.fontSize</a:t>
            </a:r>
            <a:r>
              <a:rPr lang="en-US" altLang="ko-KR" sz="1200" dirty="0"/>
              <a:t> = "20px";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내가 좋아하는 과일</a:t>
            </a:r>
          </a:p>
          <a:p>
            <a:pPr defTabSz="180000"/>
            <a:r>
              <a:rPr lang="en-US" altLang="ko-KR" sz="1200" dirty="0"/>
              <a:t>	&lt;button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="change()"&gt;</a:t>
            </a:r>
            <a:r>
              <a:rPr lang="ko-KR" altLang="en-US" sz="1200" dirty="0"/>
              <a:t>누르세요</a:t>
            </a:r>
            <a:r>
              <a:rPr lang="en-US" altLang="ko-KR" sz="1200" dirty="0"/>
              <a:t>&lt;/button&gt;</a:t>
            </a:r>
          </a:p>
          <a:p>
            <a:pPr defTabSz="180000"/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저는 빨간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사과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좋아해서</a:t>
            </a:r>
          </a:p>
          <a:p>
            <a:pPr defTabSz="180000"/>
            <a:r>
              <a:rPr lang="ko-KR" altLang="en-US" sz="1200" dirty="0"/>
              <a:t>아침마다 한 개씩 먹고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운동할 때는 중간 중간에</a:t>
            </a:r>
          </a:p>
          <a:p>
            <a:pPr defTabSz="180000"/>
            <a:r>
              <a:rPr lang="en-US" altLang="ko-KR" sz="1200" b="1" dirty="0"/>
              <a:t>&lt;span&gt;</a:t>
            </a:r>
            <a:r>
              <a:rPr lang="ko-KR" altLang="en-US" sz="1200" b="1" dirty="0"/>
              <a:t>바나나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먹지요</a:t>
            </a:r>
            <a:r>
              <a:rPr lang="en-US" altLang="ko-KR" sz="1200" dirty="0"/>
              <a:t>. </a:t>
            </a:r>
            <a:r>
              <a:rPr lang="ko-KR" altLang="en-US" sz="1200" dirty="0"/>
              <a:t>탄수화물 섭취가 빨라</a:t>
            </a:r>
          </a:p>
          <a:p>
            <a:pPr defTabSz="180000"/>
            <a:r>
              <a:rPr lang="ko-KR" altLang="en-US" sz="1200" dirty="0"/>
              <a:t>힘이 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달콤한 향기를 품은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와</a:t>
            </a:r>
          </a:p>
          <a:p>
            <a:pPr defTabSz="180000"/>
            <a:r>
              <a:rPr lang="ko-KR" altLang="en-US" sz="1200" dirty="0"/>
              <a:t>여름 냄새 물씬 나는 </a:t>
            </a:r>
            <a:r>
              <a:rPr lang="en-US" altLang="ko-KR" sz="1200" b="1" dirty="0"/>
              <a:t>&lt;span&gt;</a:t>
            </a:r>
            <a:r>
              <a:rPr lang="ko-KR" altLang="en-US" sz="1200" b="1" dirty="0"/>
              <a:t>자두</a:t>
            </a:r>
            <a:r>
              <a:rPr lang="en-US" altLang="ko-KR" sz="1200" b="1" dirty="0"/>
              <a:t>&lt;/span&gt;</a:t>
            </a:r>
            <a:r>
              <a:rPr lang="ko-KR" altLang="en-US" sz="1200" dirty="0"/>
              <a:t>를 좋아합니다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9778" y="1357204"/>
            <a:ext cx="2197871" cy="245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9779" y="3933056"/>
            <a:ext cx="2197871" cy="2718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03995" y="4457981"/>
            <a:ext cx="546247" cy="272415"/>
          </a:xfrm>
          <a:prstGeom prst="wedgeRoundRectCallout">
            <a:avLst>
              <a:gd name="adj1" fmla="val -76684"/>
              <a:gd name="adj2" fmla="val 67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클릭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8560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document.write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document.writeln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2200" dirty="0"/>
              <a:t>HTML </a:t>
            </a:r>
            <a:r>
              <a:rPr lang="ko-KR" altLang="en-US" sz="2200" dirty="0"/>
              <a:t>페이지 로딩 과정</a:t>
            </a:r>
            <a:endParaRPr lang="en-US" altLang="ko-KR" sz="2200" dirty="0"/>
          </a:p>
          <a:p>
            <a:pPr marL="365760" lvl="1" indent="0">
              <a:buNone/>
            </a:pPr>
            <a:r>
              <a:rPr lang="en-US" altLang="ko-KR" sz="1900" dirty="0"/>
              <a:t>1.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 로드 전 빈 상태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생성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2. </a:t>
            </a:r>
            <a:r>
              <a:rPr lang="ko-KR" altLang="en-US" sz="1900" dirty="0"/>
              <a:t>브라우저는 </a:t>
            </a:r>
            <a:r>
              <a:rPr lang="en-US" altLang="ko-KR" sz="1900" dirty="0"/>
              <a:t>HTML </a:t>
            </a:r>
            <a:r>
              <a:rPr lang="ko-KR" altLang="en-US" sz="1900" dirty="0"/>
              <a:t>페이지를 위에서 아래로 해석</a:t>
            </a:r>
            <a:endParaRPr lang="en-US" altLang="ko-KR" sz="1900" dirty="0"/>
          </a:p>
          <a:p>
            <a:pPr marL="365760" lvl="1" indent="0">
              <a:buNone/>
            </a:pPr>
            <a:r>
              <a:rPr lang="en-US" altLang="ko-KR" sz="1900" dirty="0"/>
              <a:t>3. HTML </a:t>
            </a:r>
            <a:r>
              <a:rPr lang="ko-KR" altLang="en-US" sz="1900" dirty="0"/>
              <a:t>태그들을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객체에 담아간다</a:t>
            </a:r>
            <a:r>
              <a:rPr lang="en-US" altLang="ko-KR" sz="1900" dirty="0"/>
              <a:t>(DOM </a:t>
            </a:r>
            <a:r>
              <a:rPr lang="ko-KR" altLang="en-US" sz="1900" dirty="0"/>
              <a:t>객체 생성</a:t>
            </a:r>
            <a:r>
              <a:rPr lang="en-US" altLang="ko-KR" sz="1900" dirty="0"/>
              <a:t>).</a:t>
            </a:r>
          </a:p>
          <a:p>
            <a:pPr marL="365760" lvl="1" indent="0">
              <a:buNone/>
            </a:pPr>
            <a:r>
              <a:rPr lang="en-US" altLang="ko-KR" sz="1900" dirty="0"/>
              <a:t>4. &lt;/html&gt; </a:t>
            </a:r>
            <a:r>
              <a:rPr lang="ko-KR" altLang="en-US" sz="1900" dirty="0"/>
              <a:t>태그를 만나면 </a:t>
            </a:r>
            <a:r>
              <a:rPr lang="en-US" altLang="ko-KR" sz="1900" dirty="0"/>
              <a:t>document </a:t>
            </a:r>
            <a:r>
              <a:rPr lang="ko-KR" altLang="en-US" sz="1900" dirty="0"/>
              <a:t>객체를 완성하고 닫는다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endParaRPr lang="en-US" altLang="ko-KR" sz="2200" dirty="0"/>
          </a:p>
          <a:p>
            <a:r>
              <a:rPr lang="en-US" altLang="ko-KR" sz="2200" dirty="0"/>
              <a:t>write()</a:t>
            </a:r>
          </a:p>
          <a:p>
            <a:pPr lvl="1"/>
            <a:r>
              <a:rPr lang="en-US" altLang="ko-KR" sz="1900" dirty="0"/>
              <a:t>document </a:t>
            </a:r>
            <a:r>
              <a:rPr lang="ko-KR" altLang="en-US" sz="1900" dirty="0"/>
              <a:t>객체에 담긴 </a:t>
            </a:r>
            <a:r>
              <a:rPr lang="en-US" altLang="ko-KR" sz="1900" dirty="0"/>
              <a:t>HTML </a:t>
            </a:r>
            <a:r>
              <a:rPr lang="ko-KR" altLang="en-US" sz="1900" dirty="0" err="1"/>
              <a:t>콘텐츠</a:t>
            </a:r>
            <a:r>
              <a:rPr lang="ko-KR" altLang="en-US" sz="1900" dirty="0"/>
              <a:t> 마지막에 </a:t>
            </a:r>
            <a:r>
              <a:rPr lang="en-US" altLang="ko-KR" sz="1900" dirty="0"/>
              <a:t>HTML </a:t>
            </a:r>
            <a:r>
              <a:rPr lang="ko-KR" altLang="en-US" sz="1900" dirty="0"/>
              <a:t>태그들을 추가</a:t>
            </a:r>
            <a:endParaRPr lang="en-US" altLang="ko-KR" sz="1900" dirty="0"/>
          </a:p>
          <a:p>
            <a:pPr lvl="2"/>
            <a:r>
              <a:rPr lang="ko-KR" altLang="en-US" sz="1700" dirty="0"/>
              <a:t>추가되는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태그들은 </a:t>
            </a:r>
            <a:r>
              <a:rPr lang="en-US" altLang="ko-KR" sz="1700" dirty="0"/>
              <a:t>DOM </a:t>
            </a:r>
            <a:r>
              <a:rPr lang="ko-KR" altLang="en-US" sz="1700" dirty="0"/>
              <a:t>객체로 바뀌고 </a:t>
            </a:r>
            <a:r>
              <a:rPr lang="en-US" altLang="ko-KR" sz="1700" dirty="0"/>
              <a:t>DOM </a:t>
            </a:r>
            <a:r>
              <a:rPr lang="ko-KR" altLang="en-US" sz="1700" dirty="0" err="1"/>
              <a:t>트리에</a:t>
            </a:r>
            <a:r>
              <a:rPr lang="ko-KR" altLang="en-US" sz="1700" dirty="0"/>
              <a:t> 추가</a:t>
            </a:r>
            <a:endParaRPr lang="en-US" altLang="ko-KR" sz="1700" dirty="0"/>
          </a:p>
          <a:p>
            <a:pPr lvl="2"/>
            <a:r>
              <a:rPr lang="ko-KR" altLang="en-US" sz="1700" dirty="0"/>
              <a:t>삽입된 </a:t>
            </a:r>
            <a:r>
              <a:rPr lang="en-US" altLang="ko-KR" sz="1700" dirty="0"/>
              <a:t>HTML </a:t>
            </a:r>
            <a:r>
              <a:rPr lang="ko-KR" altLang="en-US" sz="1700" dirty="0"/>
              <a:t>태그들이 브라우저 화면에 출력</a:t>
            </a:r>
            <a:endParaRPr lang="en-US" altLang="ko-KR" sz="1700" dirty="0"/>
          </a:p>
          <a:p>
            <a:pPr lvl="2"/>
            <a:r>
              <a:rPr lang="ko-KR" altLang="en-US" sz="1700" dirty="0"/>
              <a:t>예</a:t>
            </a:r>
            <a:r>
              <a:rPr lang="en-US" altLang="ko-KR" sz="1700" dirty="0"/>
              <a:t>)</a:t>
            </a:r>
          </a:p>
          <a:p>
            <a:pPr lvl="1"/>
            <a:endParaRPr lang="en-US" altLang="ko-KR" sz="1900" dirty="0"/>
          </a:p>
          <a:p>
            <a:pPr lvl="1"/>
            <a:endParaRPr lang="en-US" altLang="ko-KR" sz="1900" dirty="0"/>
          </a:p>
          <a:p>
            <a:r>
              <a:rPr lang="en-US" altLang="ko-KR" sz="2200" dirty="0" err="1"/>
              <a:t>writeln</a:t>
            </a:r>
            <a:r>
              <a:rPr lang="en-US" altLang="ko-KR" sz="2200" dirty="0"/>
              <a:t>()</a:t>
            </a:r>
          </a:p>
          <a:p>
            <a:pPr lvl="1"/>
            <a:r>
              <a:rPr lang="en-US" altLang="ko-KR" sz="1900" dirty="0"/>
              <a:t>HTML </a:t>
            </a:r>
            <a:r>
              <a:rPr lang="ko-KR" altLang="en-US" sz="1900" dirty="0"/>
              <a:t>텍스트에 </a:t>
            </a:r>
            <a:r>
              <a:rPr lang="en-US" altLang="ko-KR" sz="1900" dirty="0"/>
              <a:t>'\n'</a:t>
            </a:r>
            <a:r>
              <a:rPr lang="ko-KR" altLang="en-US" sz="1900" dirty="0"/>
              <a:t>을 덧붙여 출력</a:t>
            </a:r>
            <a:r>
              <a:rPr lang="en-US" altLang="ko-KR" sz="1900" dirty="0"/>
              <a:t>. </a:t>
            </a:r>
            <a:r>
              <a:rPr lang="ko-KR" altLang="en-US" sz="1900" dirty="0"/>
              <a:t>한 칸 띄는 효과</a:t>
            </a:r>
            <a:endParaRPr lang="en-US" altLang="ko-KR" sz="1900" dirty="0"/>
          </a:p>
          <a:p>
            <a:pPr lvl="1"/>
            <a:r>
              <a:rPr lang="ko-KR" altLang="en-US" sz="1900" dirty="0" err="1"/>
              <a:t>한줄을</a:t>
            </a:r>
            <a:r>
              <a:rPr lang="ko-KR" altLang="en-US" sz="1900" dirty="0"/>
              <a:t> 띄려면</a:t>
            </a:r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51720" y="4365104"/>
            <a:ext cx="52565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("&lt;h3&gt;Welcome to my home&lt;/h3&gt;");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(2+3);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합한 결과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5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출력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("&lt;p&gt;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오늘은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+ "sunny day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입니다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&lt;/p&gt;");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19594" y="5848008"/>
            <a:ext cx="2353529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598007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2444952"/>
            <a:ext cx="2462546" cy="296801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8-7 write()</a:t>
            </a:r>
            <a:r>
              <a:rPr lang="ko-KR" altLang="en-US" dirty="0"/>
              <a:t>와 </a:t>
            </a:r>
            <a:r>
              <a:rPr lang="en-US" altLang="ko-KR" dirty="0" err="1"/>
              <a:t>writeln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1844824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&lt;h3&gt;write()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writeln</a:t>
            </a:r>
            <a:r>
              <a:rPr lang="en-US" altLang="ko-KR" sz="1200" dirty="0"/>
              <a:t>() </a:t>
            </a:r>
            <a:r>
              <a:rPr lang="ko-KR" altLang="en-US" sz="1200" dirty="0"/>
              <a:t>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("&lt;h3&gt;</a:t>
            </a:r>
            <a:r>
              <a:rPr lang="ko-KR" altLang="en-US" sz="1200" dirty="0"/>
              <a:t>동물원에 </a:t>
            </a:r>
            <a:r>
              <a:rPr lang="ko-KR" altLang="en-US" sz="1200" dirty="0" err="1"/>
              <a:t>소풍갑시다</a:t>
            </a:r>
            <a:r>
              <a:rPr lang="en-US" altLang="ko-KR" sz="1200" dirty="0"/>
              <a:t>&lt;/h3&gt;");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("&lt;p style='</a:t>
            </a:r>
            <a:r>
              <a:rPr lang="en-US" altLang="ko-KR" sz="1200" dirty="0" err="1"/>
              <a:t>color:blue</a:t>
            </a:r>
            <a:r>
              <a:rPr lang="en-US" altLang="ko-KR" sz="1200" dirty="0"/>
              <a:t>'&gt;</a:t>
            </a:r>
            <a:r>
              <a:rPr lang="ko-KR" altLang="en-US" sz="1200" dirty="0"/>
              <a:t>날씨가 좋아 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소풍갑니다</a:t>
            </a:r>
            <a:r>
              <a:rPr lang="en-US" altLang="ko-KR" sz="1200" dirty="0"/>
              <a:t>&lt;/p&gt;");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(2+3);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 // </a:t>
            </a:r>
            <a:r>
              <a:rPr lang="ko-KR" altLang="en-US" sz="1200" dirty="0"/>
              <a:t>다음 줄로 넘어가기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document.writeln</a:t>
            </a:r>
            <a:r>
              <a:rPr lang="en-US" altLang="ko-KR" sz="1200" dirty="0"/>
              <a:t>(5); // </a:t>
            </a:r>
            <a:r>
              <a:rPr lang="ko-KR" altLang="en-US" sz="1200" dirty="0"/>
              <a:t>다음 줄에 넘어가지 못함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document.writeln</a:t>
            </a:r>
            <a:r>
              <a:rPr lang="en-US" altLang="ko-KR" sz="1200" dirty="0"/>
              <a:t>("</a:t>
            </a:r>
            <a:r>
              <a:rPr lang="ko-KR" altLang="en-US" sz="1200" dirty="0"/>
              <a:t>명입니다</a:t>
            </a:r>
            <a:r>
              <a:rPr lang="en-US" altLang="ko-KR" sz="1200" dirty="0"/>
              <a:t>.&lt;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&gt;");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917050" y="3501008"/>
            <a:ext cx="4218280" cy="1573045"/>
          </a:xfrm>
          <a:custGeom>
            <a:avLst/>
            <a:gdLst>
              <a:gd name="connsiteX0" fmla="*/ 121920 w 4836160"/>
              <a:gd name="connsiteY0" fmla="*/ 112090 h 2398090"/>
              <a:gd name="connsiteX1" fmla="*/ 111760 w 4836160"/>
              <a:gd name="connsiteY1" fmla="*/ 173050 h 2398090"/>
              <a:gd name="connsiteX2" fmla="*/ 101600 w 4836160"/>
              <a:gd name="connsiteY2" fmla="*/ 254330 h 2398090"/>
              <a:gd name="connsiteX3" fmla="*/ 81280 w 4836160"/>
              <a:gd name="connsiteY3" fmla="*/ 284810 h 2398090"/>
              <a:gd name="connsiteX4" fmla="*/ 60960 w 4836160"/>
              <a:gd name="connsiteY4" fmla="*/ 508330 h 2398090"/>
              <a:gd name="connsiteX5" fmla="*/ 50800 w 4836160"/>
              <a:gd name="connsiteY5" fmla="*/ 538810 h 2398090"/>
              <a:gd name="connsiteX6" fmla="*/ 30480 w 4836160"/>
              <a:gd name="connsiteY6" fmla="*/ 660730 h 2398090"/>
              <a:gd name="connsiteX7" fmla="*/ 20320 w 4836160"/>
              <a:gd name="connsiteY7" fmla="*/ 721690 h 2398090"/>
              <a:gd name="connsiteX8" fmla="*/ 0 w 4836160"/>
              <a:gd name="connsiteY8" fmla="*/ 996010 h 2398090"/>
              <a:gd name="connsiteX9" fmla="*/ 10160 w 4836160"/>
              <a:gd name="connsiteY9" fmla="*/ 1991690 h 2398090"/>
              <a:gd name="connsiteX10" fmla="*/ 30480 w 4836160"/>
              <a:gd name="connsiteY10" fmla="*/ 2022170 h 2398090"/>
              <a:gd name="connsiteX11" fmla="*/ 50800 w 4836160"/>
              <a:gd name="connsiteY11" fmla="*/ 2093290 h 2398090"/>
              <a:gd name="connsiteX12" fmla="*/ 111760 w 4836160"/>
              <a:gd name="connsiteY12" fmla="*/ 2174570 h 2398090"/>
              <a:gd name="connsiteX13" fmla="*/ 132080 w 4836160"/>
              <a:gd name="connsiteY13" fmla="*/ 2205050 h 2398090"/>
              <a:gd name="connsiteX14" fmla="*/ 213360 w 4836160"/>
              <a:gd name="connsiteY14" fmla="*/ 2255850 h 2398090"/>
              <a:gd name="connsiteX15" fmla="*/ 274320 w 4836160"/>
              <a:gd name="connsiteY15" fmla="*/ 2296490 h 2398090"/>
              <a:gd name="connsiteX16" fmla="*/ 345440 w 4836160"/>
              <a:gd name="connsiteY16" fmla="*/ 2326970 h 2398090"/>
              <a:gd name="connsiteX17" fmla="*/ 386080 w 4836160"/>
              <a:gd name="connsiteY17" fmla="*/ 2337130 h 2398090"/>
              <a:gd name="connsiteX18" fmla="*/ 497840 w 4836160"/>
              <a:gd name="connsiteY18" fmla="*/ 2367610 h 2398090"/>
              <a:gd name="connsiteX19" fmla="*/ 1899920 w 4836160"/>
              <a:gd name="connsiteY19" fmla="*/ 2377770 h 2398090"/>
              <a:gd name="connsiteX20" fmla="*/ 2286000 w 4836160"/>
              <a:gd name="connsiteY20" fmla="*/ 2387930 h 2398090"/>
              <a:gd name="connsiteX21" fmla="*/ 2540000 w 4836160"/>
              <a:gd name="connsiteY21" fmla="*/ 2398090 h 2398090"/>
              <a:gd name="connsiteX22" fmla="*/ 4155440 w 4836160"/>
              <a:gd name="connsiteY22" fmla="*/ 2387930 h 2398090"/>
              <a:gd name="connsiteX23" fmla="*/ 4389120 w 4836160"/>
              <a:gd name="connsiteY23" fmla="*/ 2377770 h 2398090"/>
              <a:gd name="connsiteX24" fmla="*/ 4490720 w 4836160"/>
              <a:gd name="connsiteY24" fmla="*/ 2337130 h 2398090"/>
              <a:gd name="connsiteX25" fmla="*/ 4541520 w 4836160"/>
              <a:gd name="connsiteY25" fmla="*/ 2326970 h 2398090"/>
              <a:gd name="connsiteX26" fmla="*/ 4612640 w 4836160"/>
              <a:gd name="connsiteY26" fmla="*/ 2296490 h 2398090"/>
              <a:gd name="connsiteX27" fmla="*/ 4643120 w 4836160"/>
              <a:gd name="connsiteY27" fmla="*/ 2266010 h 2398090"/>
              <a:gd name="connsiteX28" fmla="*/ 4683760 w 4836160"/>
              <a:gd name="connsiteY28" fmla="*/ 2174570 h 2398090"/>
              <a:gd name="connsiteX29" fmla="*/ 4693920 w 4836160"/>
              <a:gd name="connsiteY29" fmla="*/ 2123770 h 2398090"/>
              <a:gd name="connsiteX30" fmla="*/ 4734560 w 4836160"/>
              <a:gd name="connsiteY30" fmla="*/ 2032330 h 2398090"/>
              <a:gd name="connsiteX31" fmla="*/ 4754880 w 4836160"/>
              <a:gd name="connsiteY31" fmla="*/ 1910410 h 2398090"/>
              <a:gd name="connsiteX32" fmla="*/ 4785360 w 4836160"/>
              <a:gd name="connsiteY32" fmla="*/ 1524330 h 2398090"/>
              <a:gd name="connsiteX33" fmla="*/ 4795520 w 4836160"/>
              <a:gd name="connsiteY33" fmla="*/ 1483690 h 2398090"/>
              <a:gd name="connsiteX34" fmla="*/ 4815840 w 4836160"/>
              <a:gd name="connsiteY34" fmla="*/ 1382090 h 2398090"/>
              <a:gd name="connsiteX35" fmla="*/ 4826000 w 4836160"/>
              <a:gd name="connsiteY35" fmla="*/ 1260170 h 2398090"/>
              <a:gd name="connsiteX36" fmla="*/ 4836160 w 4836160"/>
              <a:gd name="connsiteY36" fmla="*/ 1158570 h 2398090"/>
              <a:gd name="connsiteX37" fmla="*/ 4826000 w 4836160"/>
              <a:gd name="connsiteY37" fmla="*/ 437210 h 2398090"/>
              <a:gd name="connsiteX38" fmla="*/ 4815840 w 4836160"/>
              <a:gd name="connsiteY38" fmla="*/ 396570 h 2398090"/>
              <a:gd name="connsiteX39" fmla="*/ 4785360 w 4836160"/>
              <a:gd name="connsiteY39" fmla="*/ 274650 h 2398090"/>
              <a:gd name="connsiteX40" fmla="*/ 4775200 w 4836160"/>
              <a:gd name="connsiteY40" fmla="*/ 244170 h 2398090"/>
              <a:gd name="connsiteX41" fmla="*/ 4754880 w 4836160"/>
              <a:gd name="connsiteY41" fmla="*/ 213690 h 2398090"/>
              <a:gd name="connsiteX42" fmla="*/ 4744720 w 4836160"/>
              <a:gd name="connsiteY42" fmla="*/ 173050 h 2398090"/>
              <a:gd name="connsiteX43" fmla="*/ 4693920 w 4836160"/>
              <a:gd name="connsiteY43" fmla="*/ 112090 h 2398090"/>
              <a:gd name="connsiteX44" fmla="*/ 4612640 w 4836160"/>
              <a:gd name="connsiteY44" fmla="*/ 81610 h 2398090"/>
              <a:gd name="connsiteX45" fmla="*/ 4572000 w 4836160"/>
              <a:gd name="connsiteY45" fmla="*/ 61290 h 2398090"/>
              <a:gd name="connsiteX46" fmla="*/ 4541520 w 4836160"/>
              <a:gd name="connsiteY46" fmla="*/ 51130 h 2398090"/>
              <a:gd name="connsiteX47" fmla="*/ 4500880 w 4836160"/>
              <a:gd name="connsiteY47" fmla="*/ 30810 h 2398090"/>
              <a:gd name="connsiteX48" fmla="*/ 4378960 w 4836160"/>
              <a:gd name="connsiteY48" fmla="*/ 20650 h 2398090"/>
              <a:gd name="connsiteX49" fmla="*/ 1635760 w 4836160"/>
              <a:gd name="connsiteY49" fmla="*/ 10490 h 2398090"/>
              <a:gd name="connsiteX50" fmla="*/ 1381760 w 4836160"/>
              <a:gd name="connsiteY50" fmla="*/ 330 h 2398090"/>
              <a:gd name="connsiteX51" fmla="*/ 284480 w 4836160"/>
              <a:gd name="connsiteY51" fmla="*/ 20650 h 2398090"/>
              <a:gd name="connsiteX52" fmla="*/ 193040 w 4836160"/>
              <a:gd name="connsiteY52" fmla="*/ 61290 h 2398090"/>
              <a:gd name="connsiteX53" fmla="*/ 142240 w 4836160"/>
              <a:gd name="connsiteY53" fmla="*/ 112090 h 2398090"/>
              <a:gd name="connsiteX54" fmla="*/ 121920 w 4836160"/>
              <a:gd name="connsiteY54" fmla="*/ 142570 h 2398090"/>
              <a:gd name="connsiteX55" fmla="*/ 91440 w 4836160"/>
              <a:gd name="connsiteY55" fmla="*/ 173050 h 239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836160" h="2398090">
                <a:moveTo>
                  <a:pt x="121920" y="112090"/>
                </a:moveTo>
                <a:cubicBezTo>
                  <a:pt x="118533" y="132410"/>
                  <a:pt x="114673" y="152657"/>
                  <a:pt x="111760" y="173050"/>
                </a:cubicBezTo>
                <a:cubicBezTo>
                  <a:pt x="107899" y="200080"/>
                  <a:pt x="108784" y="227988"/>
                  <a:pt x="101600" y="254330"/>
                </a:cubicBezTo>
                <a:cubicBezTo>
                  <a:pt x="98387" y="266111"/>
                  <a:pt x="88053" y="274650"/>
                  <a:pt x="81280" y="284810"/>
                </a:cubicBezTo>
                <a:cubicBezTo>
                  <a:pt x="74507" y="359317"/>
                  <a:pt x="69874" y="434049"/>
                  <a:pt x="60960" y="508330"/>
                </a:cubicBezTo>
                <a:cubicBezTo>
                  <a:pt x="59684" y="518963"/>
                  <a:pt x="52900" y="528308"/>
                  <a:pt x="50800" y="538810"/>
                </a:cubicBezTo>
                <a:cubicBezTo>
                  <a:pt x="42720" y="579210"/>
                  <a:pt x="37253" y="620090"/>
                  <a:pt x="30480" y="660730"/>
                </a:cubicBezTo>
                <a:cubicBezTo>
                  <a:pt x="27093" y="681050"/>
                  <a:pt x="22595" y="701216"/>
                  <a:pt x="20320" y="721690"/>
                </a:cubicBezTo>
                <a:cubicBezTo>
                  <a:pt x="3418" y="873811"/>
                  <a:pt x="11861" y="782510"/>
                  <a:pt x="0" y="996010"/>
                </a:cubicBezTo>
                <a:cubicBezTo>
                  <a:pt x="3387" y="1327903"/>
                  <a:pt x="306" y="1659926"/>
                  <a:pt x="10160" y="1991690"/>
                </a:cubicBezTo>
                <a:cubicBezTo>
                  <a:pt x="10523" y="2003895"/>
                  <a:pt x="25670" y="2010947"/>
                  <a:pt x="30480" y="2022170"/>
                </a:cubicBezTo>
                <a:cubicBezTo>
                  <a:pt x="35511" y="2033910"/>
                  <a:pt x="42150" y="2079697"/>
                  <a:pt x="50800" y="2093290"/>
                </a:cubicBezTo>
                <a:cubicBezTo>
                  <a:pt x="68982" y="2121862"/>
                  <a:pt x="92974" y="2146391"/>
                  <a:pt x="111760" y="2174570"/>
                </a:cubicBezTo>
                <a:cubicBezTo>
                  <a:pt x="118533" y="2184730"/>
                  <a:pt x="123446" y="2196416"/>
                  <a:pt x="132080" y="2205050"/>
                </a:cubicBezTo>
                <a:cubicBezTo>
                  <a:pt x="167456" y="2240426"/>
                  <a:pt x="173120" y="2231706"/>
                  <a:pt x="213360" y="2255850"/>
                </a:cubicBezTo>
                <a:cubicBezTo>
                  <a:pt x="234301" y="2268415"/>
                  <a:pt x="251152" y="2288767"/>
                  <a:pt x="274320" y="2296490"/>
                </a:cubicBezTo>
                <a:cubicBezTo>
                  <a:pt x="425699" y="2346950"/>
                  <a:pt x="144564" y="2251642"/>
                  <a:pt x="345440" y="2326970"/>
                </a:cubicBezTo>
                <a:cubicBezTo>
                  <a:pt x="358515" y="2331873"/>
                  <a:pt x="372705" y="2333118"/>
                  <a:pt x="386080" y="2337130"/>
                </a:cubicBezTo>
                <a:cubicBezTo>
                  <a:pt x="414514" y="2345660"/>
                  <a:pt x="465468" y="2367157"/>
                  <a:pt x="497840" y="2367610"/>
                </a:cubicBezTo>
                <a:lnTo>
                  <a:pt x="1899920" y="2377770"/>
                </a:lnTo>
                <a:lnTo>
                  <a:pt x="2286000" y="2387930"/>
                </a:lnTo>
                <a:cubicBezTo>
                  <a:pt x="2370692" y="2390619"/>
                  <a:pt x="2455266" y="2398090"/>
                  <a:pt x="2540000" y="2398090"/>
                </a:cubicBezTo>
                <a:lnTo>
                  <a:pt x="4155440" y="2387930"/>
                </a:lnTo>
                <a:cubicBezTo>
                  <a:pt x="4233333" y="2384543"/>
                  <a:pt x="4311567" y="2385793"/>
                  <a:pt x="4389120" y="2377770"/>
                </a:cubicBezTo>
                <a:cubicBezTo>
                  <a:pt x="4450431" y="2371427"/>
                  <a:pt x="4440834" y="2353759"/>
                  <a:pt x="4490720" y="2337130"/>
                </a:cubicBezTo>
                <a:cubicBezTo>
                  <a:pt x="4507103" y="2331669"/>
                  <a:pt x="4524767" y="2331158"/>
                  <a:pt x="4541520" y="2326970"/>
                </a:cubicBezTo>
                <a:cubicBezTo>
                  <a:pt x="4561929" y="2321868"/>
                  <a:pt x="4596983" y="2307674"/>
                  <a:pt x="4612640" y="2296490"/>
                </a:cubicBezTo>
                <a:cubicBezTo>
                  <a:pt x="4624332" y="2288139"/>
                  <a:pt x="4633922" y="2277048"/>
                  <a:pt x="4643120" y="2266010"/>
                </a:cubicBezTo>
                <a:cubicBezTo>
                  <a:pt x="4665523" y="2239126"/>
                  <a:pt x="4676765" y="2209545"/>
                  <a:pt x="4683760" y="2174570"/>
                </a:cubicBezTo>
                <a:cubicBezTo>
                  <a:pt x="4687147" y="2157637"/>
                  <a:pt x="4687857" y="2139939"/>
                  <a:pt x="4693920" y="2123770"/>
                </a:cubicBezTo>
                <a:cubicBezTo>
                  <a:pt x="4724985" y="2040931"/>
                  <a:pt x="4712372" y="2165457"/>
                  <a:pt x="4734560" y="2032330"/>
                </a:cubicBezTo>
                <a:lnTo>
                  <a:pt x="4754880" y="1910410"/>
                </a:lnTo>
                <a:cubicBezTo>
                  <a:pt x="4756212" y="1891098"/>
                  <a:pt x="4770901" y="1618315"/>
                  <a:pt x="4785360" y="1524330"/>
                </a:cubicBezTo>
                <a:cubicBezTo>
                  <a:pt x="4787483" y="1510529"/>
                  <a:pt x="4793022" y="1497428"/>
                  <a:pt x="4795520" y="1483690"/>
                </a:cubicBezTo>
                <a:cubicBezTo>
                  <a:pt x="4814199" y="1380954"/>
                  <a:pt x="4794975" y="1444686"/>
                  <a:pt x="4815840" y="1382090"/>
                </a:cubicBezTo>
                <a:cubicBezTo>
                  <a:pt x="4819227" y="1341450"/>
                  <a:pt x="4822308" y="1300783"/>
                  <a:pt x="4826000" y="1260170"/>
                </a:cubicBezTo>
                <a:cubicBezTo>
                  <a:pt x="4829081" y="1226274"/>
                  <a:pt x="4836160" y="1192606"/>
                  <a:pt x="4836160" y="1158570"/>
                </a:cubicBezTo>
                <a:cubicBezTo>
                  <a:pt x="4836160" y="918093"/>
                  <a:pt x="4832410" y="677602"/>
                  <a:pt x="4826000" y="437210"/>
                </a:cubicBezTo>
                <a:cubicBezTo>
                  <a:pt x="4825628" y="423251"/>
                  <a:pt x="4818578" y="410262"/>
                  <a:pt x="4815840" y="396570"/>
                </a:cubicBezTo>
                <a:cubicBezTo>
                  <a:pt x="4795318" y="293960"/>
                  <a:pt x="4819307" y="376491"/>
                  <a:pt x="4785360" y="274650"/>
                </a:cubicBezTo>
                <a:cubicBezTo>
                  <a:pt x="4781973" y="264490"/>
                  <a:pt x="4781141" y="253081"/>
                  <a:pt x="4775200" y="244170"/>
                </a:cubicBezTo>
                <a:lnTo>
                  <a:pt x="4754880" y="213690"/>
                </a:lnTo>
                <a:cubicBezTo>
                  <a:pt x="4751493" y="200143"/>
                  <a:pt x="4750221" y="185885"/>
                  <a:pt x="4744720" y="173050"/>
                </a:cubicBezTo>
                <a:cubicBezTo>
                  <a:pt x="4737527" y="156266"/>
                  <a:pt x="4708210" y="121021"/>
                  <a:pt x="4693920" y="112090"/>
                </a:cubicBezTo>
                <a:cubicBezTo>
                  <a:pt x="4663304" y="92955"/>
                  <a:pt x="4642731" y="94506"/>
                  <a:pt x="4612640" y="81610"/>
                </a:cubicBezTo>
                <a:cubicBezTo>
                  <a:pt x="4598719" y="75644"/>
                  <a:pt x="4585921" y="67256"/>
                  <a:pt x="4572000" y="61290"/>
                </a:cubicBezTo>
                <a:cubicBezTo>
                  <a:pt x="4562156" y="57071"/>
                  <a:pt x="4551364" y="55349"/>
                  <a:pt x="4541520" y="51130"/>
                </a:cubicBezTo>
                <a:cubicBezTo>
                  <a:pt x="4527599" y="45164"/>
                  <a:pt x="4515766" y="33601"/>
                  <a:pt x="4500880" y="30810"/>
                </a:cubicBezTo>
                <a:cubicBezTo>
                  <a:pt x="4460798" y="23295"/>
                  <a:pt x="4419740" y="20939"/>
                  <a:pt x="4378960" y="20650"/>
                </a:cubicBezTo>
                <a:lnTo>
                  <a:pt x="1635760" y="10490"/>
                </a:lnTo>
                <a:cubicBezTo>
                  <a:pt x="1551093" y="7103"/>
                  <a:pt x="1466494" y="330"/>
                  <a:pt x="1381760" y="330"/>
                </a:cubicBezTo>
                <a:cubicBezTo>
                  <a:pt x="601400" y="330"/>
                  <a:pt x="732634" y="-4247"/>
                  <a:pt x="284480" y="20650"/>
                </a:cubicBezTo>
                <a:cubicBezTo>
                  <a:pt x="211936" y="44831"/>
                  <a:pt x="241342" y="29089"/>
                  <a:pt x="193040" y="61290"/>
                </a:cubicBezTo>
                <a:cubicBezTo>
                  <a:pt x="138853" y="142570"/>
                  <a:pt x="209973" y="44357"/>
                  <a:pt x="142240" y="112090"/>
                </a:cubicBezTo>
                <a:cubicBezTo>
                  <a:pt x="133606" y="120724"/>
                  <a:pt x="130554" y="133936"/>
                  <a:pt x="121920" y="142570"/>
                </a:cubicBezTo>
                <a:cubicBezTo>
                  <a:pt x="88622" y="175868"/>
                  <a:pt x="91440" y="147601"/>
                  <a:pt x="91440" y="17305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 대괄호 52"/>
          <p:cNvSpPr/>
          <p:nvPr/>
        </p:nvSpPr>
        <p:spPr>
          <a:xfrm>
            <a:off x="5868144" y="4035125"/>
            <a:ext cx="116162" cy="1266083"/>
          </a:xfrm>
          <a:prstGeom prst="lef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35330" y="4365104"/>
            <a:ext cx="732814" cy="216024"/>
          </a:xfrm>
          <a:custGeom>
            <a:avLst/>
            <a:gdLst>
              <a:gd name="connsiteX0" fmla="*/ 0 w 325120"/>
              <a:gd name="connsiteY0" fmla="*/ 0 h 60960"/>
              <a:gd name="connsiteX1" fmla="*/ 243840 w 325120"/>
              <a:gd name="connsiteY1" fmla="*/ 10160 h 60960"/>
              <a:gd name="connsiteX2" fmla="*/ 325120 w 325120"/>
              <a:gd name="connsiteY2" fmla="*/ 6096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60960">
                <a:moveTo>
                  <a:pt x="0" y="0"/>
                </a:moveTo>
                <a:cubicBezTo>
                  <a:pt x="94826" y="0"/>
                  <a:pt x="189653" y="0"/>
                  <a:pt x="243840" y="10160"/>
                </a:cubicBezTo>
                <a:cubicBezTo>
                  <a:pt x="298027" y="20320"/>
                  <a:pt x="313267" y="50800"/>
                  <a:pt x="325120" y="6096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113985" y="5412968"/>
            <a:ext cx="1224136" cy="272415"/>
          </a:xfrm>
          <a:prstGeom prst="wedgeRoundRectCallout">
            <a:avLst>
              <a:gd name="adj1" fmla="val -40555"/>
              <a:gd name="adj2" fmla="val -1183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주목 </a:t>
            </a:r>
            <a:r>
              <a:rPr lang="en-US" altLang="ko-KR" sz="1000" dirty="0"/>
              <a:t>: </a:t>
            </a:r>
            <a:r>
              <a:rPr lang="ko-KR" altLang="en-US" sz="1000" dirty="0"/>
              <a:t>빈 칸 하나</a:t>
            </a:r>
          </a:p>
        </p:txBody>
      </p:sp>
    </p:spTree>
    <p:extLst>
      <p:ext uri="{BB962C8B-B14F-4D97-AF65-F5344CB8AC3E}">
        <p14:creationId xmlns:p14="http://schemas.microsoft.com/office/powerpoint/2010/main" val="375477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페이지와 자바스크립트 객체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자바스크립트 코드는 브라우저로부터 </a:t>
            </a:r>
            <a:r>
              <a:rPr lang="en-US" altLang="ko-KR" dirty="0"/>
              <a:t>3 </a:t>
            </a:r>
            <a:r>
              <a:rPr lang="ko-KR" altLang="en-US" dirty="0"/>
              <a:t>가지 유형의 객체를 제공받아 활용할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21108" y="2708920"/>
            <a:ext cx="4813580" cy="2836984"/>
          </a:xfrm>
          <a:prstGeom prst="roundRect">
            <a:avLst>
              <a:gd name="adj" fmla="val 6947"/>
            </a:avLst>
          </a:prstGeom>
          <a:solidFill>
            <a:schemeClr val="accent1">
              <a:lumMod val="20000"/>
              <a:lumOff val="80000"/>
            </a:schemeClr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세로로 말린 두루마리 모양 3"/>
          <p:cNvSpPr/>
          <p:nvPr/>
        </p:nvSpPr>
        <p:spPr>
          <a:xfrm>
            <a:off x="1460639" y="3025625"/>
            <a:ext cx="2284452" cy="2304255"/>
          </a:xfrm>
          <a:prstGeom prst="verticalScroll">
            <a:avLst>
              <a:gd name="adj" fmla="val 10329"/>
            </a:avLst>
          </a:prstGeom>
          <a:solidFill>
            <a:schemeClr val="bg1"/>
          </a:solidFill>
          <a:ln w="952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&lt;html&gt;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&lt;head&gt;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&lt;script&gt;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lang="en-US" altLang="ko-KR" sz="1100" b="1" dirty="0" err="1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var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sum = 0;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for(n=0; n&lt;10; n++)		    sum += n;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  alert(“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합은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= “ + sum);</a:t>
            </a: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&lt;/script&gt;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&lt;body&gt;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	…</a:t>
            </a:r>
          </a:p>
          <a:p>
            <a:pPr defTabSz="180000"/>
            <a:r>
              <a:rPr lang="en-US" altLang="ko-KR" sz="1050" dirty="0">
                <a:solidFill>
                  <a:schemeClr val="tx1"/>
                </a:solidFill>
              </a:rPr>
              <a:t>&lt;/html&gt;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718191" y="3572842"/>
            <a:ext cx="1752312" cy="1252984"/>
          </a:xfrm>
          <a:custGeom>
            <a:avLst/>
            <a:gdLst>
              <a:gd name="connsiteX0" fmla="*/ 467360 w 1719513"/>
              <a:gd name="connsiteY0" fmla="*/ 30480 h 1209040"/>
              <a:gd name="connsiteX1" fmla="*/ 203200 w 1719513"/>
              <a:gd name="connsiteY1" fmla="*/ 40640 h 1209040"/>
              <a:gd name="connsiteX2" fmla="*/ 121920 w 1719513"/>
              <a:gd name="connsiteY2" fmla="*/ 50800 h 1209040"/>
              <a:gd name="connsiteX3" fmla="*/ 60960 w 1719513"/>
              <a:gd name="connsiteY3" fmla="*/ 71120 h 1209040"/>
              <a:gd name="connsiteX4" fmla="*/ 40640 w 1719513"/>
              <a:gd name="connsiteY4" fmla="*/ 223520 h 1209040"/>
              <a:gd name="connsiteX5" fmla="*/ 10160 w 1719513"/>
              <a:gd name="connsiteY5" fmla="*/ 325120 h 1209040"/>
              <a:gd name="connsiteX6" fmla="*/ 0 w 1719513"/>
              <a:gd name="connsiteY6" fmla="*/ 386080 h 1209040"/>
              <a:gd name="connsiteX7" fmla="*/ 10160 w 1719513"/>
              <a:gd name="connsiteY7" fmla="*/ 965200 h 1209040"/>
              <a:gd name="connsiteX8" fmla="*/ 50800 w 1719513"/>
              <a:gd name="connsiteY8" fmla="*/ 1026160 h 1209040"/>
              <a:gd name="connsiteX9" fmla="*/ 60960 w 1719513"/>
              <a:gd name="connsiteY9" fmla="*/ 1056640 h 1209040"/>
              <a:gd name="connsiteX10" fmla="*/ 152400 w 1719513"/>
              <a:gd name="connsiteY10" fmla="*/ 1107440 h 1209040"/>
              <a:gd name="connsiteX11" fmla="*/ 213360 w 1719513"/>
              <a:gd name="connsiteY11" fmla="*/ 1158240 h 1209040"/>
              <a:gd name="connsiteX12" fmla="*/ 254000 w 1719513"/>
              <a:gd name="connsiteY12" fmla="*/ 1168400 h 1209040"/>
              <a:gd name="connsiteX13" fmla="*/ 284480 w 1719513"/>
              <a:gd name="connsiteY13" fmla="*/ 1188720 h 1209040"/>
              <a:gd name="connsiteX14" fmla="*/ 335280 w 1719513"/>
              <a:gd name="connsiteY14" fmla="*/ 1198880 h 1209040"/>
              <a:gd name="connsiteX15" fmla="*/ 365760 w 1719513"/>
              <a:gd name="connsiteY15" fmla="*/ 1209040 h 1209040"/>
              <a:gd name="connsiteX16" fmla="*/ 924560 w 1719513"/>
              <a:gd name="connsiteY16" fmla="*/ 1198880 h 1209040"/>
              <a:gd name="connsiteX17" fmla="*/ 995680 w 1719513"/>
              <a:gd name="connsiteY17" fmla="*/ 1188720 h 1209040"/>
              <a:gd name="connsiteX18" fmla="*/ 1158240 w 1719513"/>
              <a:gd name="connsiteY18" fmla="*/ 1178560 h 1209040"/>
              <a:gd name="connsiteX19" fmla="*/ 1341120 w 1719513"/>
              <a:gd name="connsiteY19" fmla="*/ 1158240 h 1209040"/>
              <a:gd name="connsiteX20" fmla="*/ 1473200 w 1719513"/>
              <a:gd name="connsiteY20" fmla="*/ 1148080 h 1209040"/>
              <a:gd name="connsiteX21" fmla="*/ 1554480 w 1719513"/>
              <a:gd name="connsiteY21" fmla="*/ 1076960 h 1209040"/>
              <a:gd name="connsiteX22" fmla="*/ 1564640 w 1719513"/>
              <a:gd name="connsiteY22" fmla="*/ 1046480 h 1209040"/>
              <a:gd name="connsiteX23" fmla="*/ 1595120 w 1719513"/>
              <a:gd name="connsiteY23" fmla="*/ 1036320 h 1209040"/>
              <a:gd name="connsiteX24" fmla="*/ 1625600 w 1719513"/>
              <a:gd name="connsiteY24" fmla="*/ 1016000 h 1209040"/>
              <a:gd name="connsiteX25" fmla="*/ 1666240 w 1719513"/>
              <a:gd name="connsiteY25" fmla="*/ 955040 h 1209040"/>
              <a:gd name="connsiteX26" fmla="*/ 1686560 w 1719513"/>
              <a:gd name="connsiteY26" fmla="*/ 883920 h 1209040"/>
              <a:gd name="connsiteX27" fmla="*/ 1696720 w 1719513"/>
              <a:gd name="connsiteY27" fmla="*/ 772160 h 1209040"/>
              <a:gd name="connsiteX28" fmla="*/ 1706880 w 1719513"/>
              <a:gd name="connsiteY28" fmla="*/ 711200 h 1209040"/>
              <a:gd name="connsiteX29" fmla="*/ 1717040 w 1719513"/>
              <a:gd name="connsiteY29" fmla="*/ 426720 h 1209040"/>
              <a:gd name="connsiteX30" fmla="*/ 1686560 w 1719513"/>
              <a:gd name="connsiteY30" fmla="*/ 213360 h 1209040"/>
              <a:gd name="connsiteX31" fmla="*/ 1595120 w 1719513"/>
              <a:gd name="connsiteY31" fmla="*/ 142240 h 1209040"/>
              <a:gd name="connsiteX32" fmla="*/ 1564640 w 1719513"/>
              <a:gd name="connsiteY32" fmla="*/ 121920 h 1209040"/>
              <a:gd name="connsiteX33" fmla="*/ 1544320 w 1719513"/>
              <a:gd name="connsiteY33" fmla="*/ 91440 h 1209040"/>
              <a:gd name="connsiteX34" fmla="*/ 1513840 w 1719513"/>
              <a:gd name="connsiteY34" fmla="*/ 81280 h 1209040"/>
              <a:gd name="connsiteX35" fmla="*/ 1361440 w 1719513"/>
              <a:gd name="connsiteY35" fmla="*/ 71120 h 1209040"/>
              <a:gd name="connsiteX36" fmla="*/ 1259840 w 1719513"/>
              <a:gd name="connsiteY36" fmla="*/ 50800 h 1209040"/>
              <a:gd name="connsiteX37" fmla="*/ 1198880 w 1719513"/>
              <a:gd name="connsiteY37" fmla="*/ 40640 h 1209040"/>
              <a:gd name="connsiteX38" fmla="*/ 1168400 w 1719513"/>
              <a:gd name="connsiteY38" fmla="*/ 30480 h 1209040"/>
              <a:gd name="connsiteX39" fmla="*/ 721360 w 1719513"/>
              <a:gd name="connsiteY39" fmla="*/ 10160 h 1209040"/>
              <a:gd name="connsiteX40" fmla="*/ 660400 w 1719513"/>
              <a:gd name="connsiteY40" fmla="*/ 0 h 1209040"/>
              <a:gd name="connsiteX41" fmla="*/ 467360 w 1719513"/>
              <a:gd name="connsiteY41" fmla="*/ 3048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719513" h="1209040">
                <a:moveTo>
                  <a:pt x="467360" y="30480"/>
                </a:moveTo>
                <a:cubicBezTo>
                  <a:pt x="391160" y="37253"/>
                  <a:pt x="291166" y="35466"/>
                  <a:pt x="203200" y="40640"/>
                </a:cubicBezTo>
                <a:cubicBezTo>
                  <a:pt x="175943" y="42243"/>
                  <a:pt x="148618" y="45079"/>
                  <a:pt x="121920" y="50800"/>
                </a:cubicBezTo>
                <a:cubicBezTo>
                  <a:pt x="100976" y="55288"/>
                  <a:pt x="60960" y="71120"/>
                  <a:pt x="60960" y="71120"/>
                </a:cubicBezTo>
                <a:cubicBezTo>
                  <a:pt x="35583" y="147252"/>
                  <a:pt x="60529" y="64409"/>
                  <a:pt x="40640" y="223520"/>
                </a:cubicBezTo>
                <a:cubicBezTo>
                  <a:pt x="31806" y="294189"/>
                  <a:pt x="24892" y="236725"/>
                  <a:pt x="10160" y="325120"/>
                </a:cubicBezTo>
                <a:lnTo>
                  <a:pt x="0" y="386080"/>
                </a:lnTo>
                <a:cubicBezTo>
                  <a:pt x="3387" y="579120"/>
                  <a:pt x="-5115" y="772735"/>
                  <a:pt x="10160" y="965200"/>
                </a:cubicBezTo>
                <a:cubicBezTo>
                  <a:pt x="12092" y="989545"/>
                  <a:pt x="43077" y="1002992"/>
                  <a:pt x="50800" y="1026160"/>
                </a:cubicBezTo>
                <a:cubicBezTo>
                  <a:pt x="54187" y="1036320"/>
                  <a:pt x="53387" y="1049067"/>
                  <a:pt x="60960" y="1056640"/>
                </a:cubicBezTo>
                <a:cubicBezTo>
                  <a:pt x="125029" y="1120709"/>
                  <a:pt x="101296" y="1081888"/>
                  <a:pt x="152400" y="1107440"/>
                </a:cubicBezTo>
                <a:cubicBezTo>
                  <a:pt x="295264" y="1178872"/>
                  <a:pt x="56071" y="1068361"/>
                  <a:pt x="213360" y="1158240"/>
                </a:cubicBezTo>
                <a:cubicBezTo>
                  <a:pt x="225484" y="1165168"/>
                  <a:pt x="240453" y="1165013"/>
                  <a:pt x="254000" y="1168400"/>
                </a:cubicBezTo>
                <a:cubicBezTo>
                  <a:pt x="264160" y="1175173"/>
                  <a:pt x="273047" y="1184433"/>
                  <a:pt x="284480" y="1188720"/>
                </a:cubicBezTo>
                <a:cubicBezTo>
                  <a:pt x="300649" y="1194783"/>
                  <a:pt x="318527" y="1194692"/>
                  <a:pt x="335280" y="1198880"/>
                </a:cubicBezTo>
                <a:cubicBezTo>
                  <a:pt x="345670" y="1201477"/>
                  <a:pt x="355600" y="1205653"/>
                  <a:pt x="365760" y="1209040"/>
                </a:cubicBezTo>
                <a:lnTo>
                  <a:pt x="924560" y="1198880"/>
                </a:lnTo>
                <a:cubicBezTo>
                  <a:pt x="948495" y="1198108"/>
                  <a:pt x="971823" y="1190795"/>
                  <a:pt x="995680" y="1188720"/>
                </a:cubicBezTo>
                <a:cubicBezTo>
                  <a:pt x="1049768" y="1184017"/>
                  <a:pt x="1104053" y="1181947"/>
                  <a:pt x="1158240" y="1178560"/>
                </a:cubicBezTo>
                <a:cubicBezTo>
                  <a:pt x="1237644" y="1152092"/>
                  <a:pt x="1175069" y="1170101"/>
                  <a:pt x="1341120" y="1158240"/>
                </a:cubicBezTo>
                <a:lnTo>
                  <a:pt x="1473200" y="1148080"/>
                </a:lnTo>
                <a:cubicBezTo>
                  <a:pt x="1518920" y="1117600"/>
                  <a:pt x="1533313" y="1119293"/>
                  <a:pt x="1554480" y="1076960"/>
                </a:cubicBezTo>
                <a:cubicBezTo>
                  <a:pt x="1559269" y="1067381"/>
                  <a:pt x="1557067" y="1054053"/>
                  <a:pt x="1564640" y="1046480"/>
                </a:cubicBezTo>
                <a:cubicBezTo>
                  <a:pt x="1572213" y="1038907"/>
                  <a:pt x="1585541" y="1041109"/>
                  <a:pt x="1595120" y="1036320"/>
                </a:cubicBezTo>
                <a:cubicBezTo>
                  <a:pt x="1606042" y="1030859"/>
                  <a:pt x="1615440" y="1022773"/>
                  <a:pt x="1625600" y="1016000"/>
                </a:cubicBezTo>
                <a:cubicBezTo>
                  <a:pt x="1649758" y="943526"/>
                  <a:pt x="1615503" y="1031146"/>
                  <a:pt x="1666240" y="955040"/>
                </a:cubicBezTo>
                <a:cubicBezTo>
                  <a:pt x="1672070" y="946295"/>
                  <a:pt x="1685205" y="889339"/>
                  <a:pt x="1686560" y="883920"/>
                </a:cubicBezTo>
                <a:cubicBezTo>
                  <a:pt x="1689947" y="846667"/>
                  <a:pt x="1692349" y="809311"/>
                  <a:pt x="1696720" y="772160"/>
                </a:cubicBezTo>
                <a:cubicBezTo>
                  <a:pt x="1699127" y="751701"/>
                  <a:pt x="1705670" y="731765"/>
                  <a:pt x="1706880" y="711200"/>
                </a:cubicBezTo>
                <a:cubicBezTo>
                  <a:pt x="1712452" y="616477"/>
                  <a:pt x="1713653" y="521547"/>
                  <a:pt x="1717040" y="426720"/>
                </a:cubicBezTo>
                <a:cubicBezTo>
                  <a:pt x="1711041" y="318734"/>
                  <a:pt x="1739779" y="277223"/>
                  <a:pt x="1686560" y="213360"/>
                </a:cubicBezTo>
                <a:cubicBezTo>
                  <a:pt x="1656717" y="177548"/>
                  <a:pt x="1637601" y="170561"/>
                  <a:pt x="1595120" y="142240"/>
                </a:cubicBezTo>
                <a:lnTo>
                  <a:pt x="1564640" y="121920"/>
                </a:lnTo>
                <a:cubicBezTo>
                  <a:pt x="1557867" y="111760"/>
                  <a:pt x="1553855" y="99068"/>
                  <a:pt x="1544320" y="91440"/>
                </a:cubicBezTo>
                <a:cubicBezTo>
                  <a:pt x="1535957" y="84750"/>
                  <a:pt x="1524484" y="82463"/>
                  <a:pt x="1513840" y="81280"/>
                </a:cubicBezTo>
                <a:cubicBezTo>
                  <a:pt x="1463239" y="75658"/>
                  <a:pt x="1412240" y="74507"/>
                  <a:pt x="1361440" y="71120"/>
                </a:cubicBezTo>
                <a:cubicBezTo>
                  <a:pt x="1152547" y="36305"/>
                  <a:pt x="1411403" y="81113"/>
                  <a:pt x="1259840" y="50800"/>
                </a:cubicBezTo>
                <a:cubicBezTo>
                  <a:pt x="1239640" y="46760"/>
                  <a:pt x="1218990" y="45109"/>
                  <a:pt x="1198880" y="40640"/>
                </a:cubicBezTo>
                <a:cubicBezTo>
                  <a:pt x="1188425" y="38317"/>
                  <a:pt x="1179051" y="31601"/>
                  <a:pt x="1168400" y="30480"/>
                </a:cubicBezTo>
                <a:cubicBezTo>
                  <a:pt x="1069319" y="20050"/>
                  <a:pt x="783643" y="12384"/>
                  <a:pt x="721360" y="10160"/>
                </a:cubicBezTo>
                <a:cubicBezTo>
                  <a:pt x="701040" y="6773"/>
                  <a:pt x="681000" y="0"/>
                  <a:pt x="660400" y="0"/>
                </a:cubicBezTo>
                <a:cubicBezTo>
                  <a:pt x="585816" y="0"/>
                  <a:pt x="543560" y="23707"/>
                  <a:pt x="467360" y="30480"/>
                </a:cubicBezTo>
                <a:close/>
              </a:path>
            </a:pathLst>
          </a:custGeom>
          <a:noFill/>
          <a:ln w="9525"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24476" y="557482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브라우저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216768" y="297945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B0F0"/>
                </a:solidFill>
              </a:rPr>
              <a:t>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351" y="3948050"/>
            <a:ext cx="9926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자바스크립트</a:t>
            </a:r>
            <a:endParaRPr lang="en-US" altLang="ko-KR" sz="105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프로그램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4380" y="3789461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21" name="오른쪽 화살표 20"/>
          <p:cNvSpPr/>
          <p:nvPr/>
        </p:nvSpPr>
        <p:spPr>
          <a:xfrm rot="20442512">
            <a:off x="3431129" y="3733623"/>
            <a:ext cx="1200074" cy="83731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611341" y="2812038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4797529" y="3014504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4797528" y="3342048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history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62280" y="2840959"/>
            <a:ext cx="103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BOM </a:t>
            </a:r>
            <a:r>
              <a:rPr lang="ko-KR" altLang="en-US" sz="1200" b="1" dirty="0"/>
              <a:t>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451" y="3505155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4624476" y="4319367"/>
            <a:ext cx="1224136" cy="1128958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411"/>
          <p:cNvSpPr>
            <a:spLocks noChangeArrowheads="1"/>
          </p:cNvSpPr>
          <p:nvPr/>
        </p:nvSpPr>
        <p:spPr bwMode="auto">
          <a:xfrm>
            <a:off x="4810664" y="4521833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Rectangle 411"/>
          <p:cNvSpPr>
            <a:spLocks noChangeArrowheads="1"/>
          </p:cNvSpPr>
          <p:nvPr/>
        </p:nvSpPr>
        <p:spPr bwMode="auto">
          <a:xfrm>
            <a:off x="4810663" y="4849377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3724" y="4988215"/>
            <a:ext cx="1126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HTML DOM</a:t>
            </a:r>
          </a:p>
          <a:p>
            <a:r>
              <a:rPr lang="ko-KR" altLang="en-US" sz="1200" b="1" dirty="0"/>
              <a:t>          객체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42586" y="5044276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…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006076" y="3511413"/>
            <a:ext cx="1224136" cy="1054045"/>
          </a:xfrm>
          <a:prstGeom prst="ellipse">
            <a:avLst/>
          </a:prstGeom>
          <a:solidFill>
            <a:srgbClr val="FFC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Rectangle 411"/>
          <p:cNvSpPr>
            <a:spLocks noChangeArrowheads="1"/>
          </p:cNvSpPr>
          <p:nvPr/>
        </p:nvSpPr>
        <p:spPr bwMode="auto">
          <a:xfrm>
            <a:off x="6192264" y="3713879"/>
            <a:ext cx="834111" cy="235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Array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1" name="Rectangle 411"/>
          <p:cNvSpPr>
            <a:spLocks noChangeArrowheads="1"/>
          </p:cNvSpPr>
          <p:nvPr/>
        </p:nvSpPr>
        <p:spPr bwMode="auto">
          <a:xfrm>
            <a:off x="6192263" y="4041423"/>
            <a:ext cx="834111" cy="26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669900"/>
            </a:solidFill>
            <a:miter lim="800000"/>
            <a:headEnd/>
            <a:tailEnd/>
          </a:ln>
          <a:effectLst/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Date</a:t>
            </a:r>
            <a:endParaRPr kumimoji="0" lang="en-US" altLang="ko-KR" sz="1200" b="1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92264" y="4642079"/>
            <a:ext cx="925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코어 객체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4186" y="4204530"/>
            <a:ext cx="35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 rot="844174">
            <a:off x="3438587" y="4301819"/>
            <a:ext cx="1201645" cy="67789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3463801" y="4034791"/>
            <a:ext cx="2542276" cy="96685"/>
          </a:xfrm>
          <a:prstGeom prst="rightArrow">
            <a:avLst>
              <a:gd name="adj1" fmla="val 50000"/>
              <a:gd name="adj2" fmla="val 144694"/>
            </a:avLst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864053" y="4064220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활용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108" y="5899627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en-US" altLang="ko-KR" dirty="0"/>
              <a:t>w3c</a:t>
            </a:r>
            <a:r>
              <a:rPr lang="ko-KR" altLang="en-US" dirty="0"/>
              <a:t>에서 지원하는 표준 객체</a:t>
            </a:r>
          </a:p>
        </p:txBody>
      </p:sp>
    </p:spTree>
    <p:extLst>
      <p:ext uri="{BB962C8B-B14F-4D97-AF65-F5344CB8AC3E}">
        <p14:creationId xmlns:p14="http://schemas.microsoft.com/office/powerpoint/2010/main" val="3893486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8-8 write()</a:t>
            </a:r>
            <a:r>
              <a:rPr lang="ko-KR" altLang="en-US" dirty="0"/>
              <a:t>를 잘못 사용하는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55576" y="1412776"/>
            <a:ext cx="655272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&lt;/title&gt;</a:t>
            </a:r>
          </a:p>
          <a:p>
            <a:r>
              <a:rPr lang="en-US" altLang="ko-KR" sz="1400" dirty="0"/>
              <a:t>&lt;/head&gt;</a:t>
            </a:r>
          </a:p>
          <a:p>
            <a:r>
              <a:rPr lang="en-US" altLang="ko-KR" sz="1400" dirty="0"/>
              <a:t>&lt;body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 err="1"/>
              <a:t>document.write</a:t>
            </a:r>
            <a:r>
              <a:rPr lang="en-US" altLang="ko-KR" sz="1400" b="1" dirty="0"/>
              <a:t>('&lt;h3&gt;</a:t>
            </a:r>
            <a:r>
              <a:rPr lang="ko-KR" altLang="en-US" sz="1400" b="1" dirty="0"/>
              <a:t>클릭되었습니다</a:t>
            </a:r>
            <a:r>
              <a:rPr lang="en-US" altLang="ko-KR" sz="1400" b="1" dirty="0"/>
              <a:t>&lt;/h3&gt;</a:t>
            </a:r>
            <a:r>
              <a:rPr lang="en-US" altLang="ko-KR" sz="1400" dirty="0"/>
              <a:t>')"&gt;</a:t>
            </a:r>
          </a:p>
          <a:p>
            <a:r>
              <a:rPr lang="en-US" altLang="ko-KR" sz="1400" dirty="0"/>
              <a:t>&lt;h3&gt;write()</a:t>
            </a:r>
            <a:r>
              <a:rPr lang="ko-KR" altLang="en-US" sz="1400" dirty="0"/>
              <a:t>를 잘못 사용하는 예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&lt;p&gt;</a:t>
            </a:r>
            <a:r>
              <a:rPr lang="ko-KR" altLang="en-US" sz="1400" dirty="0" err="1"/>
              <a:t>웹브라우저의</a:t>
            </a:r>
            <a:r>
              <a:rPr lang="ko-KR" altLang="en-US" sz="1400" dirty="0"/>
              <a:t> 바탕 아무 곳이나 클릭해보세요</a:t>
            </a:r>
            <a:r>
              <a:rPr lang="en-US" altLang="ko-KR" sz="1400" dirty="0"/>
              <a:t>.&lt;/p&gt;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1589" y="3807143"/>
            <a:ext cx="2369417" cy="22450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2963" y="3821272"/>
            <a:ext cx="2369417" cy="2245038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4355976" y="5708766"/>
            <a:ext cx="1440160" cy="442674"/>
          </a:xfrm>
          <a:prstGeom prst="wedgeRoundRectCallout">
            <a:avLst>
              <a:gd name="adj1" fmla="val -22979"/>
              <a:gd name="adj2" fmla="val -1175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아무 곳이나 클릭하면 </a:t>
            </a:r>
            <a:r>
              <a:rPr lang="ko-KR" altLang="en-US" sz="1000"/>
              <a:t>오른쪽과 같이 됨</a:t>
            </a:r>
            <a:endParaRPr lang="ko-KR" altLang="en-US" sz="1000" dirty="0"/>
          </a:p>
        </p:txBody>
      </p:sp>
      <p:sp>
        <p:nvSpPr>
          <p:cNvPr id="9" name="자유형 8"/>
          <p:cNvSpPr/>
          <p:nvPr/>
        </p:nvSpPr>
        <p:spPr>
          <a:xfrm>
            <a:off x="4611006" y="5173137"/>
            <a:ext cx="618835" cy="266110"/>
          </a:xfrm>
          <a:custGeom>
            <a:avLst/>
            <a:gdLst>
              <a:gd name="connsiteX0" fmla="*/ 0 w 467068"/>
              <a:gd name="connsiteY0" fmla="*/ 773753 h 773753"/>
              <a:gd name="connsiteX1" fmla="*/ 177617 w 467068"/>
              <a:gd name="connsiteY1" fmla="*/ 536930 h 773753"/>
              <a:gd name="connsiteX2" fmla="*/ 269715 w 467068"/>
              <a:gd name="connsiteY2" fmla="*/ 69863 h 773753"/>
              <a:gd name="connsiteX3" fmla="*/ 467068 w 467068"/>
              <a:gd name="connsiteY3" fmla="*/ 10657 h 77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068" h="773753">
                <a:moveTo>
                  <a:pt x="0" y="773753"/>
                </a:moveTo>
                <a:cubicBezTo>
                  <a:pt x="66332" y="713999"/>
                  <a:pt x="132664" y="654245"/>
                  <a:pt x="177617" y="536930"/>
                </a:cubicBezTo>
                <a:cubicBezTo>
                  <a:pt x="222570" y="419615"/>
                  <a:pt x="221473" y="157575"/>
                  <a:pt x="269715" y="69863"/>
                </a:cubicBezTo>
                <a:cubicBezTo>
                  <a:pt x="317957" y="-17849"/>
                  <a:pt x="392512" y="-3596"/>
                  <a:pt x="467068" y="10657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16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document</a:t>
            </a:r>
            <a:r>
              <a:rPr lang="ko-KR" altLang="en-US" dirty="0"/>
              <a:t>의 열기와 닫기</a:t>
            </a:r>
            <a:r>
              <a:rPr lang="en-US" altLang="ko-KR" dirty="0"/>
              <a:t>, open()</a:t>
            </a:r>
            <a:r>
              <a:rPr lang="ko-KR" altLang="en-US" dirty="0"/>
              <a:t>과 </a:t>
            </a:r>
            <a:r>
              <a:rPr lang="en-US" altLang="ko-KR" dirty="0"/>
              <a:t>close()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document.open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콘텐츠와 별도로 새로운 </a:t>
            </a:r>
            <a:r>
              <a:rPr lang="en-US" altLang="ko-KR" dirty="0"/>
              <a:t>HTML </a:t>
            </a:r>
            <a:r>
              <a:rPr lang="ko-KR" altLang="en-US" dirty="0"/>
              <a:t>페이지 시작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document </a:t>
            </a:r>
            <a:r>
              <a:rPr lang="ko-KR" altLang="en-US" dirty="0"/>
              <a:t>객체에 담긴 </a:t>
            </a:r>
            <a:r>
              <a:rPr lang="en-US" altLang="ko-KR" dirty="0"/>
              <a:t>DOM </a:t>
            </a:r>
            <a:r>
              <a:rPr lang="ko-KR" altLang="en-US" dirty="0"/>
              <a:t>트리를 나두고 새로 시작 </a:t>
            </a:r>
            <a:r>
              <a:rPr lang="en-US" altLang="ko-KR" dirty="0"/>
              <a:t>(popup</a:t>
            </a:r>
            <a:r>
              <a:rPr lang="ko-KR" altLang="en-US" dirty="0"/>
              <a:t>창 만들기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 err="1"/>
              <a:t>document.close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현재 브라우저에 출력된 </a:t>
            </a:r>
            <a:r>
              <a:rPr lang="en-US" altLang="ko-KR" dirty="0"/>
              <a:t>HTML </a:t>
            </a:r>
            <a:r>
              <a:rPr lang="ko-KR" altLang="en-US" dirty="0"/>
              <a:t>페이지 완성</a:t>
            </a:r>
            <a:endParaRPr lang="en-US" altLang="ko-KR" dirty="0"/>
          </a:p>
          <a:p>
            <a:pPr lvl="1"/>
            <a:r>
              <a:rPr lang="ko-KR" altLang="en-US" dirty="0"/>
              <a:t>더 이상 </a:t>
            </a:r>
            <a:r>
              <a:rPr lang="en-US" altLang="ko-KR" dirty="0" err="1"/>
              <a:t>document.write</a:t>
            </a:r>
            <a:r>
              <a:rPr lang="en-US" altLang="ko-KR" dirty="0"/>
              <a:t>() </a:t>
            </a:r>
            <a:r>
              <a:rPr lang="ko-KR" altLang="en-US" dirty="0"/>
              <a:t>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19672" y="4293096"/>
            <a:ext cx="540060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현재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페이지의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내용을 지우고 다시 시작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document.open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(“&lt;html&gt;&lt;head&gt;...&lt;body&gt;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안녕하세요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.”);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(“.......”);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document.write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(“&lt;/body&gt;&lt;/html&gt;”);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document.close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347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8-9 HTML </a:t>
            </a:r>
            <a:r>
              <a:rPr lang="ko-KR" altLang="en-US" dirty="0"/>
              <a:t>문서 작성 연습 페이지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412191"/>
            <a:ext cx="496855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 작성기 만들기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win=null;</a:t>
            </a:r>
          </a:p>
          <a:p>
            <a:pPr defTabSz="180000"/>
            <a:r>
              <a:rPr lang="en-US" altLang="ko-KR" sz="1200" dirty="0"/>
              <a:t>function </a:t>
            </a:r>
            <a:r>
              <a:rPr lang="en-US" altLang="ko-KR" sz="1200" dirty="0" err="1"/>
              <a:t>showHTML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if(win == null || </a:t>
            </a:r>
            <a:r>
              <a:rPr lang="en-US" altLang="ko-KR" sz="1200" dirty="0" err="1"/>
              <a:t>win.closed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win = </a:t>
            </a:r>
            <a:r>
              <a:rPr lang="en-US" altLang="ko-KR" sz="1200" b="1" dirty="0" err="1"/>
              <a:t>window.open</a:t>
            </a:r>
            <a:r>
              <a:rPr lang="en-US" altLang="ko-KR" sz="1200" dirty="0"/>
              <a:t>("", "</a:t>
            </a:r>
            <a:r>
              <a:rPr lang="en-US" altLang="ko-KR" sz="1200" dirty="0" err="1"/>
              <a:t>outWin</a:t>
            </a:r>
            <a:r>
              <a:rPr lang="en-US" altLang="ko-KR" sz="1200" dirty="0"/>
              <a:t>", "width=300,height=200");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open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write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textArea.value</a:t>
            </a:r>
            <a:r>
              <a:rPr lang="en-US" altLang="ko-KR" sz="1200" b="1" dirty="0"/>
              <a:t>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win.document.</a:t>
            </a:r>
            <a:r>
              <a:rPr lang="en-US" altLang="ko-KR" sz="1200" b="1" dirty="0" err="1"/>
              <a:t>close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 작성기 만들기 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&lt;p&gt;</a:t>
            </a:r>
            <a:r>
              <a:rPr lang="ko-KR" altLang="en-US" sz="1200" dirty="0"/>
              <a:t>아래에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문서를 작성하고 버튼을 클릭해 보세요</a:t>
            </a:r>
            <a:r>
              <a:rPr lang="en-US" altLang="ko-KR" sz="1200" dirty="0"/>
              <a:t>.</a:t>
            </a:r>
          </a:p>
          <a:p>
            <a:pPr defTabSz="180000"/>
            <a:r>
              <a:rPr lang="ko-KR" altLang="en-US" sz="1200" dirty="0"/>
              <a:t>새 윈도우에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문서가 출력됩니다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srcText</a:t>
            </a:r>
            <a:r>
              <a:rPr lang="en-US" altLang="ko-KR" sz="1200" dirty="0"/>
              <a:t>" rows="10" cols="50"&gt;&lt;/</a:t>
            </a:r>
            <a:r>
              <a:rPr lang="en-US" altLang="ko-KR" sz="1200" dirty="0" err="1"/>
              <a:t>textarea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&lt;button 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showHTML</a:t>
            </a:r>
            <a:r>
              <a:rPr lang="en-US" altLang="ko-KR" sz="1200" b="1" dirty="0"/>
              <a:t>()"&gt;HTML </a:t>
            </a:r>
            <a:r>
              <a:rPr lang="ko-KR" altLang="en-US" sz="1200" b="1" dirty="0"/>
              <a:t>문서 출력하기</a:t>
            </a:r>
            <a:r>
              <a:rPr lang="en-US" altLang="ko-KR" sz="1200" b="1" dirty="0"/>
              <a:t>&lt;/button&gt;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49341" y="742076"/>
            <a:ext cx="2925461" cy="4636453"/>
          </a:xfrm>
          <a:prstGeom prst="rect">
            <a:avLst/>
          </a:prstGeom>
        </p:spPr>
      </p:pic>
      <p:sp>
        <p:nvSpPr>
          <p:cNvPr id="13" name="모서리가 둥근 사각형 설명선 12"/>
          <p:cNvSpPr/>
          <p:nvPr/>
        </p:nvSpPr>
        <p:spPr>
          <a:xfrm>
            <a:off x="5363796" y="5449331"/>
            <a:ext cx="1233821" cy="442674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버튼을 클릭하면 새 윈도우 출력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95037" y="3140968"/>
            <a:ext cx="2491011" cy="1440160"/>
          </a:xfrm>
          <a:prstGeom prst="roundRect">
            <a:avLst>
              <a:gd name="adj" fmla="val 6161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7826164" y="4089699"/>
            <a:ext cx="274228" cy="696908"/>
          </a:xfrm>
          <a:custGeom>
            <a:avLst/>
            <a:gdLst>
              <a:gd name="connsiteX0" fmla="*/ 0 w 362010"/>
              <a:gd name="connsiteY0" fmla="*/ 0 h 982858"/>
              <a:gd name="connsiteX1" fmla="*/ 293390 w 362010"/>
              <a:gd name="connsiteY1" fmla="*/ 366738 h 982858"/>
              <a:gd name="connsiteX2" fmla="*/ 361848 w 362010"/>
              <a:gd name="connsiteY2" fmla="*/ 982858 h 98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10" h="982858">
                <a:moveTo>
                  <a:pt x="0" y="0"/>
                </a:moveTo>
                <a:cubicBezTo>
                  <a:pt x="116541" y="101464"/>
                  <a:pt x="233082" y="202928"/>
                  <a:pt x="293390" y="366738"/>
                </a:cubicBezTo>
                <a:cubicBezTo>
                  <a:pt x="353698" y="530548"/>
                  <a:pt x="363478" y="906251"/>
                  <a:pt x="361848" y="982858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2071" y="4786607"/>
            <a:ext cx="2302841" cy="20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동적 생성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900" dirty="0"/>
              <a:t>DOM </a:t>
            </a:r>
            <a:r>
              <a:rPr lang="ko-KR" altLang="en-US" sz="1900" dirty="0"/>
              <a:t>객체 동적 생성</a:t>
            </a:r>
            <a:r>
              <a:rPr lang="en-US" altLang="ko-KR" sz="1900" dirty="0"/>
              <a:t>: </a:t>
            </a:r>
            <a:r>
              <a:rPr lang="en-US" altLang="ko-KR" sz="1900" dirty="0" err="1"/>
              <a:t>document.createElement</a:t>
            </a:r>
            <a:r>
              <a:rPr lang="en-US" altLang="ko-KR" sz="1900" dirty="0"/>
              <a:t>("</a:t>
            </a:r>
            <a:r>
              <a:rPr lang="ko-KR" altLang="en-US" sz="1900" dirty="0"/>
              <a:t>태그이름</a:t>
            </a:r>
            <a:r>
              <a:rPr lang="en-US" altLang="ko-KR" sz="1900" dirty="0"/>
              <a:t>")</a:t>
            </a:r>
            <a:endParaRPr lang="ko-KR" altLang="en-US" sz="1900" dirty="0"/>
          </a:p>
          <a:p>
            <a:pPr lvl="1"/>
            <a:r>
              <a:rPr lang="ko-KR" altLang="en-US" sz="1500" dirty="0"/>
              <a:t>태그이름의 </a:t>
            </a:r>
            <a:r>
              <a:rPr lang="en-US" altLang="ko-KR" sz="1500" dirty="0"/>
              <a:t>DOM </a:t>
            </a:r>
            <a:r>
              <a:rPr lang="ko-KR" altLang="en-US" sz="1500" dirty="0"/>
              <a:t>객체 생성</a:t>
            </a:r>
            <a:endParaRPr lang="en-US" altLang="ko-KR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 err="1"/>
              <a:t>트리에</a:t>
            </a:r>
            <a:r>
              <a:rPr lang="ko-KR" altLang="en-US" sz="1900" dirty="0"/>
              <a:t> 삽입</a:t>
            </a:r>
            <a:endParaRPr lang="en-US" altLang="ko-KR" sz="19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appendChild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</a:t>
            </a:r>
            <a:r>
              <a:rPr lang="en-US" altLang="ko-KR" sz="1500" dirty="0"/>
              <a:t>); </a:t>
            </a:r>
            <a:endParaRPr lang="ko-KR" altLang="en-US" sz="1500" dirty="0"/>
          </a:p>
          <a:p>
            <a:pPr lvl="1"/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insertBefore</a:t>
            </a:r>
            <a:r>
              <a:rPr lang="en-US" altLang="ko-KR" sz="1500" dirty="0"/>
              <a:t>(DOM</a:t>
            </a:r>
            <a:r>
              <a:rPr lang="ko-KR" altLang="en-US" sz="1500" dirty="0"/>
              <a:t>객체 </a:t>
            </a:r>
            <a:r>
              <a:rPr lang="en-US" altLang="ko-KR" sz="1500" dirty="0"/>
              <a:t>[, </a:t>
            </a:r>
            <a:r>
              <a:rPr lang="ko-KR" altLang="en-US" sz="1500" dirty="0"/>
              <a:t>기준자식</a:t>
            </a:r>
            <a:r>
              <a:rPr lang="en-US" altLang="ko-KR" sz="1500" dirty="0"/>
              <a:t>]); </a:t>
            </a:r>
            <a:endParaRPr lang="ko-KR" altLang="en-US" sz="1500" dirty="0"/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r>
              <a:rPr lang="ko-KR" altLang="en-US" sz="1500" dirty="0"/>
              <a:t> 생성한 </a:t>
            </a:r>
            <a:r>
              <a:rPr lang="en-US" altLang="ko-KR" sz="1500" dirty="0"/>
              <a:t>&lt;div&gt; </a:t>
            </a:r>
            <a:r>
              <a:rPr lang="ko-KR" altLang="en-US" sz="1500" dirty="0"/>
              <a:t>태그를 </a:t>
            </a:r>
            <a:r>
              <a:rPr lang="en-US" altLang="ko-KR" sz="1500" dirty="0"/>
              <a:t>&lt;p "id=p"&gt; </a:t>
            </a:r>
            <a:r>
              <a:rPr lang="ko-KR" altLang="en-US" sz="1500" dirty="0"/>
              <a:t>태그의 마지막 자식으로 추가    </a:t>
            </a:r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pPr lvl="2"/>
            <a:endParaRPr lang="en-US" altLang="ko-KR" sz="1500" dirty="0"/>
          </a:p>
          <a:p>
            <a:r>
              <a:rPr lang="en-US" altLang="ko-KR" sz="1900" dirty="0"/>
              <a:t>DOM </a:t>
            </a:r>
            <a:r>
              <a:rPr lang="ko-KR" altLang="en-US" sz="1900" dirty="0"/>
              <a:t>객체의 삭제</a:t>
            </a:r>
            <a:endParaRPr lang="en-US" altLang="ko-KR" sz="1900" dirty="0"/>
          </a:p>
          <a:p>
            <a:pPr lvl="1"/>
            <a:r>
              <a:rPr lang="en-US" altLang="ko-KR" sz="1500" dirty="0" err="1"/>
              <a:t>var</a:t>
            </a:r>
            <a:r>
              <a:rPr lang="en-US" altLang="ko-KR" sz="1500" dirty="0"/>
              <a:t> </a:t>
            </a:r>
            <a:r>
              <a:rPr lang="en-US" altLang="ko-KR" sz="1500" dirty="0" err="1"/>
              <a:t>removedObj</a:t>
            </a:r>
            <a:r>
              <a:rPr lang="en-US" altLang="ko-KR" sz="1500" dirty="0"/>
              <a:t> = </a:t>
            </a:r>
            <a:r>
              <a:rPr lang="ko-KR" altLang="en-US" sz="1500" dirty="0"/>
              <a:t>부모</a:t>
            </a:r>
            <a:r>
              <a:rPr lang="en-US" altLang="ko-KR" sz="1500" dirty="0"/>
              <a:t>.</a:t>
            </a:r>
            <a:r>
              <a:rPr lang="en-US" altLang="ko-KR" sz="1500" dirty="0" err="1"/>
              <a:t>removeChild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떼어내고자하는자식객체</a:t>
            </a:r>
            <a:r>
              <a:rPr lang="en-US" altLang="ko-KR" sz="1500" dirty="0"/>
              <a:t>);</a:t>
            </a:r>
          </a:p>
          <a:p>
            <a:pPr lvl="2"/>
            <a:r>
              <a:rPr lang="ko-KR" altLang="en-US" sz="1500" dirty="0"/>
              <a:t>예</a:t>
            </a:r>
            <a:r>
              <a:rPr lang="en-US" altLang="ko-KR" sz="1500" dirty="0"/>
              <a:t>)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835696" y="1916832"/>
            <a:ext cx="4716016" cy="1152128"/>
            <a:chOff x="1907704" y="2190055"/>
            <a:chExt cx="4716016" cy="1152128"/>
          </a:xfrm>
        </p:grpSpPr>
        <p:sp>
          <p:nvSpPr>
            <p:cNvPr id="5" name="직사각형 4"/>
            <p:cNvSpPr/>
            <p:nvPr/>
          </p:nvSpPr>
          <p:spPr>
            <a:xfrm>
              <a:off x="2051720" y="219005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var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document.createElement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("div");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51720" y="2550095"/>
              <a:ext cx="457200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newDIV.innerHTML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새로 생성된 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DIV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입니다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.";</a:t>
              </a:r>
              <a:endParaRPr lang="ko-KR" altLang="en-US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07704" y="2880518"/>
              <a:ext cx="457200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newDIV.setAttribute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("id", "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myDiv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"); //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속성을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만듬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</a:t>
              </a:r>
              <a:endParaRPr lang="en-US" altLang="ko-KR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  <a:p>
              <a:pPr marL="190500" defTabSz="180000" fontAlgn="base" latinLnBrk="0"/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newDIV.style.backgroundColor</a:t>
              </a:r>
              <a:r>
                <a:rPr lang="en-US" altLang="ko-KR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 = "yellow"; //</a:t>
              </a:r>
              <a:r>
                <a:rPr lang="en-US" altLang="ko-KR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css</a:t>
              </a:r>
              <a:r>
                <a:rPr lang="ko-KR" altLang="en-US" sz="1200" kern="0" dirty="0">
                  <a:solidFill>
                    <a:srgbClr val="000000"/>
                  </a:solidFill>
                  <a:latin typeface="+mj-ea"/>
                  <a:ea typeface="+mj-ea"/>
                </a:rPr>
                <a:t>속성을 </a:t>
              </a:r>
              <a:r>
                <a:rPr lang="ko-KR" altLang="en-US" sz="1200" kern="0" dirty="0" err="1">
                  <a:solidFill>
                    <a:srgbClr val="000000"/>
                  </a:solidFill>
                  <a:latin typeface="+mj-ea"/>
                  <a:ea typeface="+mj-ea"/>
                </a:rPr>
                <a:t>만듬</a:t>
              </a:r>
              <a:endParaRPr lang="en-US" altLang="ko-KR" sz="1200" kern="0" dirty="0">
                <a:solidFill>
                  <a:srgbClr val="0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1984754" y="4365104"/>
            <a:ext cx="456695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p.appendChild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79712" y="5673947"/>
            <a:ext cx="460851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parent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myDiv.parentElement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; </a:t>
            </a:r>
            <a:endParaRPr lang="ko-KR" altLang="en-US" sz="12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parent.removeChild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); 		//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부모에서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  <a:ea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  <a:ea typeface="+mj-ea"/>
              </a:rPr>
              <a:t>객체 삭제</a:t>
            </a:r>
          </a:p>
        </p:txBody>
      </p:sp>
    </p:spTree>
    <p:extLst>
      <p:ext uri="{BB962C8B-B14F-4D97-AF65-F5344CB8AC3E}">
        <p14:creationId xmlns:p14="http://schemas.microsoft.com/office/powerpoint/2010/main" val="3605611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&lt;div&gt; </a:t>
            </a:r>
            <a:r>
              <a:rPr lang="ko-KR" altLang="en-US" dirty="0"/>
              <a:t>태그의 </a:t>
            </a:r>
            <a:r>
              <a:rPr lang="en-US" altLang="ko-KR" dirty="0"/>
              <a:t>DOM </a:t>
            </a:r>
            <a:r>
              <a:rPr lang="ko-KR" altLang="en-US" dirty="0"/>
              <a:t>객체 동적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2435474"/>
            <a:ext cx="3744416" cy="855107"/>
          </a:xfrm>
          <a:prstGeom prst="roundRect">
            <a:avLst>
              <a:gd name="adj" fmla="val 6073"/>
            </a:avLst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document.createElement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("div");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newDIV.innerHTML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새로 생성된 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DIV</a:t>
            </a:r>
            <a:r>
              <a:rPr lang="ko-KR" altLang="en-US" sz="1200" kern="0" dirty="0">
                <a:solidFill>
                  <a:srgbClr val="000000"/>
                </a:solidFill>
                <a:latin typeface="+mj-ea"/>
              </a:rPr>
              <a:t>입니다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."; 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newDIV.setAttribute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("id", "</a:t>
            </a:r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");</a:t>
            </a:r>
          </a:p>
          <a:p>
            <a:pPr marL="92075" defTabSz="180000" fontAlgn="base" latinLnBrk="0"/>
            <a:r>
              <a:rPr lang="en-US" altLang="ko-KR" sz="1200" kern="0" dirty="0" err="1">
                <a:solidFill>
                  <a:srgbClr val="000000"/>
                </a:solidFill>
                <a:latin typeface="+mj-ea"/>
              </a:rPr>
              <a:t>newDIV.style.backgroundColor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 = "yellow";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6056" y="2447528"/>
            <a:ext cx="2935162" cy="83099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&lt;div id=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myDiv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endParaRPr lang="en-US" altLang="ko-KR" sz="1200" dirty="0"/>
          </a:p>
          <a:p>
            <a:r>
              <a:rPr lang="en-US" altLang="ko-KR" sz="1200" dirty="0"/>
              <a:t>       style=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 err="1"/>
              <a:t>background-color:yellow</a:t>
            </a:r>
            <a:r>
              <a:rPr lang="en-US" altLang="ko-KR" sz="12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       </a:t>
            </a:r>
            <a:r>
              <a:rPr lang="ko-KR" altLang="en-US" sz="1200" dirty="0"/>
              <a:t>새로 생성된 </a:t>
            </a:r>
            <a:r>
              <a:rPr lang="en-US" altLang="ko-KR" sz="1200" dirty="0"/>
              <a:t>DIV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&lt;/div&gt;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3356992"/>
            <a:ext cx="2989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이 </a:t>
            </a:r>
            <a:r>
              <a:rPr lang="en-US" altLang="ko-KR" sz="1100" dirty="0"/>
              <a:t> </a:t>
            </a:r>
            <a:r>
              <a:rPr lang="ko-KR" altLang="en-US" sz="1100" dirty="0"/>
              <a:t>자바스크립트 코드는 사실상 오른쪽의 </a:t>
            </a:r>
            <a:endParaRPr lang="en-US" altLang="ko-KR" sz="1100" dirty="0"/>
          </a:p>
          <a:p>
            <a:r>
              <a:rPr lang="en-US" altLang="ko-KR" sz="1100" dirty="0"/>
              <a:t>  &lt;div&gt; </a:t>
            </a:r>
            <a:r>
              <a:rPr lang="ko-KR" altLang="en-US" sz="1100" dirty="0"/>
              <a:t>태그 정보를 가진 </a:t>
            </a:r>
            <a:r>
              <a:rPr lang="en-US" altLang="ko-KR" sz="1100" dirty="0"/>
              <a:t>DOM </a:t>
            </a:r>
            <a:r>
              <a:rPr lang="ko-KR" altLang="en-US" sz="1100" dirty="0"/>
              <a:t>객체 생성</a:t>
            </a:r>
          </a:p>
        </p:txBody>
      </p: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427984" y="2863027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84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8-10 HTML </a:t>
            </a:r>
            <a:r>
              <a:rPr lang="ko-KR" altLang="en-US" dirty="0"/>
              <a:t>태그의 동적 추가 및 삭제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332708"/>
            <a:ext cx="4572000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문서의 동적 구성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obj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("parent");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newDIV</a:t>
            </a:r>
            <a:r>
              <a:rPr lang="en-US" altLang="ko-KR" sz="1200" dirty="0"/>
              <a:t> = </a:t>
            </a:r>
            <a:r>
              <a:rPr lang="en-US" altLang="ko-KR" sz="1200" b="1" dirty="0" err="1"/>
              <a:t>document.createElement</a:t>
            </a:r>
            <a:r>
              <a:rPr lang="en-US" altLang="ko-KR" sz="1200" b="1" dirty="0"/>
              <a:t>("div")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newDIV.innerHTML</a:t>
            </a:r>
            <a:r>
              <a:rPr lang="en-US" altLang="ko-KR" sz="1200" b="1" dirty="0"/>
              <a:t> = "</a:t>
            </a:r>
            <a:r>
              <a:rPr lang="ko-KR" altLang="en-US" sz="1200" b="1" dirty="0"/>
              <a:t>새로 생성된 </a:t>
            </a:r>
            <a:r>
              <a:rPr lang="en-US" altLang="ko-KR" sz="1200" b="1" dirty="0"/>
              <a:t>DIV</a:t>
            </a:r>
            <a:r>
              <a:rPr lang="ko-KR" altLang="en-US" sz="1200" b="1" dirty="0"/>
              <a:t>입니다</a:t>
            </a:r>
            <a:r>
              <a:rPr lang="en-US" altLang="ko-KR" sz="1200" b="1" dirty="0"/>
              <a:t>.";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newDIV.setAttribute</a:t>
            </a:r>
            <a:r>
              <a:rPr lang="en-US" altLang="ko-KR" sz="1200" b="1" dirty="0"/>
              <a:t>("id", "</a:t>
            </a:r>
            <a:r>
              <a:rPr lang="en-US" altLang="ko-KR" sz="1200" b="1" dirty="0" err="1"/>
              <a:t>myDiv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newDIV.style.backgroundColor</a:t>
            </a:r>
            <a:r>
              <a:rPr lang="en-US" altLang="ko-KR" sz="1200" b="1" dirty="0"/>
              <a:t> = "yellow";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newDIV.onclick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function() {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p = </a:t>
            </a:r>
            <a:r>
              <a:rPr lang="en-US" altLang="ko-KR" sz="1200" b="1" dirty="0" err="1"/>
              <a:t>this.parentElement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부모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 요소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p.removeChild</a:t>
            </a:r>
            <a:r>
              <a:rPr lang="en-US" altLang="ko-KR" sz="1200" b="1" dirty="0"/>
              <a:t>(this); </a:t>
            </a:r>
            <a:r>
              <a:rPr lang="en-US" altLang="ko-KR" sz="1200" dirty="0"/>
              <a:t>// </a:t>
            </a:r>
            <a:r>
              <a:rPr lang="ko-KR" altLang="en-US" sz="1200" dirty="0"/>
              <a:t>자신을 부모로부터 제거</a:t>
            </a:r>
          </a:p>
          <a:p>
            <a:pPr defTabSz="180000"/>
            <a:r>
              <a:rPr lang="en-US" altLang="ko-KR" sz="1200" dirty="0"/>
              <a:t>	};</a:t>
            </a:r>
            <a:r>
              <a:rPr lang="en-US" altLang="ko-KR" sz="1200" b="1" dirty="0"/>
              <a:t>	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obj.appendChild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newDIV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id="parent"&gt;</a:t>
            </a:r>
          </a:p>
          <a:p>
            <a:pPr defTabSz="180000"/>
            <a:r>
              <a:rPr lang="en-US" altLang="ko-KR" sz="1200" dirty="0"/>
              <a:t>&lt;h3&gt;DIV </a:t>
            </a:r>
            <a:r>
              <a:rPr lang="ko-KR" altLang="en-US" sz="1200" dirty="0"/>
              <a:t>객체를 동적으로 생성</a:t>
            </a:r>
            <a:r>
              <a:rPr lang="en-US" altLang="ko-KR" sz="1200" dirty="0"/>
              <a:t>, </a:t>
            </a:r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&gt;&lt;p&gt;DOM </a:t>
            </a:r>
            <a:r>
              <a:rPr lang="ko-KR" altLang="en-US" sz="1200" dirty="0" err="1"/>
              <a:t>트리에</a:t>
            </a:r>
            <a:r>
              <a:rPr lang="ko-KR" altLang="en-US" sz="1200" dirty="0"/>
              <a:t> 동적으로 객체를 삽입할 수 있습니다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 err="1"/>
              <a:t>createElement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appendChild</a:t>
            </a:r>
            <a:r>
              <a:rPr lang="en-US" altLang="ko-KR" sz="1200" dirty="0"/>
              <a:t>(), </a:t>
            </a:r>
          </a:p>
          <a:p>
            <a:pPr defTabSz="180000"/>
            <a:r>
              <a:rPr lang="en-US" altLang="ko-KR" sz="1200" dirty="0" err="1"/>
              <a:t>removeChild</a:t>
            </a:r>
            <a:r>
              <a:rPr lang="en-US" altLang="ko-KR" sz="1200" dirty="0"/>
              <a:t>() </a:t>
            </a:r>
            <a:r>
              <a:rPr lang="ko-KR" altLang="en-US" sz="1200" dirty="0" err="1"/>
              <a:t>메소드를</a:t>
            </a:r>
            <a:r>
              <a:rPr lang="ko-KR" altLang="en-US" sz="1200" dirty="0"/>
              <a:t> 이용하여 새로운 객체를 생성</a:t>
            </a:r>
            <a:r>
              <a:rPr lang="en-US" altLang="ko-KR" sz="1200" dirty="0"/>
              <a:t>,</a:t>
            </a:r>
          </a:p>
          <a:p>
            <a:pPr defTabSz="180000"/>
            <a:r>
              <a:rPr lang="ko-KR" altLang="en-US" sz="1200" dirty="0"/>
              <a:t>삽입</a:t>
            </a:r>
            <a:r>
              <a:rPr lang="en-US" altLang="ko-KR" sz="1200" dirty="0"/>
              <a:t>, </a:t>
            </a:r>
            <a:r>
              <a:rPr lang="ko-KR" altLang="en-US" sz="1200" dirty="0"/>
              <a:t>삭제하는 예제입니다</a:t>
            </a:r>
            <a:r>
              <a:rPr lang="en-US" altLang="ko-KR" sz="1200" dirty="0"/>
              <a:t>.&lt;/p&gt;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</a:t>
            </a:r>
            <a:r>
              <a:rPr lang="en-US" altLang="ko-KR" sz="1200" b="1" dirty="0" err="1"/>
              <a:t>javascript:createDIV</a:t>
            </a:r>
            <a:r>
              <a:rPr lang="en-US" altLang="ko-KR" sz="1200" b="1" dirty="0"/>
              <a:t>()</a:t>
            </a:r>
            <a:r>
              <a:rPr lang="en-US" altLang="ko-KR" sz="1200" dirty="0"/>
              <a:t>"&gt;DIV </a:t>
            </a:r>
            <a:r>
              <a:rPr lang="ko-KR" altLang="en-US" sz="1200" dirty="0"/>
              <a:t>생성</a:t>
            </a:r>
            <a:r>
              <a:rPr lang="en-US" altLang="ko-KR" sz="1200" dirty="0"/>
              <a:t>&lt;/a&gt;&lt;p&gt;</a:t>
            </a:r>
          </a:p>
          <a:p>
            <a:pPr defTabSz="180000"/>
            <a:r>
              <a:rPr lang="en-US" altLang="ko-KR" sz="1200" dirty="0"/>
              <a:t>&lt;p&gt;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3557" y="862839"/>
            <a:ext cx="2713676" cy="32454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184" y="2852936"/>
            <a:ext cx="2713677" cy="358767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4427983" y="4149080"/>
            <a:ext cx="1513333" cy="442674"/>
          </a:xfrm>
          <a:prstGeom prst="wedgeRoundRectCallout">
            <a:avLst>
              <a:gd name="adj1" fmla="val 23999"/>
              <a:gd name="adj2" fmla="val -103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아래와 같이 </a:t>
            </a:r>
            <a:r>
              <a:rPr lang="en-US" altLang="ko-KR" sz="1000" dirty="0"/>
              <a:t>&lt;div&gt; </a:t>
            </a:r>
            <a:r>
              <a:rPr lang="ko-KR" altLang="en-US" sz="1000" dirty="0"/>
              <a:t>태그가 삽입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076056" y="6021288"/>
            <a:ext cx="1098450" cy="272415"/>
          </a:xfrm>
          <a:prstGeom prst="wedgeRoundRectCallout">
            <a:avLst>
              <a:gd name="adj1" fmla="val 64096"/>
              <a:gd name="adj2" fmla="val -24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클릭하면 삭제</a:t>
            </a:r>
          </a:p>
        </p:txBody>
      </p:sp>
    </p:spTree>
    <p:extLst>
      <p:ext uri="{BB962C8B-B14F-4D97-AF65-F5344CB8AC3E}">
        <p14:creationId xmlns:p14="http://schemas.microsoft.com/office/powerpoint/2010/main" val="33960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 DOM(Document Object Model)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HTML DOM(</a:t>
            </a:r>
            <a:r>
              <a:rPr lang="ko-KR" altLang="en-US" dirty="0"/>
              <a:t>간단히 </a:t>
            </a:r>
            <a:r>
              <a:rPr lang="en-US" altLang="ko-KR" dirty="0"/>
              <a:t>DOM)</a:t>
            </a:r>
          </a:p>
          <a:p>
            <a:pPr lvl="1"/>
            <a:r>
              <a:rPr lang="ko-KR" altLang="en-US" dirty="0"/>
              <a:t>웹 페이지에 작성된 </a:t>
            </a:r>
            <a:r>
              <a:rPr lang="en-US" altLang="ko-KR" dirty="0"/>
              <a:t>HTML </a:t>
            </a:r>
            <a:r>
              <a:rPr lang="ko-KR" altLang="en-US" dirty="0" err="1"/>
              <a:t>태그엘리먼트당</a:t>
            </a:r>
            <a:r>
              <a:rPr lang="ko-KR" altLang="en-US" dirty="0"/>
              <a:t> 객체</a:t>
            </a:r>
            <a:r>
              <a:rPr lang="en-US" altLang="ko-KR" dirty="0"/>
              <a:t>(DOM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 err="1"/>
              <a:t>태그명</a:t>
            </a:r>
            <a:r>
              <a:rPr lang="en-US" altLang="ko-KR" dirty="0"/>
              <a:t>,</a:t>
            </a:r>
            <a:r>
              <a:rPr lang="ko-KR" altLang="en-US" dirty="0" err="1"/>
              <a:t>속성명</a:t>
            </a:r>
            <a:r>
              <a:rPr lang="en-US" altLang="ko-KR" dirty="0"/>
              <a:t>,</a:t>
            </a:r>
            <a:r>
              <a:rPr lang="ko-KR" altLang="en-US" dirty="0"/>
              <a:t>내용이 각각 </a:t>
            </a:r>
            <a:r>
              <a:rPr lang="en-US" altLang="ko-KR" dirty="0" err="1"/>
              <a:t>dom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목적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태그가 출력된 모양이나 </a:t>
            </a:r>
            <a:r>
              <a:rPr lang="ko-KR" altLang="en-US" dirty="0" err="1"/>
              <a:t>콘텐츠를</a:t>
            </a:r>
            <a:r>
              <a:rPr lang="ko-KR" altLang="en-US" dirty="0"/>
              <a:t> 제어하기 위해</a:t>
            </a:r>
          </a:p>
          <a:p>
            <a:pPr lvl="3"/>
            <a:r>
              <a:rPr lang="en-US" altLang="ko-KR" dirty="0"/>
              <a:t>DOM </a:t>
            </a:r>
            <a:r>
              <a:rPr lang="ko-KR" altLang="en-US" dirty="0"/>
              <a:t>객체를 통해 각 태그의 </a:t>
            </a:r>
            <a:r>
              <a:rPr lang="en-US" altLang="ko-KR" dirty="0"/>
              <a:t>CSS3 </a:t>
            </a:r>
            <a:r>
              <a:rPr lang="ko-KR" altLang="en-US" dirty="0"/>
              <a:t>스타일 시트 접근 및 변경</a:t>
            </a:r>
            <a:r>
              <a:rPr lang="en-US" altLang="ko-KR" dirty="0"/>
              <a:t>,</a:t>
            </a:r>
            <a:r>
              <a:rPr lang="ko-KR" altLang="en-US" dirty="0"/>
              <a:t>속성 변경</a:t>
            </a:r>
            <a:endParaRPr lang="en-US" altLang="ko-KR" dirty="0"/>
          </a:p>
          <a:p>
            <a:pPr lvl="3"/>
            <a:r>
              <a:rPr lang="en-US" altLang="ko-KR" dirty="0"/>
              <a:t>HTML </a:t>
            </a:r>
            <a:r>
              <a:rPr lang="ko-KR" altLang="en-US" dirty="0"/>
              <a:t>태그에 의해 출력된 텍스트나 이미지 변경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DOM </a:t>
            </a:r>
            <a:r>
              <a:rPr lang="ko-KR" altLang="en-US" dirty="0"/>
              <a:t>트리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 err="1"/>
              <a:t>태그엘리먼트의</a:t>
            </a:r>
            <a:r>
              <a:rPr lang="ko-KR" altLang="en-US" dirty="0"/>
              <a:t> 포함관계에 따라 </a:t>
            </a:r>
            <a:r>
              <a:rPr lang="en-US" altLang="ko-KR" dirty="0"/>
              <a:t>DOM </a:t>
            </a:r>
            <a:r>
              <a:rPr lang="ko-KR" altLang="en-US" dirty="0"/>
              <a:t>객체의 트리</a:t>
            </a:r>
            <a:r>
              <a:rPr lang="en-US" altLang="ko-KR" dirty="0"/>
              <a:t>(tree)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트리는</a:t>
            </a:r>
            <a:r>
              <a:rPr lang="ko-KR" altLang="en-US" dirty="0"/>
              <a:t> 부모 자식 관계</a:t>
            </a:r>
            <a:endParaRPr lang="en-US" altLang="ko-KR" dirty="0"/>
          </a:p>
          <a:p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한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 err="1"/>
              <a:t>태그엘리먼트</a:t>
            </a:r>
            <a:r>
              <a:rPr lang="ko-KR" altLang="en-US" dirty="0"/>
              <a:t> 당 하나의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lvl="2"/>
            <a:r>
              <a:rPr lang="en-US" altLang="ko-KR" dirty="0"/>
              <a:t>DOM </a:t>
            </a:r>
            <a:r>
              <a:rPr lang="ko-KR" altLang="en-US" dirty="0" err="1"/>
              <a:t>노드</a:t>
            </a:r>
            <a:r>
              <a:rPr lang="en-US" altLang="ko-KR" dirty="0"/>
              <a:t>(Node), DOM </a:t>
            </a:r>
            <a:r>
              <a:rPr lang="ko-KR" altLang="en-US" dirty="0" err="1"/>
              <a:t>엘리먼트</a:t>
            </a:r>
            <a:r>
              <a:rPr lang="en-US" altLang="ko-KR" dirty="0"/>
              <a:t>(Element) </a:t>
            </a:r>
            <a:r>
              <a:rPr lang="ko-KR" altLang="en-US" dirty="0"/>
              <a:t>라고도 불림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7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395536" y="271736"/>
            <a:ext cx="8618863" cy="5976664"/>
            <a:chOff x="179513" y="260648"/>
            <a:chExt cx="8618863" cy="5976664"/>
          </a:xfrm>
        </p:grpSpPr>
        <p:grpSp>
          <p:nvGrpSpPr>
            <p:cNvPr id="7" name="그룹 6"/>
            <p:cNvGrpSpPr/>
            <p:nvPr/>
          </p:nvGrpSpPr>
          <p:grpSpPr>
            <a:xfrm>
              <a:off x="179513" y="2593745"/>
              <a:ext cx="3168351" cy="3231654"/>
              <a:chOff x="179513" y="2306475"/>
              <a:chExt cx="3168351" cy="3231654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179513" y="2306475"/>
                <a:ext cx="3168351" cy="3231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108000" rIns="36000">
                <a:spAutoFit/>
              </a:bodyPr>
              <a:lstStyle/>
              <a:p>
                <a:r>
                  <a:rPr lang="en-US" altLang="ko-KR" sz="1200" dirty="0"/>
                  <a:t>&lt;!DOCTYPE html&gt;</a:t>
                </a:r>
              </a:p>
              <a:p>
                <a:r>
                  <a:rPr lang="en-US" altLang="ko-KR" sz="1200" dirty="0"/>
                  <a:t>&lt;html&gt;</a:t>
                </a:r>
              </a:p>
              <a:p>
                <a:r>
                  <a:rPr lang="en-US" altLang="ko-KR" sz="1200" dirty="0"/>
                  <a:t>&lt;head&gt;</a:t>
                </a:r>
              </a:p>
              <a:p>
                <a:r>
                  <a:rPr lang="en-US" altLang="ko-KR" sz="1200" dirty="0"/>
                  <a:t>    &lt;title&gt;HTML DOM </a:t>
                </a:r>
                <a:r>
                  <a:rPr lang="ko-KR" altLang="en-US" sz="1200" dirty="0"/>
                  <a:t>트리</a:t>
                </a:r>
                <a:r>
                  <a:rPr lang="en-US" altLang="ko-KR" sz="1200" dirty="0"/>
                  <a:t>&lt;/title&gt;</a:t>
                </a:r>
              </a:p>
              <a:p>
                <a:r>
                  <a:rPr lang="en-US" altLang="ko-KR" sz="1200" dirty="0"/>
                  <a:t>&lt;/head&gt;</a:t>
                </a:r>
              </a:p>
              <a:p>
                <a:r>
                  <a:rPr lang="en-US" altLang="ko-KR" sz="1200" dirty="0"/>
                  <a:t>&lt;body&gt;</a:t>
                </a:r>
              </a:p>
              <a:p>
                <a:r>
                  <a:rPr lang="en-US" altLang="ko-KR" sz="1200" dirty="0"/>
                  <a:t>&lt;p style="</a:t>
                </a:r>
                <a:r>
                  <a:rPr lang="en-US" altLang="ko-KR" sz="1200" dirty="0" err="1"/>
                  <a:t>color:blue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이것은 </a:t>
                </a:r>
              </a:p>
              <a:p>
                <a:r>
                  <a:rPr lang="en-US" altLang="ko-KR" sz="1200" dirty="0"/>
                  <a:t>    &lt;span style="</a:t>
                </a:r>
                <a:r>
                  <a:rPr lang="en-US" altLang="ko-KR" sz="1200" dirty="0" err="1"/>
                  <a:t>color:red</a:t>
                </a:r>
                <a:r>
                  <a:rPr lang="en-US" altLang="ko-KR" sz="1200" dirty="0"/>
                  <a:t>"&gt;</a:t>
                </a:r>
                <a:r>
                  <a:rPr lang="ko-KR" altLang="en-US" sz="1200" dirty="0"/>
                  <a:t>문장입니다</a:t>
                </a:r>
                <a:r>
                  <a:rPr lang="en-US" altLang="ko-KR" sz="1200" dirty="0"/>
                  <a:t>.</a:t>
                </a:r>
              </a:p>
              <a:p>
                <a:r>
                  <a:rPr lang="en-US" altLang="ko-KR" sz="1200" dirty="0"/>
                  <a:t>    &lt;/span&gt;</a:t>
                </a:r>
              </a:p>
              <a:p>
                <a:r>
                  <a:rPr lang="en-US" altLang="ko-KR" sz="1200" dirty="0"/>
                  <a:t>&lt;/p&gt;</a:t>
                </a:r>
              </a:p>
              <a:p>
                <a:r>
                  <a:rPr lang="en-US" altLang="ko-KR" sz="1200" dirty="0"/>
                  <a:t>&lt;form&gt;</a:t>
                </a:r>
              </a:p>
              <a:p>
                <a:r>
                  <a:rPr lang="en-US" altLang="ko-KR" sz="1200" dirty="0"/>
                  <a:t>    &lt;input type="text"&gt;</a:t>
                </a:r>
              </a:p>
              <a:p>
                <a:r>
                  <a:rPr lang="en-US" altLang="ko-KR" sz="1200" dirty="0"/>
                  <a:t>    &lt;input type="button" value="</a:t>
                </a:r>
                <a:r>
                  <a:rPr lang="ko-KR" altLang="en-US" sz="1200" dirty="0"/>
                  <a:t>테스트</a:t>
                </a:r>
                <a:r>
                  <a:rPr lang="en-US" altLang="ko-KR" sz="1200" dirty="0"/>
                  <a:t>"&gt;</a:t>
                </a:r>
                <a:endParaRPr lang="ko-KR" altLang="en-US" sz="1200" dirty="0"/>
              </a:p>
              <a:p>
                <a:r>
                  <a:rPr lang="en-US" altLang="ko-KR" sz="1200" dirty="0"/>
                  <a:t>    &lt;</a:t>
                </a:r>
                <a:r>
                  <a:rPr lang="en-US" altLang="ko-KR" sz="1200" dirty="0" err="1"/>
                  <a:t>hr</a:t>
                </a:r>
                <a:r>
                  <a:rPr lang="en-US" altLang="ko-KR" sz="1200" dirty="0"/>
                  <a:t>&gt;</a:t>
                </a:r>
              </a:p>
              <a:p>
                <a:r>
                  <a:rPr lang="en-US" altLang="ko-KR" sz="1200" dirty="0"/>
                  <a:t>&lt;/form&gt;</a:t>
                </a:r>
              </a:p>
              <a:p>
                <a:r>
                  <a:rPr lang="en-US" altLang="ko-KR" sz="1200" dirty="0"/>
                  <a:t>&lt;/body&gt;</a:t>
                </a:r>
              </a:p>
              <a:p>
                <a:r>
                  <a:rPr lang="en-US" altLang="ko-KR" sz="1200" dirty="0"/>
                  <a:t>&lt;/html&gt;</a:t>
                </a: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59295" y="2533559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90115" y="2899797"/>
                <a:ext cx="475423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141943" y="2899797"/>
                <a:ext cx="557849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&lt;/title&gt;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79615" y="5286966"/>
                <a:ext cx="598351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&lt;/html&gt;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59636" y="4738183"/>
                <a:ext cx="444942" cy="19177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&lt;</a:t>
                </a:r>
                <a:r>
                  <a:rPr lang="en-US" altLang="ko-KR" sz="1200" dirty="0" err="1">
                    <a:solidFill>
                      <a:schemeClr val="tx1"/>
                    </a:solidFill>
                  </a:rPr>
                  <a:t>hr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&gt;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모서리가 둥근 직사각형 3"/>
            <p:cNvSpPr/>
            <p:nvPr/>
          </p:nvSpPr>
          <p:spPr>
            <a:xfrm>
              <a:off x="3779912" y="2204864"/>
              <a:ext cx="5018464" cy="4032448"/>
            </a:xfrm>
            <a:prstGeom prst="roundRect">
              <a:avLst>
                <a:gd name="adj" fmla="val 38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779912" y="260648"/>
              <a:ext cx="5018464" cy="1739403"/>
            </a:xfrm>
            <a:prstGeom prst="roundRect">
              <a:avLst>
                <a:gd name="adj" fmla="val 782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413"/>
            <p:cNvSpPr>
              <a:spLocks noChangeArrowheads="1"/>
            </p:cNvSpPr>
            <p:nvPr/>
          </p:nvSpPr>
          <p:spPr bwMode="auto">
            <a:xfrm>
              <a:off x="5922202" y="1408599"/>
              <a:ext cx="70818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history</a:t>
              </a:r>
            </a:p>
          </p:txBody>
        </p:sp>
        <p:sp>
          <p:nvSpPr>
            <p:cNvPr id="9" name="Rectangle 414"/>
            <p:cNvSpPr>
              <a:spLocks noChangeArrowheads="1"/>
            </p:cNvSpPr>
            <p:nvPr/>
          </p:nvSpPr>
          <p:spPr bwMode="auto">
            <a:xfrm>
              <a:off x="3995936" y="1411765"/>
              <a:ext cx="900545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navigator</a:t>
              </a:r>
            </a:p>
          </p:txBody>
        </p:sp>
        <p:sp>
          <p:nvSpPr>
            <p:cNvPr id="10" name="Rectangle 415"/>
            <p:cNvSpPr>
              <a:spLocks noChangeArrowheads="1"/>
            </p:cNvSpPr>
            <p:nvPr/>
          </p:nvSpPr>
          <p:spPr bwMode="auto">
            <a:xfrm>
              <a:off x="7868424" y="1405433"/>
              <a:ext cx="664016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screen</a:t>
              </a:r>
            </a:p>
          </p:txBody>
        </p:sp>
        <p:sp>
          <p:nvSpPr>
            <p:cNvPr id="11" name="Rectangle 416"/>
            <p:cNvSpPr>
              <a:spLocks noChangeArrowheads="1"/>
            </p:cNvSpPr>
            <p:nvPr/>
          </p:nvSpPr>
          <p:spPr bwMode="auto">
            <a:xfrm>
              <a:off x="6858669" y="1405433"/>
              <a:ext cx="755703" cy="308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location</a:t>
              </a:r>
            </a:p>
          </p:txBody>
        </p:sp>
        <p:sp>
          <p:nvSpPr>
            <p:cNvPr id="12" name="Line 420"/>
            <p:cNvSpPr>
              <a:spLocks noChangeShapeType="1"/>
            </p:cNvSpPr>
            <p:nvPr/>
          </p:nvSpPr>
          <p:spPr bwMode="auto">
            <a:xfrm flipV="1">
              <a:off x="4446208" y="1174882"/>
              <a:ext cx="3754223" cy="36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410"/>
            <p:cNvSpPr>
              <a:spLocks noChangeArrowheads="1"/>
            </p:cNvSpPr>
            <p:nvPr/>
          </p:nvSpPr>
          <p:spPr bwMode="auto">
            <a:xfrm>
              <a:off x="5018405" y="492710"/>
              <a:ext cx="1046673" cy="2880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window</a:t>
              </a:r>
            </a:p>
          </p:txBody>
        </p:sp>
        <p:cxnSp>
          <p:nvCxnSpPr>
            <p:cNvPr id="14" name="직선 연결선 13"/>
            <p:cNvCxnSpPr>
              <a:stCxn id="13" idx="2"/>
            </p:cNvCxnSpPr>
            <p:nvPr/>
          </p:nvCxnSpPr>
          <p:spPr>
            <a:xfrm flipH="1">
              <a:off x="5536454" y="780742"/>
              <a:ext cx="5288" cy="40047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endCxn id="11" idx="0"/>
            </p:cNvCxnSpPr>
            <p:nvPr/>
          </p:nvCxnSpPr>
          <p:spPr>
            <a:xfrm>
              <a:off x="7236520" y="1174882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endCxn id="10" idx="0"/>
            </p:cNvCxnSpPr>
            <p:nvPr/>
          </p:nvCxnSpPr>
          <p:spPr>
            <a:xfrm>
              <a:off x="8194113" y="1174882"/>
              <a:ext cx="6319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8" idx="0"/>
            </p:cNvCxnSpPr>
            <p:nvPr/>
          </p:nvCxnSpPr>
          <p:spPr>
            <a:xfrm flipH="1">
              <a:off x="6276295" y="1178048"/>
              <a:ext cx="3552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9" idx="0"/>
            </p:cNvCxnSpPr>
            <p:nvPr/>
          </p:nvCxnSpPr>
          <p:spPr>
            <a:xfrm>
              <a:off x="4446208" y="1181214"/>
              <a:ext cx="1" cy="23055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20" idx="0"/>
            </p:cNvCxnSpPr>
            <p:nvPr/>
          </p:nvCxnSpPr>
          <p:spPr>
            <a:xfrm>
              <a:off x="5559638" y="1174882"/>
              <a:ext cx="0" cy="132312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11"/>
            <p:cNvSpPr>
              <a:spLocks noChangeArrowheads="1"/>
            </p:cNvSpPr>
            <p:nvPr/>
          </p:nvSpPr>
          <p:spPr bwMode="auto">
            <a:xfrm>
              <a:off x="4988138" y="2498008"/>
              <a:ext cx="1143000" cy="28803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document</a:t>
              </a:r>
            </a:p>
          </p:txBody>
        </p:sp>
        <p:sp>
          <p:nvSpPr>
            <p:cNvPr id="21" name="Rectangle 411"/>
            <p:cNvSpPr>
              <a:spLocks noChangeArrowheads="1"/>
            </p:cNvSpPr>
            <p:nvPr/>
          </p:nvSpPr>
          <p:spPr bwMode="auto">
            <a:xfrm>
              <a:off x="4988138" y="3106553"/>
              <a:ext cx="1143000" cy="3126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html</a:t>
              </a:r>
            </a:p>
          </p:txBody>
        </p:sp>
        <p:cxnSp>
          <p:nvCxnSpPr>
            <p:cNvPr id="22" name="직선 연결선 21"/>
            <p:cNvCxnSpPr>
              <a:stCxn id="20" idx="2"/>
              <a:endCxn id="21" idx="0"/>
            </p:cNvCxnSpPr>
            <p:nvPr/>
          </p:nvCxnSpPr>
          <p:spPr>
            <a:xfrm>
              <a:off x="5559638" y="2786040"/>
              <a:ext cx="0" cy="32051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411"/>
            <p:cNvSpPr>
              <a:spLocks noChangeArrowheads="1"/>
            </p:cNvSpPr>
            <p:nvPr/>
          </p:nvSpPr>
          <p:spPr bwMode="auto">
            <a:xfrm>
              <a:off x="4089748" y="3961639"/>
              <a:ext cx="770691" cy="32487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head</a:t>
              </a:r>
            </a:p>
          </p:txBody>
        </p:sp>
        <p:cxnSp>
          <p:nvCxnSpPr>
            <p:cNvPr id="24" name="직선 연결선 23"/>
            <p:cNvCxnSpPr>
              <a:endCxn id="23" idx="0"/>
            </p:cNvCxnSpPr>
            <p:nvPr/>
          </p:nvCxnSpPr>
          <p:spPr>
            <a:xfrm>
              <a:off x="4475094" y="3743757"/>
              <a:ext cx="0" cy="2178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411"/>
            <p:cNvSpPr>
              <a:spLocks noChangeArrowheads="1"/>
            </p:cNvSpPr>
            <p:nvPr/>
          </p:nvSpPr>
          <p:spPr bwMode="auto">
            <a:xfrm>
              <a:off x="6243718" y="3953484"/>
              <a:ext cx="765182" cy="32487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body</a:t>
              </a:r>
            </a:p>
          </p:txBody>
        </p:sp>
        <p:cxnSp>
          <p:nvCxnSpPr>
            <p:cNvPr id="26" name="직선 연결선 25"/>
            <p:cNvCxnSpPr>
              <a:endCxn id="25" idx="0"/>
            </p:cNvCxnSpPr>
            <p:nvPr/>
          </p:nvCxnSpPr>
          <p:spPr>
            <a:xfrm flipH="1">
              <a:off x="6626273" y="3716218"/>
              <a:ext cx="778" cy="23726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411"/>
            <p:cNvSpPr>
              <a:spLocks noChangeArrowheads="1"/>
            </p:cNvSpPr>
            <p:nvPr/>
          </p:nvSpPr>
          <p:spPr bwMode="auto">
            <a:xfrm>
              <a:off x="4067944" y="4690394"/>
              <a:ext cx="831953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title</a:t>
              </a:r>
            </a:p>
          </p:txBody>
        </p:sp>
        <p:cxnSp>
          <p:nvCxnSpPr>
            <p:cNvPr id="28" name="직선 연결선 27"/>
            <p:cNvCxnSpPr>
              <a:stCxn id="23" idx="2"/>
              <a:endCxn id="27" idx="0"/>
            </p:cNvCxnSpPr>
            <p:nvPr/>
          </p:nvCxnSpPr>
          <p:spPr>
            <a:xfrm>
              <a:off x="4475094" y="4286518"/>
              <a:ext cx="8827" cy="40387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411"/>
            <p:cNvSpPr>
              <a:spLocks noChangeArrowheads="1"/>
            </p:cNvSpPr>
            <p:nvPr/>
          </p:nvSpPr>
          <p:spPr bwMode="auto">
            <a:xfrm>
              <a:off x="5436096" y="469039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0" name="Line 420"/>
            <p:cNvSpPr>
              <a:spLocks noChangeShapeType="1"/>
            </p:cNvSpPr>
            <p:nvPr/>
          </p:nvSpPr>
          <p:spPr bwMode="auto">
            <a:xfrm flipV="1">
              <a:off x="4475093" y="3716216"/>
              <a:ext cx="2151180" cy="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1" name="직선 연결선 30"/>
            <p:cNvCxnSpPr>
              <a:stCxn id="21" idx="2"/>
            </p:cNvCxnSpPr>
            <p:nvPr/>
          </p:nvCxnSpPr>
          <p:spPr>
            <a:xfrm>
              <a:off x="5559638" y="3419241"/>
              <a:ext cx="0" cy="324516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9" idx="0"/>
            </p:cNvCxnSpPr>
            <p:nvPr/>
          </p:nvCxnSpPr>
          <p:spPr>
            <a:xfrm>
              <a:off x="5705888" y="4475095"/>
              <a:ext cx="11603" cy="21530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36" idx="0"/>
            </p:cNvCxnSpPr>
            <p:nvPr/>
          </p:nvCxnSpPr>
          <p:spPr>
            <a:xfrm>
              <a:off x="7583026" y="4487270"/>
              <a:ext cx="1" cy="23264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ine 420"/>
            <p:cNvSpPr>
              <a:spLocks noChangeShapeType="1"/>
            </p:cNvSpPr>
            <p:nvPr/>
          </p:nvSpPr>
          <p:spPr bwMode="auto">
            <a:xfrm>
              <a:off x="5719586" y="4475095"/>
              <a:ext cx="1863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H="1">
              <a:off x="6637429" y="4291286"/>
              <a:ext cx="1" cy="20366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411"/>
            <p:cNvSpPr>
              <a:spLocks noChangeArrowheads="1"/>
            </p:cNvSpPr>
            <p:nvPr/>
          </p:nvSpPr>
          <p:spPr bwMode="auto">
            <a:xfrm>
              <a:off x="7294994" y="4719913"/>
              <a:ext cx="576065" cy="30196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form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21565" y="394413"/>
              <a:ext cx="2192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BOM(Browser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09718" y="2422919"/>
              <a:ext cx="22926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latin typeface="Helvetica" panose="020B0604020202020204" pitchFamily="34" charset="0"/>
                  <a:cs typeface="Helvetica" panose="020B0604020202020204" pitchFamily="34" charset="0"/>
                </a:rPr>
                <a:t>DOM(Document Object Model)</a:t>
              </a:r>
              <a:endParaRPr lang="ko-KR" altLang="en-US" sz="1200" i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8" name="Rectangle 411"/>
            <p:cNvSpPr>
              <a:spLocks noChangeArrowheads="1"/>
            </p:cNvSpPr>
            <p:nvPr/>
          </p:nvSpPr>
          <p:spPr bwMode="auto">
            <a:xfrm>
              <a:off x="5440288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span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09" name="직선 연결선 108"/>
            <p:cNvCxnSpPr>
              <a:stCxn id="29" idx="2"/>
              <a:endCxn id="108" idx="0"/>
            </p:cNvCxnSpPr>
            <p:nvPr/>
          </p:nvCxnSpPr>
          <p:spPr>
            <a:xfrm>
              <a:off x="5717282" y="5009704"/>
              <a:ext cx="4611" cy="472275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411"/>
            <p:cNvSpPr>
              <a:spLocks noChangeArrowheads="1"/>
            </p:cNvSpPr>
            <p:nvPr/>
          </p:nvSpPr>
          <p:spPr bwMode="auto">
            <a:xfrm>
              <a:off x="6652805" y="5481979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7" name="직선 연결선 116"/>
            <p:cNvCxnSpPr>
              <a:endCxn id="116" idx="0"/>
            </p:cNvCxnSpPr>
            <p:nvPr/>
          </p:nvCxnSpPr>
          <p:spPr>
            <a:xfrm flipH="1">
              <a:off x="6933923" y="5246106"/>
              <a:ext cx="6097" cy="235873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411"/>
            <p:cNvSpPr>
              <a:spLocks noChangeArrowheads="1"/>
            </p:cNvSpPr>
            <p:nvPr/>
          </p:nvSpPr>
          <p:spPr bwMode="auto">
            <a:xfrm>
              <a:off x="7349490" y="5485955"/>
              <a:ext cx="562790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lang="en-US" altLang="ko-KR" sz="1400" dirty="0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input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19" name="직선 연결선 118"/>
            <p:cNvCxnSpPr/>
            <p:nvPr/>
          </p:nvCxnSpPr>
          <p:spPr>
            <a:xfrm flipH="1">
              <a:off x="7596664" y="5242128"/>
              <a:ext cx="688" cy="23448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420"/>
            <p:cNvSpPr>
              <a:spLocks noChangeShapeType="1"/>
            </p:cNvSpPr>
            <p:nvPr/>
          </p:nvSpPr>
          <p:spPr bwMode="auto">
            <a:xfrm>
              <a:off x="6948040" y="5242128"/>
              <a:ext cx="1298622" cy="397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 flipH="1">
              <a:off x="8238614" y="5246106"/>
              <a:ext cx="5792" cy="239849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411"/>
            <p:cNvSpPr>
              <a:spLocks noChangeArrowheads="1"/>
            </p:cNvSpPr>
            <p:nvPr/>
          </p:nvSpPr>
          <p:spPr bwMode="auto">
            <a:xfrm>
              <a:off x="8099168" y="5481977"/>
              <a:ext cx="361264" cy="319309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36000" tIns="46038" rIns="36000" bIns="46038" anchor="ctr"/>
            <a:lstStyle/>
            <a:p>
              <a:pPr algn="ctr" eaLnBrk="0" latinLnBrk="0" hangingPunct="0">
                <a:spcBef>
                  <a:spcPct val="20000"/>
                </a:spcBef>
              </a:pPr>
              <a:r>
                <a:rPr kumimoji="0" lang="en-US" altLang="ko-KR" sz="1400" dirty="0" err="1">
                  <a:solidFill>
                    <a:srgbClr val="0070C0"/>
                  </a:solidFill>
                  <a:latin typeface="Helvetica" pitchFamily="34" charset="0"/>
                  <a:ea typeface="돋움" pitchFamily="50" charset="-127"/>
                </a:rPr>
                <a:t>hr</a:t>
              </a:r>
              <a:endPara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endParaRPr>
            </a:p>
          </p:txBody>
        </p:sp>
        <p:cxnSp>
          <p:nvCxnSpPr>
            <p:cNvPr id="141" name="직선 연결선 140"/>
            <p:cNvCxnSpPr>
              <a:stCxn id="36" idx="2"/>
            </p:cNvCxnSpPr>
            <p:nvPr/>
          </p:nvCxnSpPr>
          <p:spPr>
            <a:xfrm>
              <a:off x="7583027" y="5021879"/>
              <a:ext cx="0" cy="231654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871381" y="4319690"/>
              <a:ext cx="816838" cy="272415"/>
            </a:xfrm>
            <a:prstGeom prst="wedgeRoundRectCallout">
              <a:avLst>
                <a:gd name="adj1" fmla="val -50756"/>
                <a:gd name="adj2" fmla="val 115738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/>
                <a:t>DOM </a:t>
              </a:r>
              <a:r>
                <a:rPr lang="ko-KR" altLang="en-US" sz="1000" dirty="0"/>
                <a:t>객체</a:t>
              </a:r>
            </a:p>
          </p:txBody>
        </p:sp>
        <p:cxnSp>
          <p:nvCxnSpPr>
            <p:cNvPr id="40" name="직선 화살표 연결선 39"/>
            <p:cNvCxnSpPr>
              <a:endCxn id="20" idx="1"/>
            </p:cNvCxnSpPr>
            <p:nvPr/>
          </p:nvCxnSpPr>
          <p:spPr>
            <a:xfrm>
              <a:off x="3347864" y="2642024"/>
              <a:ext cx="1640274" cy="0"/>
            </a:xfrm>
            <a:prstGeom prst="straightConnector1">
              <a:avLst/>
            </a:prstGeom>
            <a:ln w="19050">
              <a:solidFill>
                <a:srgbClr val="6699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 41"/>
            <p:cNvCxnSpPr>
              <a:stCxn id="50" idx="3"/>
              <a:endCxn id="21" idx="1"/>
            </p:cNvCxnSpPr>
            <p:nvPr/>
          </p:nvCxnSpPr>
          <p:spPr>
            <a:xfrm>
              <a:off x="817144" y="2916716"/>
              <a:ext cx="4170994" cy="346181"/>
            </a:xfrm>
            <a:prstGeom prst="bentConnector3">
              <a:avLst>
                <a:gd name="adj1" fmla="val 67538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72" idx="3"/>
              <a:endCxn id="27" idx="1"/>
            </p:cNvCxnSpPr>
            <p:nvPr/>
          </p:nvCxnSpPr>
          <p:spPr>
            <a:xfrm>
              <a:off x="2699792" y="3282954"/>
              <a:ext cx="1368152" cy="1567095"/>
            </a:xfrm>
            <a:prstGeom prst="bentConnector3">
              <a:avLst>
                <a:gd name="adj1" fmla="val 58169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꺾인 연결선 79"/>
            <p:cNvCxnSpPr>
              <a:stCxn id="79" idx="3"/>
              <a:endCxn id="139" idx="2"/>
            </p:cNvCxnSpPr>
            <p:nvPr/>
          </p:nvCxnSpPr>
          <p:spPr>
            <a:xfrm>
              <a:off x="904578" y="5121340"/>
              <a:ext cx="7375222" cy="679946"/>
            </a:xfrm>
            <a:prstGeom prst="bentConnector4">
              <a:avLst>
                <a:gd name="adj1" fmla="val 48775"/>
                <a:gd name="adj2" fmla="val 133620"/>
              </a:avLst>
            </a:prstGeom>
            <a:ln w="19050">
              <a:solidFill>
                <a:srgbClr val="6699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780" y="298563"/>
            <a:ext cx="2565934" cy="196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77686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15616" y="692696"/>
            <a:ext cx="202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 Tree </a:t>
            </a:r>
            <a:r>
              <a:rPr lang="ko-KR" altLang="en-US" dirty="0"/>
              <a:t>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5949280"/>
            <a:ext cx="70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</a:t>
            </a:r>
            <a:r>
              <a:rPr lang="ko-KR" altLang="en-US" dirty="0"/>
              <a:t>은 </a:t>
            </a:r>
            <a:r>
              <a:rPr lang="ko-KR" altLang="en-US" dirty="0" err="1"/>
              <a:t>태그명에</a:t>
            </a:r>
            <a:r>
              <a:rPr lang="ko-KR" altLang="en-US" dirty="0"/>
              <a:t> 의한 </a:t>
            </a:r>
            <a:r>
              <a:rPr lang="en-US" altLang="ko-KR" dirty="0" err="1"/>
              <a:t>dom</a:t>
            </a:r>
            <a:r>
              <a:rPr lang="ko-KR" altLang="en-US" dirty="0"/>
              <a:t>과 속성에 의한 </a:t>
            </a:r>
            <a:r>
              <a:rPr lang="en-US" altLang="ko-KR" dirty="0" err="1"/>
              <a:t>dom</a:t>
            </a:r>
            <a:r>
              <a:rPr lang="en-US" altLang="ko-KR" dirty="0"/>
              <a:t>, </a:t>
            </a:r>
            <a:r>
              <a:rPr lang="ko-KR" altLang="en-US" dirty="0"/>
              <a:t>내용에 의한 </a:t>
            </a:r>
            <a:r>
              <a:rPr lang="en-US" altLang="ko-KR" dirty="0" err="1"/>
              <a:t>dom</a:t>
            </a:r>
            <a:br>
              <a:rPr lang="en-US" altLang="ko-KR" dirty="0"/>
            </a:br>
            <a:r>
              <a:rPr lang="ko-KR" altLang="en-US" dirty="0"/>
              <a:t>으로 구성되며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 err="1"/>
              <a:t>dom</a:t>
            </a:r>
            <a:r>
              <a:rPr lang="ko-KR" altLang="en-US" dirty="0"/>
              <a:t>이 합해져 하나의 </a:t>
            </a:r>
            <a:r>
              <a:rPr lang="ko-KR" altLang="en-US" dirty="0" err="1"/>
              <a:t>엘리먼트가</a:t>
            </a:r>
            <a:r>
              <a:rPr lang="ko-KR" altLang="en-US" dirty="0"/>
              <a:t> 됨</a:t>
            </a:r>
          </a:p>
        </p:txBody>
      </p:sp>
    </p:spTree>
    <p:extLst>
      <p:ext uri="{BB962C8B-B14F-4D97-AF65-F5344CB8AC3E}">
        <p14:creationId xmlns:p14="http://schemas.microsoft.com/office/powerpoint/2010/main" val="196305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443841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자바스크립트는 페이지의 모든 </a:t>
            </a:r>
            <a:r>
              <a:rPr lang="en-US" altLang="ko-KR" b="1" dirty="0"/>
              <a:t>HTML</a:t>
            </a:r>
            <a:r>
              <a:rPr lang="ko-KR" altLang="en-US" b="1" dirty="0" err="1"/>
              <a:t>엘리먼트를</a:t>
            </a:r>
            <a:r>
              <a:rPr lang="ko-KR" altLang="en-US" b="1" dirty="0"/>
              <a:t> 변경할 수 있음</a:t>
            </a:r>
            <a:endParaRPr lang="en-US" altLang="ko-KR" b="1" dirty="0"/>
          </a:p>
          <a:p>
            <a:r>
              <a:rPr lang="ko-KR" altLang="en-US" b="1" dirty="0"/>
              <a:t>자바스크립트는 페이지의 모든 속성</a:t>
            </a:r>
            <a:r>
              <a:rPr lang="en-US" altLang="ko-KR" b="1" dirty="0"/>
              <a:t>(attribute)</a:t>
            </a:r>
            <a:r>
              <a:rPr lang="ko-KR" altLang="en-US" b="1" dirty="0"/>
              <a:t>를 변경 </a:t>
            </a:r>
            <a:r>
              <a:rPr lang="ko-KR" altLang="en-US" b="1" dirty="0" err="1"/>
              <a:t>할수</a:t>
            </a:r>
            <a:r>
              <a:rPr lang="ko-KR" altLang="en-US" b="1" dirty="0"/>
              <a:t> 있음</a:t>
            </a:r>
            <a:endParaRPr lang="en-US" altLang="ko-KR" b="1" dirty="0"/>
          </a:p>
          <a:p>
            <a:r>
              <a:rPr lang="ko-KR" altLang="en-US" b="1" dirty="0"/>
              <a:t>자바스크립트는 페이지의 모든 </a:t>
            </a:r>
            <a:r>
              <a:rPr lang="en-US" altLang="ko-KR" b="1" dirty="0" err="1"/>
              <a:t>css</a:t>
            </a:r>
            <a:r>
              <a:rPr lang="ko-KR" altLang="en-US" b="1" dirty="0" err="1"/>
              <a:t>스타일를</a:t>
            </a:r>
            <a:r>
              <a:rPr lang="ko-KR" altLang="en-US" b="1" dirty="0"/>
              <a:t> 변경 </a:t>
            </a:r>
            <a:r>
              <a:rPr lang="ko-KR" altLang="en-US" b="1" dirty="0" err="1"/>
              <a:t>할수</a:t>
            </a:r>
            <a:r>
              <a:rPr lang="ko-KR" altLang="en-US" b="1" dirty="0"/>
              <a:t> 있음</a:t>
            </a:r>
            <a:endParaRPr lang="en-US" altLang="ko-KR" b="1" dirty="0"/>
          </a:p>
          <a:p>
            <a:r>
              <a:rPr lang="ko-KR" altLang="en-US" b="1" dirty="0"/>
              <a:t>자바스크립트는 페이지의 존재하는 </a:t>
            </a:r>
            <a:r>
              <a:rPr lang="ko-KR" altLang="en-US" b="1" dirty="0" err="1"/>
              <a:t>엘리먼트나</a:t>
            </a:r>
            <a:r>
              <a:rPr lang="ko-KR" altLang="en-US" b="1" dirty="0"/>
              <a:t> 속성을 제거</a:t>
            </a:r>
            <a:endParaRPr lang="en-US" altLang="ko-KR" b="1" dirty="0"/>
          </a:p>
          <a:p>
            <a:r>
              <a:rPr lang="ko-KR" altLang="en-US" b="1" dirty="0"/>
              <a:t>자바스크립트는 페이지에 새로운 </a:t>
            </a:r>
            <a:r>
              <a:rPr lang="ko-KR" altLang="en-US" b="1" dirty="0" err="1"/>
              <a:t>엘리먼트나</a:t>
            </a:r>
            <a:r>
              <a:rPr lang="ko-KR" altLang="en-US" b="1" dirty="0"/>
              <a:t> 속성을 추가</a:t>
            </a:r>
            <a:endParaRPr lang="en-US" altLang="ko-KR" b="1" dirty="0"/>
          </a:p>
          <a:p>
            <a:r>
              <a:rPr lang="ko-KR" altLang="en-US" b="1" dirty="0"/>
              <a:t>자바스크립트는 페이지에서 이벤트에 대한 응답을 </a:t>
            </a:r>
            <a:r>
              <a:rPr lang="ko-KR" altLang="en-US" b="1" dirty="0" err="1"/>
              <a:t>처리할수</a:t>
            </a:r>
            <a:r>
              <a:rPr lang="ko-KR" altLang="en-US" b="1" dirty="0"/>
              <a:t> 있음</a:t>
            </a:r>
            <a:br>
              <a:rPr lang="en-US" altLang="ko-KR" b="1" dirty="0"/>
            </a:br>
            <a:r>
              <a:rPr lang="en-US" altLang="ko-KR" b="1" dirty="0"/>
              <a:t>(DOM</a:t>
            </a:r>
            <a:r>
              <a:rPr lang="ko-KR" altLang="en-US" b="1" dirty="0"/>
              <a:t>에서 이벤트 처리 </a:t>
            </a:r>
            <a:r>
              <a:rPr lang="ko-KR" altLang="en-US" b="1" dirty="0" err="1"/>
              <a:t>메서드들을</a:t>
            </a:r>
            <a:r>
              <a:rPr lang="ko-KR" altLang="en-US" b="1" dirty="0"/>
              <a:t> 가지고 있음</a:t>
            </a:r>
            <a:r>
              <a:rPr lang="en-US" altLang="ko-KR" b="1" dirty="0"/>
              <a:t>)</a:t>
            </a:r>
          </a:p>
          <a:p>
            <a:r>
              <a:rPr lang="ko-KR" altLang="en-US" b="1" dirty="0"/>
              <a:t>자바스크립트는 이벤트를 </a:t>
            </a:r>
            <a:r>
              <a:rPr lang="ko-KR" altLang="en-US" b="1" dirty="0" err="1"/>
              <a:t>만들수</a:t>
            </a:r>
            <a:r>
              <a:rPr lang="ko-KR" altLang="en-US" b="1" dirty="0"/>
              <a:t> 도 있음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자바 스크립트로는 웹에서 </a:t>
            </a:r>
            <a:r>
              <a:rPr lang="ko-KR" altLang="en-US" b="1" dirty="0" err="1">
                <a:sym typeface="Wingdings" panose="05000000000000000000" pitchFamily="2" charset="2"/>
              </a:rPr>
              <a:t>못할일이</a:t>
            </a:r>
            <a:r>
              <a:rPr lang="ko-KR" altLang="en-US" b="1" dirty="0">
                <a:sym typeface="Wingdings" panose="05000000000000000000" pitchFamily="2" charset="2"/>
              </a:rPr>
              <a:t> 없다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49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최상위는  </a:t>
            </a:r>
            <a:r>
              <a:rPr lang="en-US" altLang="ko-KR" dirty="0"/>
              <a:t>document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문서의 루트는 </a:t>
            </a:r>
            <a:r>
              <a:rPr lang="en-US" altLang="ko-KR" dirty="0"/>
              <a:t>&lt;html&gt;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종류는 </a:t>
            </a:r>
            <a:r>
              <a:rPr lang="en-US" altLang="ko-KR" dirty="0"/>
              <a:t>HTML </a:t>
            </a:r>
            <a:r>
              <a:rPr lang="ko-KR" altLang="en-US" dirty="0"/>
              <a:t>태그 </a:t>
            </a:r>
            <a:r>
              <a:rPr lang="en-US" altLang="ko-KR" dirty="0"/>
              <a:t>+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내용</a:t>
            </a:r>
            <a:r>
              <a:rPr lang="en-US" altLang="ko-KR" dirty="0"/>
              <a:t>(text)</a:t>
            </a:r>
            <a:r>
              <a:rPr lang="ko-KR" altLang="en-US" dirty="0"/>
              <a:t>만큼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,</a:t>
            </a:r>
            <a:r>
              <a:rPr lang="ko-KR" altLang="en-US" dirty="0"/>
              <a:t>속성</a:t>
            </a:r>
            <a:r>
              <a:rPr lang="en-US" altLang="ko-KR" dirty="0"/>
              <a:t>,</a:t>
            </a:r>
            <a:r>
              <a:rPr lang="ko-KR" altLang="en-US" dirty="0"/>
              <a:t>내용당 </a:t>
            </a:r>
            <a:r>
              <a:rPr lang="en-US" altLang="ko-KR" dirty="0"/>
              <a:t>DOM </a:t>
            </a:r>
            <a:r>
              <a:rPr lang="ko-KR" altLang="en-US" dirty="0"/>
              <a:t>객체가 하나씩 생성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 태그의 포함관계에 따라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부모 자식 관계</a:t>
            </a:r>
            <a:br>
              <a:rPr lang="en-US" altLang="ko-KR" dirty="0"/>
            </a:br>
            <a:r>
              <a:rPr lang="ko-KR" altLang="en-US" dirty="0"/>
              <a:t>속성과 태그는 형제 관계이고 태그와 내용</a:t>
            </a:r>
            <a:r>
              <a:rPr lang="en-US" altLang="ko-KR" dirty="0"/>
              <a:t>(text)</a:t>
            </a:r>
            <a:r>
              <a:rPr lang="ko-KR" altLang="en-US" dirty="0"/>
              <a:t>는 자식 관계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화면에 그리는 과정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브라우저가 </a:t>
            </a:r>
            <a:r>
              <a:rPr lang="en-US" altLang="ko-KR" dirty="0"/>
              <a:t>DOM </a:t>
            </a:r>
            <a:r>
              <a:rPr lang="ko-KR" altLang="en-US" dirty="0" err="1"/>
              <a:t>트리의</a:t>
            </a:r>
            <a:r>
              <a:rPr lang="ko-KR" altLang="en-US" dirty="0"/>
              <a:t> 틀</a:t>
            </a:r>
            <a:r>
              <a:rPr lang="en-US" altLang="ko-KR" dirty="0"/>
              <a:t>(document 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 생성</a:t>
            </a:r>
          </a:p>
          <a:p>
            <a:pPr marL="36576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브라우저가 </a:t>
            </a:r>
            <a:r>
              <a:rPr lang="en-US" altLang="ko-KR" dirty="0"/>
              <a:t>HTML </a:t>
            </a:r>
            <a:r>
              <a:rPr lang="ko-KR" altLang="en-US" dirty="0"/>
              <a:t>태그를 읽고 </a:t>
            </a:r>
            <a:r>
              <a:rPr lang="en-US" altLang="ko-KR" dirty="0"/>
              <a:t>DOM </a:t>
            </a:r>
            <a:r>
              <a:rPr lang="ko-KR" altLang="en-US" dirty="0" err="1"/>
              <a:t>트리에</a:t>
            </a:r>
            <a:r>
              <a:rPr lang="ko-KR" altLang="en-US" dirty="0"/>
              <a:t> </a:t>
            </a:r>
            <a:r>
              <a:rPr lang="en-US" altLang="ko-KR" dirty="0"/>
              <a:t>DOM </a:t>
            </a:r>
            <a:r>
              <a:rPr lang="ko-KR" altLang="en-US" dirty="0"/>
              <a:t>객체 생성</a:t>
            </a:r>
          </a:p>
          <a:p>
            <a:pPr marL="36576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브라우저는 </a:t>
            </a:r>
            <a:r>
              <a:rPr lang="en-US" altLang="ko-KR" dirty="0"/>
              <a:t>DOM </a:t>
            </a:r>
            <a:r>
              <a:rPr lang="ko-KR" altLang="en-US" dirty="0"/>
              <a:t>객체를 화면에 출력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4. HTML </a:t>
            </a:r>
            <a:r>
              <a:rPr lang="ko-KR" altLang="en-US" dirty="0"/>
              <a:t>문서 로딩이 완료되면 </a:t>
            </a:r>
            <a:r>
              <a:rPr lang="en-US" altLang="ko-KR" dirty="0"/>
              <a:t>DOM </a:t>
            </a:r>
            <a:r>
              <a:rPr lang="ko-KR" altLang="en-US" dirty="0"/>
              <a:t>트리 완성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5. DOM </a:t>
            </a:r>
            <a:r>
              <a:rPr lang="ko-KR" altLang="en-US" dirty="0"/>
              <a:t>객체 변경 시</a:t>
            </a:r>
            <a:r>
              <a:rPr lang="en-US" altLang="ko-KR" dirty="0"/>
              <a:t>,</a:t>
            </a:r>
            <a:r>
              <a:rPr lang="ko-KR" altLang="en-US" dirty="0"/>
              <a:t> 브라우저는 해당 </a:t>
            </a:r>
            <a:r>
              <a:rPr lang="en-US" altLang="ko-KR" dirty="0"/>
              <a:t>HTML </a:t>
            </a:r>
            <a:r>
              <a:rPr lang="ko-KR" altLang="en-US" dirty="0"/>
              <a:t>태그의 출력 모양을 바로 갱신</a:t>
            </a:r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83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3847" y="4211684"/>
            <a:ext cx="4423029" cy="2585110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DOM </a:t>
            </a:r>
            <a:r>
              <a:rPr lang="ko-KR" altLang="en-US" dirty="0"/>
              <a:t>객체와 </a:t>
            </a:r>
            <a:r>
              <a:rPr lang="en-US" altLang="ko-KR" dirty="0"/>
              <a:t>HTML </a:t>
            </a:r>
            <a:r>
              <a:rPr lang="ko-KR" altLang="en-US" dirty="0"/>
              <a:t>페이지의 화면 출력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Rectangle 411"/>
          <p:cNvSpPr>
            <a:spLocks noChangeArrowheads="1"/>
          </p:cNvSpPr>
          <p:nvPr/>
        </p:nvSpPr>
        <p:spPr bwMode="auto">
          <a:xfrm>
            <a:off x="3995936" y="109551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4" name="Rectangle 411"/>
          <p:cNvSpPr>
            <a:spLocks noChangeArrowheads="1"/>
          </p:cNvSpPr>
          <p:nvPr/>
        </p:nvSpPr>
        <p:spPr bwMode="auto">
          <a:xfrm>
            <a:off x="3995936" y="162880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" name="직선 연결선 4"/>
          <p:cNvCxnSpPr>
            <a:stCxn id="3" idx="2"/>
            <a:endCxn id="4" idx="0"/>
          </p:cNvCxnSpPr>
          <p:nvPr/>
        </p:nvCxnSpPr>
        <p:spPr>
          <a:xfrm>
            <a:off x="4567436" y="1383543"/>
            <a:ext cx="0" cy="24525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2455414" y="2422824"/>
            <a:ext cx="770691" cy="32487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8" name="Rectangle 411"/>
          <p:cNvSpPr>
            <a:spLocks noChangeArrowheads="1"/>
          </p:cNvSpPr>
          <p:nvPr/>
        </p:nvSpPr>
        <p:spPr bwMode="auto">
          <a:xfrm>
            <a:off x="6209680" y="2411948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2433610" y="3151579"/>
            <a:ext cx="831953" cy="319309"/>
          </a:xfrm>
          <a:prstGeom prst="rect">
            <a:avLst/>
          </a:prstGeom>
          <a:solidFill>
            <a:srgbClr val="FFFF66"/>
          </a:solidFill>
          <a:ln w="127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1" name="직선 연결선 10"/>
          <p:cNvCxnSpPr>
            <a:stCxn id="6" idx="2"/>
            <a:endCxn id="10" idx="0"/>
          </p:cNvCxnSpPr>
          <p:nvPr/>
        </p:nvCxnSpPr>
        <p:spPr>
          <a:xfrm>
            <a:off x="2840760" y="2747703"/>
            <a:ext cx="8827" cy="40387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11"/>
          <p:cNvSpPr>
            <a:spLocks noChangeArrowheads="1"/>
          </p:cNvSpPr>
          <p:nvPr/>
        </p:nvSpPr>
        <p:spPr bwMode="auto">
          <a:xfrm>
            <a:off x="5501752" y="328517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9" name="Rectangle 411"/>
          <p:cNvSpPr>
            <a:spLocks noChangeArrowheads="1"/>
          </p:cNvSpPr>
          <p:nvPr/>
        </p:nvSpPr>
        <p:spPr bwMode="auto">
          <a:xfrm>
            <a:off x="7326313" y="3293841"/>
            <a:ext cx="576064" cy="301966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0" name="Rectangle 411"/>
          <p:cNvSpPr>
            <a:spLocks noChangeArrowheads="1"/>
          </p:cNvSpPr>
          <p:nvPr/>
        </p:nvSpPr>
        <p:spPr bwMode="auto">
          <a:xfrm>
            <a:off x="5783146" y="4245193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2" name="Rectangle 411"/>
          <p:cNvSpPr>
            <a:spLocks noChangeArrowheads="1"/>
          </p:cNvSpPr>
          <p:nvPr/>
        </p:nvSpPr>
        <p:spPr bwMode="auto">
          <a:xfrm>
            <a:off x="6627874" y="4617964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4" name="Rectangle 411"/>
          <p:cNvSpPr>
            <a:spLocks noChangeArrowheads="1"/>
          </p:cNvSpPr>
          <p:nvPr/>
        </p:nvSpPr>
        <p:spPr bwMode="auto">
          <a:xfrm>
            <a:off x="7326313" y="5247240"/>
            <a:ext cx="56279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28" name="Rectangle 411"/>
          <p:cNvSpPr>
            <a:spLocks noChangeArrowheads="1"/>
          </p:cNvSpPr>
          <p:nvPr/>
        </p:nvSpPr>
        <p:spPr bwMode="auto">
          <a:xfrm>
            <a:off x="8243358" y="5640121"/>
            <a:ext cx="499710" cy="319309"/>
          </a:xfrm>
          <a:prstGeom prst="rect">
            <a:avLst/>
          </a:prstGeom>
          <a:solidFill>
            <a:srgbClr val="FFFF66"/>
          </a:solidFill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94196" y="4466288"/>
            <a:ext cx="1441325" cy="28803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2092" y="5340629"/>
            <a:ext cx="1974201" cy="540875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4" idx="2"/>
            <a:endCxn id="8" idx="0"/>
          </p:cNvCxnSpPr>
          <p:nvPr/>
        </p:nvCxnSpPr>
        <p:spPr>
          <a:xfrm rot="16200000" flipH="1">
            <a:off x="5344623" y="1164300"/>
            <a:ext cx="470460" cy="2024835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" idx="2"/>
            <a:endCxn id="6" idx="0"/>
          </p:cNvCxnSpPr>
          <p:nvPr/>
        </p:nvCxnSpPr>
        <p:spPr>
          <a:xfrm rot="5400000">
            <a:off x="3463430" y="1318818"/>
            <a:ext cx="481336" cy="1726676"/>
          </a:xfrm>
          <a:prstGeom prst="bentConnector3">
            <a:avLst/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1358684" y="5416828"/>
            <a:ext cx="1191694" cy="38847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>
            <a:off x="1774061" y="3356992"/>
            <a:ext cx="776317" cy="1109296"/>
          </a:xfrm>
          <a:custGeom>
            <a:avLst/>
            <a:gdLst>
              <a:gd name="connsiteX0" fmla="*/ 626534 w 626534"/>
              <a:gd name="connsiteY0" fmla="*/ 0 h 855134"/>
              <a:gd name="connsiteX1" fmla="*/ 160867 w 626534"/>
              <a:gd name="connsiteY1" fmla="*/ 347134 h 855134"/>
              <a:gd name="connsiteX2" fmla="*/ 0 w 626534"/>
              <a:gd name="connsiteY2" fmla="*/ 855134 h 8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6534" h="855134">
                <a:moveTo>
                  <a:pt x="626534" y="0"/>
                </a:moveTo>
                <a:cubicBezTo>
                  <a:pt x="445911" y="102306"/>
                  <a:pt x="265289" y="204612"/>
                  <a:pt x="160867" y="347134"/>
                </a:cubicBezTo>
                <a:cubicBezTo>
                  <a:pt x="56445" y="489656"/>
                  <a:pt x="31044" y="769056"/>
                  <a:pt x="0" y="855134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꺾인 연결선 71"/>
          <p:cNvCxnSpPr>
            <a:stCxn id="19" idx="2"/>
            <a:endCxn id="22" idx="0"/>
          </p:cNvCxnSpPr>
          <p:nvPr/>
        </p:nvCxnSpPr>
        <p:spPr>
          <a:xfrm rot="5400000">
            <a:off x="6750729" y="3754347"/>
            <a:ext cx="1022157" cy="705076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9" idx="2"/>
            <a:endCxn id="28" idx="0"/>
          </p:cNvCxnSpPr>
          <p:nvPr/>
        </p:nvCxnSpPr>
        <p:spPr>
          <a:xfrm rot="16200000" flipH="1">
            <a:off x="7031622" y="4178530"/>
            <a:ext cx="2044314" cy="878868"/>
          </a:xfrm>
          <a:prstGeom prst="bentConnector3">
            <a:avLst>
              <a:gd name="adj1" fmla="val 24736"/>
            </a:avLst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9" idx="2"/>
            <a:endCxn id="24" idx="0"/>
          </p:cNvCxnSpPr>
          <p:nvPr/>
        </p:nvCxnSpPr>
        <p:spPr>
          <a:xfrm flipH="1">
            <a:off x="7607708" y="3595807"/>
            <a:ext cx="6637" cy="16514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8" idx="2"/>
            <a:endCxn id="19" idx="0"/>
          </p:cNvCxnSpPr>
          <p:nvPr/>
        </p:nvCxnSpPr>
        <p:spPr>
          <a:xfrm rot="16200000" flipH="1">
            <a:off x="6824801" y="2504296"/>
            <a:ext cx="557015" cy="102207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8" idx="2"/>
            <a:endCxn id="12" idx="0"/>
          </p:cNvCxnSpPr>
          <p:nvPr/>
        </p:nvCxnSpPr>
        <p:spPr>
          <a:xfrm rot="5400000">
            <a:off x="5913537" y="2606436"/>
            <a:ext cx="548344" cy="80912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2" idx="2"/>
            <a:endCxn id="20" idx="0"/>
          </p:cNvCxnSpPr>
          <p:nvPr/>
        </p:nvCxnSpPr>
        <p:spPr>
          <a:xfrm rot="16200000" flipH="1">
            <a:off x="5603487" y="3784139"/>
            <a:ext cx="640714" cy="281394"/>
          </a:xfrm>
          <a:prstGeom prst="bentConnector3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자유형 107"/>
          <p:cNvSpPr/>
          <p:nvPr/>
        </p:nvSpPr>
        <p:spPr>
          <a:xfrm>
            <a:off x="2652929" y="3470888"/>
            <a:ext cx="2926923" cy="1972812"/>
          </a:xfrm>
          <a:custGeom>
            <a:avLst/>
            <a:gdLst>
              <a:gd name="connsiteX0" fmla="*/ 2929466 w 2929466"/>
              <a:gd name="connsiteY0" fmla="*/ 0 h 1778000"/>
              <a:gd name="connsiteX1" fmla="*/ 2556933 w 2929466"/>
              <a:gd name="connsiteY1" fmla="*/ 1126067 h 1778000"/>
              <a:gd name="connsiteX2" fmla="*/ 1600200 w 2929466"/>
              <a:gd name="connsiteY2" fmla="*/ 1608667 h 1778000"/>
              <a:gd name="connsiteX3" fmla="*/ 0 w 2929466"/>
              <a:gd name="connsiteY3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9466" h="1778000">
                <a:moveTo>
                  <a:pt x="2929466" y="0"/>
                </a:moveTo>
                <a:cubicBezTo>
                  <a:pt x="2853971" y="428978"/>
                  <a:pt x="2778477" y="857956"/>
                  <a:pt x="2556933" y="1126067"/>
                </a:cubicBezTo>
                <a:cubicBezTo>
                  <a:pt x="2335389" y="1394178"/>
                  <a:pt x="2026355" y="1500012"/>
                  <a:pt x="1600200" y="1608667"/>
                </a:cubicBezTo>
                <a:cubicBezTo>
                  <a:pt x="1174044" y="1717323"/>
                  <a:pt x="276578" y="1754011"/>
                  <a:pt x="0" y="177800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자유형 108"/>
          <p:cNvSpPr/>
          <p:nvPr/>
        </p:nvSpPr>
        <p:spPr>
          <a:xfrm>
            <a:off x="2455414" y="4564503"/>
            <a:ext cx="3609126" cy="1064915"/>
          </a:xfrm>
          <a:custGeom>
            <a:avLst/>
            <a:gdLst>
              <a:gd name="connsiteX0" fmla="*/ 3733800 w 3733800"/>
              <a:gd name="connsiteY0" fmla="*/ 0 h 778933"/>
              <a:gd name="connsiteX1" fmla="*/ 3115734 w 3733800"/>
              <a:gd name="connsiteY1" fmla="*/ 381000 h 778933"/>
              <a:gd name="connsiteX2" fmla="*/ 2082800 w 3733800"/>
              <a:gd name="connsiteY2" fmla="*/ 668867 h 778933"/>
              <a:gd name="connsiteX3" fmla="*/ 0 w 3733800"/>
              <a:gd name="connsiteY3" fmla="*/ 778933 h 77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778933">
                <a:moveTo>
                  <a:pt x="3733800" y="0"/>
                </a:moveTo>
                <a:cubicBezTo>
                  <a:pt x="3562350" y="134761"/>
                  <a:pt x="3390901" y="269522"/>
                  <a:pt x="3115734" y="381000"/>
                </a:cubicBezTo>
                <a:cubicBezTo>
                  <a:pt x="2840567" y="492478"/>
                  <a:pt x="2602089" y="602545"/>
                  <a:pt x="2082800" y="668867"/>
                </a:cubicBezTo>
                <a:cubicBezTo>
                  <a:pt x="1563511" y="735189"/>
                  <a:pt x="349955" y="759178"/>
                  <a:pt x="0" y="778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2118332" y="4937272"/>
            <a:ext cx="4790936" cy="1153027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2983375" y="5566549"/>
            <a:ext cx="4535557" cy="629275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4422588" y="5959430"/>
            <a:ext cx="3960440" cy="418229"/>
          </a:xfrm>
          <a:custGeom>
            <a:avLst/>
            <a:gdLst>
              <a:gd name="connsiteX0" fmla="*/ 4546600 w 4546600"/>
              <a:gd name="connsiteY0" fmla="*/ 0 h 829734"/>
              <a:gd name="connsiteX1" fmla="*/ 3462867 w 4546600"/>
              <a:gd name="connsiteY1" fmla="*/ 397934 h 829734"/>
              <a:gd name="connsiteX2" fmla="*/ 0 w 4546600"/>
              <a:gd name="connsiteY2" fmla="*/ 829734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6600" h="829734">
                <a:moveTo>
                  <a:pt x="4546600" y="0"/>
                </a:moveTo>
                <a:cubicBezTo>
                  <a:pt x="4383617" y="129822"/>
                  <a:pt x="4220634" y="259645"/>
                  <a:pt x="3462867" y="397934"/>
                </a:cubicBezTo>
                <a:cubicBezTo>
                  <a:pt x="2705100" y="536223"/>
                  <a:pt x="585611" y="759179"/>
                  <a:pt x="0" y="829734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14630" y="5298715"/>
            <a:ext cx="4240006" cy="1372964"/>
          </a:xfrm>
          <a:prstGeom prst="roundRect">
            <a:avLst>
              <a:gd name="adj" fmla="val 847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3278926" y="2585263"/>
            <a:ext cx="3056686" cy="2698782"/>
          </a:xfrm>
          <a:custGeom>
            <a:avLst/>
            <a:gdLst>
              <a:gd name="connsiteX0" fmla="*/ 2590800 w 2590800"/>
              <a:gd name="connsiteY0" fmla="*/ 0 h 2336800"/>
              <a:gd name="connsiteX1" fmla="*/ 812800 w 2590800"/>
              <a:gd name="connsiteY1" fmla="*/ 508000 h 2336800"/>
              <a:gd name="connsiteX2" fmla="*/ 203200 w 2590800"/>
              <a:gd name="connsiteY2" fmla="*/ 1286934 h 2336800"/>
              <a:gd name="connsiteX3" fmla="*/ 0 w 25908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2336800">
                <a:moveTo>
                  <a:pt x="2590800" y="0"/>
                </a:moveTo>
                <a:cubicBezTo>
                  <a:pt x="1900766" y="146755"/>
                  <a:pt x="1210733" y="293511"/>
                  <a:pt x="812800" y="508000"/>
                </a:cubicBezTo>
                <a:cubicBezTo>
                  <a:pt x="414867" y="722489"/>
                  <a:pt x="338667" y="982134"/>
                  <a:pt x="203200" y="1286934"/>
                </a:cubicBezTo>
                <a:cubicBezTo>
                  <a:pt x="67733" y="1591734"/>
                  <a:pt x="33866" y="1964267"/>
                  <a:pt x="0" y="2336800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5730" y="1327006"/>
            <a:ext cx="1664575" cy="73866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DOM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객체를 제어하면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HTML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 제어 효과 발생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212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19192</TotalTime>
  <Words>4330</Words>
  <Application>Microsoft Office PowerPoint</Application>
  <PresentationFormat>화면 슬라이드 쇼(4:3)</PresentationFormat>
  <Paragraphs>739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HY나무L</vt:lpstr>
      <vt:lpstr>HY헤드라인M</vt:lpstr>
      <vt:lpstr>맑은 고딕</vt:lpstr>
      <vt:lpstr>휴먼편지체</vt:lpstr>
      <vt:lpstr>Arial</vt:lpstr>
      <vt:lpstr>Comic Sans MS</vt:lpstr>
      <vt:lpstr>Helvetica</vt:lpstr>
      <vt:lpstr>Wingdings</vt:lpstr>
      <vt:lpstr>Wingdings 2</vt:lpstr>
      <vt:lpstr>가을</vt:lpstr>
      <vt:lpstr>HTML DOM과 Document</vt:lpstr>
      <vt:lpstr>강의 목표</vt:lpstr>
      <vt:lpstr>HTML 페이지와 자바스크립트 객체</vt:lpstr>
      <vt:lpstr>HTML DOM(Document Object Model)</vt:lpstr>
      <vt:lpstr>PowerPoint 프레젠테이션</vt:lpstr>
      <vt:lpstr>PowerPoint 프레젠테이션</vt:lpstr>
      <vt:lpstr>PowerPoint 프레젠테이션</vt:lpstr>
      <vt:lpstr>DOM 트리의 특징</vt:lpstr>
      <vt:lpstr>DOM 객체와 HTML 페이지의 화면 출력</vt:lpstr>
      <vt:lpstr>HTML 태그의 요소</vt:lpstr>
      <vt:lpstr>DOM 객체의 구성 요소</vt:lpstr>
      <vt:lpstr>PowerPoint 프레젠테이션</vt:lpstr>
      <vt:lpstr>DOM 객체의 프로퍼티와 DOM 객체사이의 관계</vt:lpstr>
      <vt:lpstr>예제 8-1 DOM 객체의 구조 출력 : p 객체 사례</vt:lpstr>
      <vt:lpstr>DOM 객체 다루기</vt:lpstr>
      <vt:lpstr>예제 8–2 &lt;span&gt;의 CSS3 스타일 동적 변경</vt:lpstr>
      <vt:lpstr>innerHTML 프로퍼티</vt:lpstr>
      <vt:lpstr>예제 8-3 innerHTML을 이용하여 HTML 콘텐츠 동적 변경</vt:lpstr>
      <vt:lpstr>this</vt:lpstr>
      <vt:lpstr>예제 8-4 this 활용</vt:lpstr>
      <vt:lpstr>document 객체 </vt:lpstr>
      <vt:lpstr>예제 8-5 document 객체의 프로퍼티 출력</vt:lpstr>
      <vt:lpstr>예제 8-5 document 객체의 프로퍼티 출력</vt:lpstr>
      <vt:lpstr>DOM 트리에서 DOM 객체 찾기</vt:lpstr>
      <vt:lpstr>배열형태로 찾은 객체에 색인번호로 지정</vt:lpstr>
      <vt:lpstr>Css의 selector형태로 엘리먼트를 찾아내기</vt:lpstr>
      <vt:lpstr>예제 8-6 태그 이름으로 DOM 객체 찾기, getElementsByTagName()</vt:lpstr>
      <vt:lpstr>document.write()와 document.writeln()</vt:lpstr>
      <vt:lpstr>예제 8-7 write()와 writeln() 메소드 활용</vt:lpstr>
      <vt:lpstr>예제 8-8 write()를 잘못 사용하는 예</vt:lpstr>
      <vt:lpstr>document의 열기와 닫기, open()과 close()</vt:lpstr>
      <vt:lpstr>예제 8-9 HTML 문서 작성 연습 페이지 만들기</vt:lpstr>
      <vt:lpstr>문서의 동적 생성</vt:lpstr>
      <vt:lpstr>&lt;div&gt; 태그의 DOM 객체 동적 생성</vt:lpstr>
      <vt:lpstr>예제 8-10 HTML 태그의 동적 추가 및 삭제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310-10</cp:lastModifiedBy>
  <cp:revision>543</cp:revision>
  <dcterms:created xsi:type="dcterms:W3CDTF">2011-08-27T14:53:28Z</dcterms:created>
  <dcterms:modified xsi:type="dcterms:W3CDTF">2022-01-20T08:58:54Z</dcterms:modified>
</cp:coreProperties>
</file>