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422" r:id="rId2"/>
    <p:sldId id="409" r:id="rId3"/>
    <p:sldId id="393" r:id="rId4"/>
    <p:sldId id="360" r:id="rId5"/>
    <p:sldId id="394" r:id="rId6"/>
    <p:sldId id="410" r:id="rId7"/>
    <p:sldId id="395" r:id="rId8"/>
    <p:sldId id="396" r:id="rId9"/>
    <p:sldId id="397" r:id="rId10"/>
    <p:sldId id="374" r:id="rId11"/>
    <p:sldId id="375" r:id="rId12"/>
    <p:sldId id="398" r:id="rId13"/>
    <p:sldId id="399" r:id="rId14"/>
    <p:sldId id="366" r:id="rId15"/>
    <p:sldId id="400" r:id="rId16"/>
    <p:sldId id="367" r:id="rId17"/>
    <p:sldId id="401" r:id="rId18"/>
    <p:sldId id="371" r:id="rId19"/>
    <p:sldId id="402" r:id="rId20"/>
    <p:sldId id="388" r:id="rId21"/>
    <p:sldId id="403" r:id="rId22"/>
    <p:sldId id="372" r:id="rId23"/>
    <p:sldId id="404" r:id="rId24"/>
    <p:sldId id="391" r:id="rId25"/>
    <p:sldId id="405" r:id="rId26"/>
    <p:sldId id="385" r:id="rId27"/>
    <p:sldId id="406" r:id="rId28"/>
    <p:sldId id="381" r:id="rId29"/>
    <p:sldId id="387" r:id="rId30"/>
    <p:sldId id="407" r:id="rId31"/>
    <p:sldId id="383" r:id="rId32"/>
    <p:sldId id="408" r:id="rId33"/>
    <p:sldId id="386" r:id="rId34"/>
    <p:sldId id="411" r:id="rId35"/>
    <p:sldId id="412" r:id="rId36"/>
    <p:sldId id="413" r:id="rId37"/>
    <p:sldId id="414" r:id="rId38"/>
    <p:sldId id="430" r:id="rId39"/>
    <p:sldId id="415" r:id="rId40"/>
    <p:sldId id="416" r:id="rId41"/>
    <p:sldId id="417" r:id="rId42"/>
    <p:sldId id="418" r:id="rId43"/>
    <p:sldId id="423" r:id="rId44"/>
    <p:sldId id="419" r:id="rId45"/>
    <p:sldId id="424" r:id="rId46"/>
    <p:sldId id="425" r:id="rId47"/>
    <p:sldId id="420" r:id="rId48"/>
    <p:sldId id="421" r:id="rId49"/>
    <p:sldId id="426" r:id="rId50"/>
    <p:sldId id="427" r:id="rId51"/>
    <p:sldId id="428" r:id="rId52"/>
    <p:sldId id="429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2"/>
            <p14:sldId id="409"/>
            <p14:sldId id="393"/>
            <p14:sldId id="360"/>
            <p14:sldId id="394"/>
            <p14:sldId id="410"/>
            <p14:sldId id="395"/>
            <p14:sldId id="396"/>
            <p14:sldId id="397"/>
            <p14:sldId id="374"/>
            <p14:sldId id="375"/>
            <p14:sldId id="398"/>
            <p14:sldId id="399"/>
            <p14:sldId id="366"/>
            <p14:sldId id="400"/>
            <p14:sldId id="367"/>
            <p14:sldId id="401"/>
            <p14:sldId id="371"/>
            <p14:sldId id="402"/>
            <p14:sldId id="388"/>
            <p14:sldId id="403"/>
            <p14:sldId id="372"/>
            <p14:sldId id="404"/>
            <p14:sldId id="391"/>
            <p14:sldId id="405"/>
            <p14:sldId id="385"/>
            <p14:sldId id="406"/>
            <p14:sldId id="381"/>
            <p14:sldId id="387"/>
            <p14:sldId id="407"/>
            <p14:sldId id="383"/>
            <p14:sldId id="408"/>
            <p14:sldId id="386"/>
            <p14:sldId id="411"/>
            <p14:sldId id="412"/>
            <p14:sldId id="413"/>
            <p14:sldId id="414"/>
            <p14:sldId id="430"/>
            <p14:sldId id="415"/>
            <p14:sldId id="416"/>
            <p14:sldId id="417"/>
            <p14:sldId id="418"/>
            <p14:sldId id="423"/>
            <p14:sldId id="419"/>
            <p14:sldId id="424"/>
            <p14:sldId id="425"/>
            <p14:sldId id="420"/>
            <p14:sldId id="421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42739C"/>
    <a:srgbClr val="FF3300"/>
    <a:srgbClr val="8BB0CF"/>
    <a:srgbClr val="7AA5C8"/>
    <a:srgbClr val="FF5B5B"/>
    <a:srgbClr val="C9E7A7"/>
    <a:srgbClr val="FFFF66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9229" autoAdjust="0"/>
  </p:normalViewPr>
  <p:slideViewPr>
    <p:cSldViewPr>
      <p:cViewPr varScale="1">
        <p:scale>
          <a:sx n="89" d="100"/>
          <a:sy n="89" d="100"/>
        </p:scale>
        <p:origin x="9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838944" y="2778521"/>
            <a:ext cx="5333456" cy="946446"/>
          </a:xfrm>
        </p:spPr>
        <p:txBody>
          <a:bodyPr/>
          <a:lstStyle/>
          <a:p>
            <a:r>
              <a:rPr lang="en-US" altLang="ko-KR" b="1"/>
              <a:t>Window</a:t>
            </a:r>
            <a:r>
              <a:rPr lang="ko-KR" altLang="en-US" b="1"/>
              <a:t>와 브라우져 관련 객체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window.open</a:t>
            </a:r>
            <a:r>
              <a:rPr lang="en-US" altLang="ko-KR" sz="1000" b="1" dirty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/>
              <a:t>", "left=300,top=300,width=400,height=300");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href="javascript:load('http://www.graceland.com')"&gt;</a:t>
            </a:r>
          </a:p>
          <a:p>
            <a:pPr defTabSz="180000"/>
            <a:r>
              <a:rPr lang="ko-KR" altLang="en-US" sz="1000" dirty="0"/>
              <a:t>         </a:t>
            </a:r>
            <a:r>
              <a:rPr lang="ko-KR" altLang="en-US" sz="1000" dirty="0" err="1"/>
              <a:t>엘비스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프레슬리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href="javascript:load('http://www.universalorlando.com')"&gt;</a:t>
            </a:r>
          </a:p>
          <a:p>
            <a:pPr defTabSz="180000"/>
            <a:r>
              <a:rPr lang="ko-KR" altLang="en-US" sz="1000" dirty="0"/>
              <a:t>         유니버설 </a:t>
            </a:r>
            <a:r>
              <a:rPr lang="ko-KR" altLang="en-US" sz="1000" dirty="0" err="1"/>
              <a:t>올랜드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디즈니월드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윈도우를 열고 </a:t>
            </a:r>
            <a:endParaRPr lang="en-US" altLang="ko-KR" sz="1000" dirty="0"/>
          </a:p>
          <a:p>
            <a:r>
              <a:rPr lang="ko-KR" altLang="en-US" sz="1000" dirty="0"/>
              <a:t>디즈니 홈 페이지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/>
              <a:t>myWin</a:t>
            </a:r>
            <a:r>
              <a:rPr lang="en-US" altLang="ko-KR" sz="1000" dirty="0"/>
              <a:t>  </a:t>
            </a:r>
            <a:r>
              <a:rPr lang="ko-KR" altLang="en-US" sz="1000" dirty="0"/>
              <a:t>윈도우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20387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/>
              <a:t>	else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</a:t>
            </a:r>
            <a:r>
              <a:rPr lang="en-US" altLang="ko-KR" sz="1000" b="1" dirty="0" err="1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자신의 브라우저 윈도우 닫기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r>
              <a:rPr lang="ko-KR" altLang="en-US" sz="1000" dirty="0"/>
              <a:t> 링크에 의해 열려진 디즈니 월드 윈도우 닫기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윈도우를 스스로 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닫는 경우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(windo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제공 메서드 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close())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자신이 생성한 윈도우를 닫는 사례를 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보인다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함수를 만들어서 다기</a:t>
            </a:r>
            <a:r>
              <a:rPr lang="en-US" altLang="ko-KR" sz="14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객체의 타이머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타이머 기능 </a:t>
            </a:r>
            <a:r>
              <a:rPr lang="en-US" altLang="ko-KR" dirty="0"/>
              <a:t>2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타임아웃 코드 </a:t>
            </a:r>
            <a:r>
              <a:rPr lang="en-US" altLang="ko-KR" dirty="0"/>
              <a:t>1</a:t>
            </a:r>
            <a:r>
              <a:rPr lang="ko-KR" altLang="en-US" dirty="0"/>
              <a:t>회 호출</a:t>
            </a:r>
            <a:endParaRPr lang="en-US" altLang="ko-KR" dirty="0"/>
          </a:p>
          <a:p>
            <a:pPr lvl="2"/>
            <a:r>
              <a:rPr lang="en-US" altLang="ko-KR" dirty="0" err="1"/>
              <a:t>setTimeout</a:t>
            </a:r>
            <a:r>
              <a:rPr lang="en-US" altLang="ko-KR" dirty="0"/>
              <a:t>()/</a:t>
            </a:r>
            <a:r>
              <a:rPr lang="en-US" altLang="ko-KR" dirty="0" err="1"/>
              <a:t>clearTimeout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타임아웃 코드 반복 호출</a:t>
            </a:r>
            <a:endParaRPr lang="en-US" altLang="ko-KR" dirty="0"/>
          </a:p>
          <a:p>
            <a:pPr lvl="2"/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()/</a:t>
            </a:r>
            <a:r>
              <a:rPr lang="en-US" altLang="ko-KR" dirty="0" err="1"/>
              <a:t>clearTimeout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setTimeout</a:t>
            </a:r>
            <a:r>
              <a:rPr lang="en-US" altLang="ko-KR" sz="2000" dirty="0"/>
              <a:t>() :  </a:t>
            </a:r>
            <a:r>
              <a:rPr lang="ko-KR" altLang="en-US" sz="2000" dirty="0"/>
              <a:t>타임아웃 코드 </a:t>
            </a:r>
            <a:r>
              <a:rPr lang="en-US" altLang="ko-KR" sz="2000" dirty="0"/>
              <a:t>1</a:t>
            </a:r>
            <a:r>
              <a:rPr lang="ko-KR" altLang="en-US" sz="2000" dirty="0"/>
              <a:t>회 실행</a:t>
            </a:r>
            <a:r>
              <a:rPr lang="en-US" altLang="ko-KR" sz="2000" dirty="0"/>
              <a:t>(</a:t>
            </a:r>
            <a:r>
              <a:rPr lang="ko-KR" altLang="en-US" sz="2000" dirty="0"/>
              <a:t>반환은 </a:t>
            </a:r>
            <a:r>
              <a:rPr lang="en-US" altLang="ko-KR" sz="2000" dirty="0"/>
              <a:t>timeout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3</a:t>
            </a:r>
            <a:r>
              <a:rPr lang="ko-KR" altLang="en-US" sz="1800" dirty="0"/>
              <a:t>초 후 </a:t>
            </a:r>
            <a:r>
              <a:rPr lang="ko-KR" altLang="en-US" sz="1800" dirty="0" err="1"/>
              <a:t>경고창</a:t>
            </a:r>
            <a:r>
              <a:rPr lang="ko-KR" altLang="en-US" sz="1800" dirty="0"/>
              <a:t> 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3</a:t>
            </a:r>
            <a:r>
              <a:rPr lang="ko-KR" altLang="en-US" sz="1800" dirty="0"/>
              <a:t>초가 되기 전에 타이머 해제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{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myAlert</a:t>
            </a:r>
            <a:r>
              <a:rPr lang="en-US" altLang="ko-KR" sz="1400" b="1" dirty="0"/>
              <a:t>(3)", 3000);</a:t>
            </a:r>
            <a:r>
              <a:rPr lang="en-US" altLang="ko-KR" sz="1400" dirty="0"/>
              <a:t> // 3</a:t>
            </a:r>
            <a:r>
              <a:rPr lang="ko-KR" altLang="en-US" sz="1400" dirty="0"/>
              <a:t>초 후 </a:t>
            </a:r>
            <a:r>
              <a:rPr lang="en-US" altLang="ko-KR" sz="1400" dirty="0" err="1"/>
              <a:t>myAlert</a:t>
            </a:r>
            <a:r>
              <a:rPr lang="en-US" altLang="ko-KR" sz="1400" dirty="0"/>
              <a:t>(‘3’) </a:t>
            </a:r>
            <a:r>
              <a:rPr lang="ko-KR" altLang="en-US" sz="1400" dirty="0"/>
              <a:t>호출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2693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onmouseover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(5000)"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=null;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(time) {</a:t>
            </a:r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타이머 시작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timerID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setTimeout</a:t>
            </a:r>
            <a:r>
              <a:rPr lang="en-US" altLang="ko-KR" sz="1050" b="1" dirty="0"/>
              <a:t>("load('http://www.naver.com')", time);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이미지에 마우스 올리면 나타내는 </a:t>
            </a:r>
            <a:r>
              <a:rPr lang="ko-KR" altLang="en-US" sz="1050" dirty="0" err="1"/>
              <a:t>툴팁</a:t>
            </a:r>
            <a:r>
              <a:rPr lang="ko-KR" altLang="en-US" sz="1050" dirty="0"/>
              <a:t> 메시지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").title = "</a:t>
            </a:r>
            <a:r>
              <a:rPr lang="ko-KR" altLang="en-US" sz="1050" dirty="0"/>
              <a:t>타이머 작동 시작</a:t>
            </a:r>
            <a:r>
              <a:rPr lang="en-US" altLang="ko-KR" sz="1050" dirty="0"/>
              <a:t>...";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cancelTimer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if(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 !=null) 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 err="1"/>
              <a:t>clearTimeout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timerID</a:t>
            </a:r>
            <a:r>
              <a:rPr lang="en-US" altLang="ko-KR" sz="1050" b="1" dirty="0"/>
              <a:t>); </a:t>
            </a:r>
            <a:r>
              <a:rPr lang="en-US" altLang="ko-KR" sz="1050" dirty="0"/>
              <a:t>// </a:t>
            </a:r>
            <a:r>
              <a:rPr lang="ko-KR" altLang="en-US" sz="1050" dirty="0"/>
              <a:t>타이머 중단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load(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window.location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url</a:t>
            </a:r>
            <a:r>
              <a:rPr lang="en-US" altLang="ko-KR" sz="1050" b="1" dirty="0"/>
              <a:t>; </a:t>
            </a:r>
            <a:r>
              <a:rPr lang="en-US" altLang="ko-KR" sz="1050" dirty="0"/>
              <a:t>// </a:t>
            </a:r>
            <a:r>
              <a:rPr lang="ko-KR" altLang="en-US" sz="1050" dirty="0"/>
              <a:t>현재 윈도우에 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</a:t>
            </a:r>
            <a:r>
              <a:rPr lang="ko-KR" altLang="en-US" sz="1050" dirty="0"/>
              <a:t>사이트 로드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10-3 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로 웹 페이지 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툴팁</a:t>
            </a:r>
            <a:r>
              <a:rPr lang="ko-KR" altLang="en-US" sz="1000" dirty="0"/>
              <a:t> 메시지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마우스를 올리고 </a:t>
            </a:r>
            <a:endParaRPr lang="en-US" altLang="ko-KR" sz="1000" dirty="0"/>
          </a:p>
          <a:p>
            <a:r>
              <a:rPr lang="en-US" altLang="ko-KR" sz="1000" dirty="0"/>
              <a:t>5</a:t>
            </a:r>
            <a:r>
              <a:rPr lang="ko-KR" altLang="en-US" sz="1000" dirty="0"/>
              <a:t>초간 그대로 있을 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/>
              <a:t>() : </a:t>
            </a:r>
            <a:r>
              <a:rPr lang="ko-KR" altLang="en-US" sz="2000" dirty="0"/>
              <a:t>타임아웃 코드 반복 실행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1</a:t>
            </a:r>
            <a:r>
              <a:rPr lang="ko-KR" altLang="en-US" sz="1600" dirty="0"/>
              <a:t>초 간격으로 </a:t>
            </a:r>
            <a:r>
              <a:rPr lang="en-US" altLang="ko-KR" sz="1600" dirty="0"/>
              <a:t>f()</a:t>
            </a:r>
            <a:r>
              <a:rPr lang="ko-KR" altLang="en-US" sz="1600" dirty="0"/>
              <a:t> 반복 호출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타이머 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&lt;div&gt;&lt;span id="div" style="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ko-KR" altLang="en-US" sz="1200" dirty="0"/>
              <a:t>자동 회전하는 텍스트입니다</a:t>
            </a:r>
            <a:r>
              <a:rPr lang="en-US" altLang="ko-KR" sz="1200" dirty="0"/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div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("div");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setInterval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()", 200); </a:t>
            </a:r>
            <a:r>
              <a:rPr lang="en-US" altLang="ko-KR" sz="1200" dirty="0"/>
              <a:t>// 200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주기로 </a:t>
            </a:r>
            <a:r>
              <a:rPr lang="en-US" altLang="ko-KR" sz="1200" dirty="0" err="1"/>
              <a:t>doRotate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div.onclick</a:t>
            </a:r>
            <a:r>
              <a:rPr lang="en-US" altLang="ko-KR" sz="1200" dirty="0"/>
              <a:t> =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(e) { // </a:t>
            </a:r>
            <a:r>
              <a:rPr lang="ko-KR" altLang="en-US" sz="1200" dirty="0"/>
              <a:t>마우스 클릭 이벤트 </a:t>
            </a:r>
            <a:r>
              <a:rPr lang="ko-KR" altLang="en-US" sz="1200" dirty="0" err="1"/>
              <a:t>리스너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clearInterval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타이머 해제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회전 중단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 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remains +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div.innerHTML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str</a:t>
            </a:r>
            <a:r>
              <a:rPr lang="en-US" altLang="ko-KR" sz="1200" b="1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/>
              <a:t>윈도우를 위로 </a:t>
            </a:r>
            <a:r>
              <a:rPr lang="en-US" altLang="ko-KR" sz="1800" dirty="0"/>
              <a:t>5</a:t>
            </a:r>
            <a:r>
              <a:rPr lang="ko-KR" altLang="en-US" sz="1800" dirty="0"/>
              <a:t>픽셀</a:t>
            </a:r>
            <a:r>
              <a:rPr lang="en-US" altLang="ko-KR" sz="1800" dirty="0"/>
              <a:t>, </a:t>
            </a:r>
            <a:r>
              <a:rPr lang="ko-KR" altLang="en-US" sz="1800" dirty="0"/>
              <a:t>오른쪽으로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 이동</a:t>
            </a:r>
          </a:p>
          <a:p>
            <a:pPr lvl="1"/>
            <a:endParaRPr lang="en-US" altLang="ko-KR" sz="1600" dirty="0"/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ko-KR" altLang="en-US" sz="1800" dirty="0"/>
              <a:t>윈도우를 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/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(self.outerWifth-5,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(10, 0)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self.moveBy</a:t>
            </a:r>
            <a:r>
              <a:rPr lang="en-US" altLang="ko-KR" sz="1400" b="1" dirty="0"/>
              <a:t>(0,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moveBy</a:t>
            </a:r>
            <a:r>
              <a:rPr lang="en-US" altLang="ko-KR" sz="1400" b="1" dirty="0"/>
              <a:t>(0, 10)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resizeBy</a:t>
            </a:r>
            <a:r>
              <a:rPr lang="en-US" altLang="ko-KR" sz="1400" b="1" dirty="0"/>
              <a:t>(10, 10)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949280"/>
            <a:ext cx="685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이 예제는 </a:t>
            </a:r>
            <a:r>
              <a:rPr lang="ko-KR" altLang="en-US" sz="1200" dirty="0" err="1"/>
              <a:t>익스플로러에서는</a:t>
            </a:r>
            <a:r>
              <a:rPr lang="ko-KR" altLang="en-US" sz="1200" dirty="0"/>
              <a:t> 잘 실행되지만</a:t>
            </a:r>
            <a:r>
              <a:rPr lang="en-US" altLang="ko-KR" sz="1200" dirty="0"/>
              <a:t>, Chrome</a:t>
            </a:r>
            <a:r>
              <a:rPr lang="ko-KR" altLang="en-US" sz="1200" dirty="0"/>
              <a:t>에서는 보안의 이유로 전혀 실행되지 않고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Edge</a:t>
            </a:r>
            <a:r>
              <a:rPr lang="ko-KR" altLang="en-US" sz="1200" dirty="0"/>
              <a:t>에서는 크기</a:t>
            </a:r>
            <a:r>
              <a:rPr lang="en-US" altLang="ko-KR" sz="1200" dirty="0"/>
              <a:t> </a:t>
            </a:r>
            <a:r>
              <a:rPr lang="ko-KR" altLang="en-US" sz="1200" dirty="0"/>
              <a:t>조절만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웹 페이지를 위로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 스크롤</a:t>
            </a:r>
            <a:r>
              <a:rPr lang="en-US" altLang="ko-KR" sz="1800" dirty="0"/>
              <a:t>(</a:t>
            </a:r>
            <a:r>
              <a:rPr lang="ko-KR" altLang="en-US" sz="1800" dirty="0"/>
              <a:t>마우스 스크롤 다운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웹 페이지를 왼쪽으로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</a:t>
            </a:r>
            <a:r>
              <a:rPr lang="en-US" altLang="ko-KR" sz="1800" dirty="0"/>
              <a:t>, </a:t>
            </a:r>
            <a:r>
              <a:rPr lang="ko-KR" altLang="en-US" sz="1800" dirty="0"/>
              <a:t>아래로 </a:t>
            </a:r>
            <a:r>
              <a:rPr lang="en-US" altLang="ko-KR" sz="1800" dirty="0"/>
              <a:t>15</a:t>
            </a:r>
            <a:r>
              <a:rPr lang="ko-KR" altLang="en-US" sz="1800" dirty="0"/>
              <a:t>픽셀 스크롤</a:t>
            </a:r>
            <a:r>
              <a:rPr lang="en-US" altLang="ko-KR" sz="1800" dirty="0"/>
              <a:t>(</a:t>
            </a:r>
            <a:r>
              <a:rPr lang="ko-KR" altLang="en-US" sz="1800" dirty="0"/>
              <a:t>마우스 스크롤 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웹 페이지의 </a:t>
            </a:r>
            <a:r>
              <a:rPr lang="en-US" altLang="ko-KR" sz="1800" dirty="0"/>
              <a:t>(0, 200) </a:t>
            </a:r>
            <a:r>
              <a:rPr lang="ko-KR" altLang="en-US" sz="1800" dirty="0"/>
              <a:t>좌표 부분이 현재 윈도우의 왼쪽 상단 모서리에 출력되도록 스크롤</a:t>
            </a:r>
          </a:p>
          <a:p>
            <a:pPr lvl="2"/>
            <a:endParaRPr lang="ko-KR" altLang="en-US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10);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(10, -15);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* </a:t>
            </a:r>
            <a:r>
              <a:rPr lang="ko-KR" altLang="en-US" sz="1200" dirty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>
                <a:solidFill>
                  <a:srgbClr val="C00000"/>
                </a:solidFill>
              </a:rPr>
              <a:t>(scroll down)</a:t>
            </a:r>
            <a:r>
              <a:rPr lang="ko-KR" altLang="en-US" sz="1200" dirty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BOM, </a:t>
            </a:r>
            <a:r>
              <a:rPr lang="ko-KR" altLang="en-US" dirty="0"/>
              <a:t>즉 브라우저 관련 객체 종류를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객체를 이해하고 윈도우 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 </a:t>
            </a:r>
            <a:r>
              <a:rPr lang="ko-KR" altLang="en-US" dirty="0"/>
              <a:t>등을 제어할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타이머 기능을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객체를 이용하여 프린트</a:t>
            </a:r>
            <a:r>
              <a:rPr lang="en-US" altLang="ko-KR" dirty="0"/>
              <a:t>, </a:t>
            </a:r>
            <a:r>
              <a:rPr lang="ko-KR" altLang="en-US" dirty="0"/>
              <a:t>윈도우 움직이기 등 다양한 제어를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location </a:t>
            </a:r>
            <a:r>
              <a:rPr lang="ko-KR" altLang="en-US" dirty="0"/>
              <a:t>객체로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문서의 주소를 알고 새 문서를 </a:t>
            </a:r>
            <a:r>
              <a:rPr lang="ko-KR" altLang="en-US" dirty="0" err="1"/>
              <a:t>로드할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navigator </a:t>
            </a:r>
            <a:r>
              <a:rPr lang="ko-KR" altLang="en-US" dirty="0"/>
              <a:t>객체를 통해 현재 브라우저의 관한 정보를 알아낼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screen </a:t>
            </a:r>
            <a:r>
              <a:rPr lang="ko-KR" altLang="en-US" dirty="0"/>
              <a:t>객체를 통해 현재 스크린 장치의 해상도를 알아 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history </a:t>
            </a:r>
            <a:r>
              <a:rPr lang="ko-KR" altLang="en-US" dirty="0"/>
              <a:t>객체를 이용하여 지금까지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웹 페이지로 이동할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10-6 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자동 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window.scrollBy</a:t>
            </a:r>
            <a:r>
              <a:rPr lang="en-US" altLang="ko-KR" sz="1200" b="1" dirty="0"/>
              <a:t>(0,10);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이동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 프린트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실행되면 </a:t>
            </a:r>
            <a:endParaRPr lang="en-US" altLang="ko-KR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누르면 </a:t>
            </a:r>
            <a:endParaRPr lang="en-US" altLang="ko-KR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10-7 </a:t>
            </a:r>
            <a:r>
              <a:rPr lang="ko-KR" altLang="en-US" dirty="0"/>
              <a:t>웹 페이지 프린트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340768"/>
            <a:ext cx="46805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&lt;p&gt;window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print()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</a:p>
          <a:p>
            <a:pPr defTabSz="180000"/>
            <a:r>
              <a:rPr lang="en-US" altLang="ko-KR" sz="1400" dirty="0"/>
              <a:t>window </a:t>
            </a:r>
            <a:r>
              <a:rPr lang="ko-KR" altLang="en-US" sz="1400" dirty="0"/>
              <a:t>객체에 담겨 있는 웹 페이지가 프린트 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javascript:window.print</a:t>
            </a:r>
            <a:r>
              <a:rPr lang="en-US" altLang="ko-KR" sz="1400" b="1" dirty="0"/>
              <a:t>()"&gt;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dirty="0"/>
              <a:t>이곳을 누르면 프린트 됩니다</a:t>
            </a:r>
            <a:r>
              <a:rPr lang="en-US" altLang="ko-KR" sz="1400" dirty="0"/>
              <a:t>.&lt;/a&gt;&lt;p&gt;</a:t>
            </a:r>
          </a:p>
          <a:p>
            <a:pPr defTabSz="180000"/>
            <a:r>
              <a:rPr lang="en-US" altLang="ko-KR" sz="1400" dirty="0"/>
              <a:t>&lt;input type="button" value="</a:t>
            </a:r>
            <a:r>
              <a:rPr lang="ko-KR" altLang="en-US" sz="1400" dirty="0"/>
              <a:t>프린트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window.print</a:t>
            </a:r>
            <a:r>
              <a:rPr lang="en-US" altLang="ko-KR" sz="1400" b="1" dirty="0"/>
              <a:t>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8344" y="836712"/>
            <a:ext cx="1986002" cy="250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417452"/>
            <a:ext cx="4242586" cy="34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(print</a:t>
            </a:r>
            <a:r>
              <a:rPr lang="ko-KR" altLang="en-US" dirty="0"/>
              <a:t>시만 로고 보이게 하고 출력에만 로고 프린트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페이지의 프린트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print</a:t>
            </a: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객체에 </a:t>
            </a:r>
            <a:r>
              <a:rPr lang="en-US" altLang="ko-KR" dirty="0" err="1"/>
              <a:t>onbeforeprint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웹 페이지 프린트</a:t>
            </a:r>
            <a:endParaRPr lang="en-US" altLang="ko-KR" dirty="0"/>
          </a:p>
          <a:p>
            <a:pPr lvl="2"/>
            <a:r>
              <a:rPr lang="ko-KR" altLang="en-US" dirty="0"/>
              <a:t>브라우저가 웹 페이지를 이미지로 만들어 프린터로 전송</a:t>
            </a:r>
          </a:p>
          <a:p>
            <a:pPr marL="365760" lvl="1" indent="0">
              <a:buNone/>
            </a:pPr>
            <a:r>
              <a:rPr lang="en-US" altLang="ko-KR" dirty="0"/>
              <a:t>3. window </a:t>
            </a:r>
            <a:r>
              <a:rPr lang="ko-KR" altLang="en-US" dirty="0"/>
              <a:t>객체에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  <a:p>
            <a:pPr lvl="0"/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웹 페이지에는 보이지 않는 회사 로고를 프린트 시 종이에 출력</a:t>
            </a:r>
            <a:endParaRPr lang="en-US" altLang="ko-KR" dirty="0"/>
          </a:p>
          <a:p>
            <a:pPr lvl="1"/>
            <a:r>
              <a:rPr lang="en-US" altLang="ko-KR" dirty="0" err="1"/>
              <a:t>onbeforeprint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보이도록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  <a:endParaRPr lang="en-US" altLang="ko-KR" dirty="0"/>
          </a:p>
          <a:p>
            <a:pPr lvl="1"/>
            <a:r>
              <a:rPr lang="en-US" altLang="ko-KR" dirty="0" err="1"/>
              <a:t>onafterprintt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보이지</a:t>
            </a:r>
            <a:r>
              <a:rPr lang="en-US" altLang="ko-KR" dirty="0"/>
              <a:t> </a:t>
            </a:r>
            <a:r>
              <a:rPr lang="ko-KR" altLang="en-US" dirty="0"/>
              <a:t>않도록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10-8 </a:t>
            </a:r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이벤트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224771"/>
            <a:ext cx="59766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en-US" altLang="ko-KR" sz="1000" dirty="0" err="1"/>
              <a:t>onbeforeprint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#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display : none;</a:t>
            </a:r>
          </a:p>
          <a:p>
            <a:pPr defTabSz="180000"/>
            <a:r>
              <a:rPr lang="en-US" altLang="ko-KR" sz="1000" dirty="0"/>
              <a:t>	position : absolute; left : 0; top : 0;</a:t>
            </a:r>
          </a:p>
          <a:p>
            <a:pPr defTabSz="180000"/>
            <a:r>
              <a:rPr lang="en-US" altLang="ko-KR" sz="1000" dirty="0"/>
              <a:t>	width : 100%; height : 100%;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err="1"/>
              <a:t>window.onbeforeprint</a:t>
            </a:r>
            <a:r>
              <a:rPr lang="en-US" altLang="ko-KR" sz="1000" b="1" dirty="0"/>
              <a:t>=function 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logoDiv.style.display</a:t>
            </a:r>
            <a:r>
              <a:rPr lang="en-US" altLang="ko-KR" sz="1000" dirty="0"/>
              <a:t> = "block"; // block</a:t>
            </a:r>
            <a:r>
              <a:rPr lang="ko-KR" altLang="en-US" sz="1000" dirty="0"/>
              <a:t>으로 변경</a:t>
            </a:r>
            <a:r>
              <a:rPr lang="en-US" altLang="ko-KR" sz="1000" dirty="0"/>
              <a:t>. </a:t>
            </a:r>
            <a:r>
              <a:rPr lang="ko-KR" altLang="en-US" sz="1000" dirty="0"/>
              <a:t>로고가 화면에 나타나게 함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window.onafterprint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; 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logoDiv.style.display</a:t>
            </a:r>
            <a:r>
              <a:rPr lang="en-US" altLang="ko-KR" sz="1000" dirty="0"/>
              <a:t> = "none"; // &lt;div&gt; </a:t>
            </a:r>
            <a:r>
              <a:rPr lang="ko-KR" altLang="en-US" sz="1000" dirty="0"/>
              <a:t>영역이 보이지 않게 함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logoDiv.style.zIndex</a:t>
            </a:r>
            <a:r>
              <a:rPr lang="en-US" altLang="ko-KR" sz="1000" dirty="0"/>
              <a:t> = -1; // </a:t>
            </a:r>
            <a:r>
              <a:rPr lang="ko-KR" altLang="en-US" sz="1000" dirty="0"/>
              <a:t>이미지를 문서의 맨 바닥으로 배치</a:t>
            </a:r>
          </a:p>
          <a:p>
            <a:pPr defTabSz="180000"/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&lt;/script&gt;&lt;/head&gt;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onbeforeprint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 </a:t>
            </a:r>
            <a:r>
              <a:rPr lang="ko-KR" altLang="en-US" sz="1000" dirty="0"/>
              <a:t>이벤트 예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&lt;div id="</a:t>
            </a:r>
            <a:r>
              <a:rPr lang="en-US" altLang="ko-KR" sz="1000" b="1" dirty="0" err="1"/>
              <a:t>logoDiv</a:t>
            </a:r>
            <a:r>
              <a:rPr lang="en-US" altLang="ko-KR" sz="1000" b="1" dirty="0"/>
              <a:t>"&gt;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="media/logo.png" alt="</a:t>
            </a:r>
            <a:r>
              <a:rPr lang="ko-KR" altLang="en-US" sz="1000" dirty="0"/>
              <a:t>이미지 없습니다</a:t>
            </a:r>
            <a:r>
              <a:rPr lang="en-US" altLang="ko-KR" sz="1000" dirty="0"/>
              <a:t>."&gt;</a:t>
            </a:r>
          </a:p>
          <a:p>
            <a:pPr defTabSz="180000"/>
            <a:r>
              <a:rPr lang="en-US" altLang="ko-KR" sz="1000" b="1" dirty="0"/>
              <a:t>&lt;/div&gt;</a:t>
            </a:r>
          </a:p>
          <a:p>
            <a:pPr defTabSz="180000"/>
            <a:r>
              <a:rPr lang="en-US" altLang="ko-KR" sz="1000" dirty="0"/>
              <a:t>&lt;p&gt;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 </a:t>
            </a:r>
            <a:r>
              <a:rPr lang="ko-KR" altLang="en-US" sz="1000" dirty="0"/>
              <a:t>브라우저 윈도우에서는 보이지 않지만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프린트시에는</a:t>
            </a:r>
            <a:r>
              <a:rPr lang="ko-KR" altLang="en-US" sz="1000" dirty="0"/>
              <a:t> 회사 로고가 출력되는 예제를</a:t>
            </a:r>
          </a:p>
          <a:p>
            <a:pPr defTabSz="180000"/>
            <a:r>
              <a:rPr lang="ko-KR" altLang="en-US" sz="1000" dirty="0"/>
              <a:t>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마우스 오른쪽 버튼을 눌러 인쇄 </a:t>
            </a:r>
            <a:r>
              <a:rPr lang="ko-KR" altLang="en-US" sz="1000" dirty="0" err="1"/>
              <a:t>미리보기</a:t>
            </a:r>
            <a:r>
              <a:rPr lang="ko-KR" altLang="en-US" sz="1000" dirty="0"/>
              <a:t> 메뉴를 선택해 보세요</a:t>
            </a:r>
            <a:r>
              <a:rPr lang="en-US" altLang="ko-KR" sz="1000" dirty="0"/>
              <a:t>.&lt;/p&gt;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6394539"/>
            <a:ext cx="5328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 예제는 </a:t>
            </a:r>
            <a:r>
              <a:rPr lang="ko-KR" altLang="en-US" sz="1100" dirty="0" err="1"/>
              <a:t>익스플로러와</a:t>
            </a:r>
            <a:r>
              <a:rPr lang="ko-KR" altLang="en-US" sz="1100" dirty="0"/>
              <a:t> </a:t>
            </a:r>
            <a:r>
              <a:rPr lang="en-US" altLang="ko-KR" sz="1100" dirty="0"/>
              <a:t>Edge</a:t>
            </a:r>
            <a:r>
              <a:rPr lang="ko-KR" altLang="en-US" sz="1100" dirty="0"/>
              <a:t>에서는 실행되지만</a:t>
            </a:r>
            <a:r>
              <a:rPr lang="en-US" altLang="ko-KR" sz="1100" dirty="0"/>
              <a:t>, Chrome</a:t>
            </a:r>
            <a:r>
              <a:rPr lang="ko-KR" altLang="en-US" sz="1100" dirty="0"/>
              <a:t>에서는 실행되지 않는다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3089" y="1267258"/>
            <a:ext cx="2059911" cy="21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7194" y="3429000"/>
            <a:ext cx="4126806" cy="29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 </a:t>
            </a:r>
            <a:r>
              <a:rPr lang="en-US" altLang="ko-KR" dirty="0" err="1"/>
              <a:t>객체</a:t>
            </a:r>
            <a:r>
              <a:rPr lang="en-US" altLang="ko-KR" dirty="0"/>
              <a:t>(window</a:t>
            </a:r>
            <a:r>
              <a:rPr lang="ko-KR" altLang="en-US" dirty="0"/>
              <a:t>하위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location </a:t>
            </a:r>
            <a:r>
              <a:rPr lang="en-US" altLang="ko-KR" sz="2000" dirty="0" err="1"/>
              <a:t>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윈도우에 </a:t>
            </a:r>
            <a:r>
              <a:rPr lang="ko-KR" altLang="en-US" sz="1800" dirty="0" err="1"/>
              <a:t>로드된</a:t>
            </a:r>
            <a:r>
              <a:rPr lang="ko-KR" altLang="en-US" sz="1800" dirty="0"/>
              <a:t> 웹 페이지의 </a:t>
            </a:r>
            <a:r>
              <a:rPr lang="en-US" altLang="ko-KR" sz="1800" dirty="0"/>
              <a:t>URL </a:t>
            </a:r>
            <a:r>
              <a:rPr lang="ko-KR" altLang="en-US" sz="1800" dirty="0"/>
              <a:t>정보를 나타내는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location </a:t>
            </a:r>
            <a:r>
              <a:rPr lang="ko-KR" altLang="en-US" sz="1800" dirty="0"/>
              <a:t>객체로 현재 윈도우에 웹 페이지 열기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새 윈도우에 웹 페이지 열기</a:t>
            </a:r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location 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프로퍼티와</a:t>
            </a:r>
            <a:r>
              <a:rPr lang="ko-KR" altLang="en-US" sz="1800" dirty="0"/>
              <a:t> </a:t>
            </a:r>
            <a:r>
              <a:rPr lang="en-US" altLang="ko-KR" sz="1800" dirty="0"/>
              <a:t>URL</a:t>
            </a:r>
            <a:r>
              <a:rPr lang="ko-KR" altLang="en-US" sz="1800" dirty="0"/>
              <a:t>의 구성 요소와의 관계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/>
                <a:t>:</a:t>
              </a:r>
              <a:r>
                <a:rPr lang="en-US" altLang="ko-KR" sz="1600" dirty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	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10-9 location </a:t>
            </a:r>
            <a:r>
              <a:rPr lang="ko-KR" altLang="en-US" dirty="0"/>
              <a:t>객체로 웹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window.location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select.options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/>
              <a:t>	&lt;option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/>
              <a:t>	&lt;option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/>
              <a:t>	&lt;option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355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10–10 navigator</a:t>
            </a:r>
            <a:r>
              <a:rPr lang="ko-KR" altLang="en-US" dirty="0"/>
              <a:t>로 브라우저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/>
              <a:t>	border-color 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	border-style : solid;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+= "&lt;span&gt;platform&lt;/span&gt;: " + navigator.platform + "&lt;br&gt;";</a:t>
            </a:r>
          </a:p>
          <a:p>
            <a:pPr defTabSz="180000"/>
            <a:r>
              <a:rPr lang="en-US" altLang="ko-KR" sz="1000" dirty="0"/>
              <a:t>		text += "&lt;span&gt;product&lt;/span&gt;: " + </a:t>
            </a:r>
            <a:r>
              <a:rPr lang="en-US" altLang="ko-KR" sz="1000" dirty="0" err="1"/>
              <a:t>navigator.product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+= "&lt;span&gt;userAgent&lt;/span&gt;: " + navigator.userAgent +"&lt;br&gt;";</a:t>
            </a:r>
          </a:p>
          <a:p>
            <a:pPr defTabSz="180000"/>
            <a:r>
              <a:rPr lang="sv-SE" altLang="ko-KR" sz="1000" dirty="0"/>
              <a:t>		text += "&lt;span&gt;vendor&lt;/span&gt;: " + navigator.vendor +"&lt;br&gt;";</a:t>
            </a:r>
          </a:p>
          <a:p>
            <a:pPr defTabSz="180000"/>
            <a:r>
              <a:rPr lang="en-US" altLang="ko-KR" sz="1000" dirty="0"/>
              <a:t>		text 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/>
              <a:t>		for(j=0;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/>
              <a:t>			text 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div </a:t>
            </a:r>
            <a:r>
              <a:rPr lang="ko-KR" altLang="en-US" sz="1000" dirty="0"/>
              <a:t>태그에 출력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div.innerHTML</a:t>
            </a:r>
            <a:r>
              <a:rPr lang="en-US" altLang="ko-KR" sz="1000" b="1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플러그인 파일</a:t>
            </a:r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BOM(Browser Object Model) </a:t>
            </a:r>
            <a:r>
              <a:rPr lang="ko-KR" altLang="en-US" dirty="0"/>
              <a:t>객체들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자바스크립트로 브라우저를 제어하기 위해 지원되는 객체들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페이지의 내용과 관계없음</a:t>
            </a:r>
            <a:endParaRPr lang="en-US" altLang="ko-KR" dirty="0"/>
          </a:p>
          <a:p>
            <a:pPr lvl="1"/>
            <a:r>
              <a:rPr lang="ko-KR" altLang="en-US" dirty="0"/>
              <a:t>브라우저 공통 </a:t>
            </a:r>
            <a:r>
              <a:rPr lang="en-US" altLang="ko-KR" dirty="0"/>
              <a:t>BOM </a:t>
            </a:r>
            <a:r>
              <a:rPr lang="ko-KR" altLang="en-US" dirty="0"/>
              <a:t>객체들과 기능</a:t>
            </a:r>
            <a:endParaRPr lang="en-US" altLang="ko-KR" dirty="0"/>
          </a:p>
          <a:p>
            <a:pPr lvl="2"/>
            <a:r>
              <a:rPr lang="en-US" altLang="ko-KR" dirty="0"/>
              <a:t>window – </a:t>
            </a:r>
            <a:r>
              <a:rPr lang="ko-KR" altLang="en-US" dirty="0"/>
              <a:t>브라우저 윈도우 모양 제어</a:t>
            </a:r>
            <a:r>
              <a:rPr lang="en-US" altLang="ko-KR" dirty="0"/>
              <a:t>. </a:t>
            </a:r>
            <a:r>
              <a:rPr lang="ko-KR" altLang="en-US" dirty="0"/>
              <a:t>새 윈도우 열기</a:t>
            </a:r>
            <a:r>
              <a:rPr lang="en-US" altLang="ko-KR" dirty="0"/>
              <a:t>/</a:t>
            </a:r>
            <a:r>
              <a:rPr lang="ko-KR" altLang="en-US" dirty="0"/>
              <a:t>닫기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navigator – </a:t>
            </a:r>
            <a:r>
              <a:rPr lang="ko-KR" altLang="en-US" dirty="0"/>
              <a:t>브라우저에 대한 다양한 정보 제공</a:t>
            </a:r>
          </a:p>
          <a:p>
            <a:pPr lvl="2"/>
            <a:r>
              <a:rPr lang="en-US" altLang="ko-KR" dirty="0"/>
              <a:t>history  - </a:t>
            </a:r>
            <a:r>
              <a:rPr lang="ko-KR" altLang="en-US" dirty="0"/>
              <a:t>브라우저 윈도우에</a:t>
            </a:r>
            <a:r>
              <a:rPr lang="en-US" altLang="ko-KR" dirty="0"/>
              <a:t> </a:t>
            </a:r>
            <a:r>
              <a:rPr lang="ko-KR" altLang="en-US" dirty="0" err="1"/>
              <a:t>로드한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리스트의 </a:t>
            </a:r>
            <a:r>
              <a:rPr lang="ko-KR" altLang="en-US" dirty="0" err="1"/>
              <a:t>히스토리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2"/>
            <a:r>
              <a:rPr lang="en-US" altLang="ko-KR" dirty="0"/>
              <a:t>location – </a:t>
            </a:r>
            <a:r>
              <a:rPr lang="ko-KR" altLang="en-US" dirty="0"/>
              <a:t>브라우저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</a:t>
            </a:r>
            <a:r>
              <a:rPr lang="en-US" altLang="ko-KR" dirty="0"/>
              <a:t>URL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en-US" altLang="ko-KR" dirty="0"/>
              <a:t>screen – </a:t>
            </a:r>
            <a:r>
              <a:rPr lang="ko-KR" altLang="en-US" dirty="0"/>
              <a:t>브라우저가 실행되고 있는 스크린 장치에 대한 정보 제공</a:t>
            </a:r>
            <a:endParaRPr lang="en-US" altLang="ko-KR" dirty="0"/>
          </a:p>
          <a:p>
            <a:r>
              <a:rPr lang="en-US" altLang="ko-KR" dirty="0"/>
              <a:t>BOM</a:t>
            </a:r>
            <a:r>
              <a:rPr lang="ko-KR" altLang="en-US" dirty="0"/>
              <a:t>의 국제 표준이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브라우저마다 </a:t>
            </a:r>
            <a:r>
              <a:rPr lang="en-US" altLang="ko-KR" dirty="0"/>
              <a:t>BOM</a:t>
            </a:r>
            <a:r>
              <a:rPr lang="ko-KR" altLang="en-US" dirty="0"/>
              <a:t> 객체들이 조금씩 다름</a:t>
            </a:r>
            <a:endParaRPr lang="en-US" altLang="ko-KR" dirty="0"/>
          </a:p>
          <a:p>
            <a:pPr lvl="1"/>
            <a:r>
              <a:rPr lang="ko-KR" altLang="en-US" dirty="0"/>
              <a:t>브라우저마다 이름이 같은 </a:t>
            </a:r>
            <a:r>
              <a:rPr lang="en-US" altLang="ko-KR" dirty="0"/>
              <a:t>BOM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상이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스크린 장치에 관한 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스크린 장치에 관한 정보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10-11 </a:t>
            </a:r>
            <a:r>
              <a:rPr lang="ko-KR" altLang="en-US" dirty="0"/>
              <a:t>스크린 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와 </a:t>
            </a:r>
            <a:r>
              <a:rPr lang="en-US" altLang="ko-KR" sz="1000" dirty="0"/>
              <a:t>width</a:t>
            </a:r>
            <a:r>
              <a:rPr lang="ko-KR" altLang="en-US" sz="1000" dirty="0"/>
              <a:t>는 브라우저의 설정에서 </a:t>
            </a:r>
            <a:endParaRPr lang="en-US" altLang="ko-KR" sz="1000" dirty="0"/>
          </a:p>
          <a:p>
            <a:r>
              <a:rPr lang="ko-KR" altLang="en-US" sz="1000" dirty="0"/>
              <a:t>확대</a:t>
            </a:r>
            <a:r>
              <a:rPr lang="en-US" altLang="ko-KR" sz="1000" dirty="0"/>
              <a:t>/</a:t>
            </a:r>
            <a:r>
              <a:rPr lang="ko-KR" altLang="en-US" sz="1000" dirty="0"/>
              <a:t>축소 값을 </a:t>
            </a:r>
            <a:r>
              <a:rPr lang="en-US" altLang="ko-KR" sz="1000" dirty="0"/>
              <a:t>100%</a:t>
            </a:r>
            <a:r>
              <a:rPr lang="ko-KR" altLang="en-US" sz="1000" dirty="0"/>
              <a:t>로 해야 정확한</a:t>
            </a:r>
            <a:endParaRPr lang="en-US" altLang="ko-KR" sz="1000" dirty="0"/>
          </a:p>
          <a:p>
            <a:r>
              <a:rPr lang="ko-KR" altLang="en-US" sz="1000" dirty="0"/>
              <a:t>값으로 출력됨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작업 표시줄 높이 제외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픽셀당 </a:t>
            </a:r>
            <a:r>
              <a:rPr lang="en-US" altLang="ko-KR" sz="1000" dirty="0"/>
              <a:t>2</a:t>
            </a:r>
            <a:r>
              <a:rPr lang="en-US" altLang="ko-KR" sz="1000" baseline="30000" dirty="0"/>
              <a:t>24</a:t>
            </a:r>
            <a:r>
              <a:rPr lang="en-US" altLang="ko-KR" sz="1000" dirty="0"/>
              <a:t> </a:t>
            </a:r>
            <a:r>
              <a:rPr lang="ko-KR" altLang="en-US" sz="1000" dirty="0"/>
              <a:t>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스크린 크기</a:t>
            </a:r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윈도우에서 방문한 웹 페이지 리스트</a:t>
            </a:r>
            <a:r>
              <a:rPr lang="en-US" altLang="ko-KR" dirty="0"/>
              <a:t>(</a:t>
            </a:r>
            <a:r>
              <a:rPr lang="ko-KR" altLang="en-US" dirty="0" err="1"/>
              <a:t>히스토리</a:t>
            </a:r>
            <a:r>
              <a:rPr lang="en-US" altLang="ko-KR" dirty="0"/>
              <a:t>)</a:t>
            </a:r>
            <a:r>
              <a:rPr lang="ko-KR" altLang="en-US" dirty="0"/>
              <a:t>를 나타내는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history </a:t>
            </a:r>
            <a:r>
              <a:rPr lang="ko-KR" altLang="en-US" dirty="0"/>
              <a:t>객체를 이용하여 웹 페이지를 이동하는 코드 사례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10-12 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history.go</a:t>
            </a:r>
            <a:r>
              <a:rPr lang="en-US" altLang="ko-KR" sz="1400" b="1" dirty="0"/>
              <a:t>(-1)</a:t>
            </a:r>
            <a:r>
              <a:rPr lang="en-US" altLang="ko-KR" sz="1400" dirty="0"/>
              <a:t>"&gt;go(-1)&lt;/button&gt;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92764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Cookie</a:t>
            </a:r>
            <a:r>
              <a:rPr lang="ko-KR" altLang="en-US" dirty="0"/>
              <a:t>는 </a:t>
            </a:r>
            <a:r>
              <a:rPr lang="ko-KR" altLang="en-US"/>
              <a:t>자신의 컴퓨터에 </a:t>
            </a:r>
            <a:r>
              <a:rPr lang="ko-KR" altLang="en-US" dirty="0"/>
              <a:t>작은 텍스트파일 형식으로 저장되는 데이터임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err="1"/>
              <a:t>브라우져에게</a:t>
            </a:r>
            <a:r>
              <a:rPr lang="ko-KR" altLang="en-US" dirty="0"/>
              <a:t> </a:t>
            </a:r>
            <a:r>
              <a:rPr lang="ko-KR" altLang="en-US" dirty="0" err="1"/>
              <a:t>웹페이지를</a:t>
            </a:r>
            <a:r>
              <a:rPr lang="ko-KR" altLang="en-US" dirty="0"/>
              <a:t> 보내면 연결은 끊어지고 사용자에 관한</a:t>
            </a:r>
            <a:br>
              <a:rPr lang="en-US" altLang="ko-KR" dirty="0"/>
            </a:br>
            <a:r>
              <a:rPr lang="ko-KR" altLang="en-US" dirty="0"/>
              <a:t>모든 정보는 서버가 잃어 버림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이런 단점을 개선하기 위해 고안된 것이 </a:t>
            </a:r>
            <a:r>
              <a:rPr lang="en-US" altLang="ko-KR" dirty="0"/>
              <a:t>cookie</a:t>
            </a:r>
            <a:r>
              <a:rPr lang="ko-KR" altLang="en-US" dirty="0"/>
              <a:t>이며 사용자에 관한 정보를 </a:t>
            </a:r>
            <a:br>
              <a:rPr lang="en-US" altLang="ko-KR" dirty="0"/>
            </a:br>
            <a:r>
              <a:rPr lang="ko-KR" altLang="en-US" dirty="0" err="1"/>
              <a:t>기억하도록하는</a:t>
            </a:r>
            <a:r>
              <a:rPr lang="ko-KR" altLang="en-US" dirty="0"/>
              <a:t> 것임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웹페이지를</a:t>
            </a:r>
            <a:r>
              <a:rPr lang="ko-KR" altLang="en-US" dirty="0"/>
              <a:t> 방문하면 방문한 사람의 이름이 쿠키에 저장됨</a:t>
            </a:r>
            <a:br>
              <a:rPr lang="en-US" altLang="ko-KR" dirty="0"/>
            </a:br>
            <a:r>
              <a:rPr lang="ko-KR" altLang="en-US" dirty="0"/>
              <a:t>다음에 그 페이지를 다시 방문하면 쿠키가 그 이름을 기억함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쿠키는  </a:t>
            </a:r>
            <a:r>
              <a:rPr lang="en-US" altLang="ko-KR" dirty="0"/>
              <a:t>name=</a:t>
            </a:r>
            <a:r>
              <a:rPr lang="ko-KR" altLang="en-US" dirty="0"/>
              <a:t>값 형태로 저장됨</a:t>
            </a:r>
            <a:br>
              <a:rPr lang="en-US" altLang="ko-KR" dirty="0"/>
            </a:br>
            <a:r>
              <a:rPr lang="en-US" altLang="ko-KR" dirty="0"/>
              <a:t> username = Kook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만일 </a:t>
            </a:r>
            <a:r>
              <a:rPr lang="ko-KR" altLang="en-US" dirty="0" err="1"/>
              <a:t>브라우져가</a:t>
            </a:r>
            <a:r>
              <a:rPr lang="ko-KR" altLang="en-US" dirty="0"/>
              <a:t> 서버에게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요청할시에는</a:t>
            </a:r>
            <a:r>
              <a:rPr lang="ko-KR" altLang="en-US" dirty="0"/>
              <a:t> 그 페이지에 관련된</a:t>
            </a:r>
            <a:br>
              <a:rPr lang="en-US" altLang="ko-KR" dirty="0"/>
            </a:br>
            <a:r>
              <a:rPr lang="ko-KR" altLang="en-US" dirty="0"/>
              <a:t>쿠키를 포함하여 요청하므로 서버는 사용자의 정보를 </a:t>
            </a:r>
            <a:r>
              <a:rPr lang="ko-KR" altLang="en-US" dirty="0" err="1"/>
              <a:t>알게됨</a:t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Doe; expires=Thu, 18 Dec 2013 12:00:00 UTC;</a:t>
            </a:r>
            <a:br>
              <a:rPr lang="en-US" altLang="ko-KR" dirty="0"/>
            </a:br>
            <a:r>
              <a:rPr lang="en-US" altLang="ko-KR" dirty="0"/>
              <a:t> path=/";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356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자바스크립트로 쿠키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자바스크립트로 쿠키를 생성</a:t>
            </a:r>
            <a:r>
              <a:rPr lang="en-US" altLang="ko-KR" dirty="0"/>
              <a:t>,</a:t>
            </a:r>
            <a:r>
              <a:rPr lang="ko-KR" altLang="en-US" dirty="0"/>
              <a:t>읽음</a:t>
            </a:r>
            <a:r>
              <a:rPr lang="en-US" altLang="ko-KR" dirty="0"/>
              <a:t>,</a:t>
            </a:r>
            <a:r>
              <a:rPr lang="ko-KR" altLang="en-US" dirty="0" err="1"/>
              <a:t>삭제할수</a:t>
            </a:r>
            <a:r>
              <a:rPr lang="ko-KR" altLang="en-US" dirty="0"/>
              <a:t> 있는데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document.cookie</a:t>
            </a:r>
            <a:r>
              <a:rPr lang="ko-KR" altLang="en-US" dirty="0"/>
              <a:t>속성을 사용함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생성은 </a:t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 = “username = John Doe”;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기본적으로 쿠키는 </a:t>
            </a:r>
            <a:r>
              <a:rPr lang="ko-KR" altLang="en-US" dirty="0" err="1"/>
              <a:t>브라우져가</a:t>
            </a:r>
            <a:r>
              <a:rPr lang="ko-KR" altLang="en-US" dirty="0"/>
              <a:t> 닫히면  쿠키는 사멸되나</a:t>
            </a:r>
            <a:br>
              <a:rPr lang="en-US" altLang="ko-KR" dirty="0"/>
            </a:br>
            <a:r>
              <a:rPr lang="ko-KR" altLang="en-US" dirty="0"/>
              <a:t>사멸일자를 지정해주면 </a:t>
            </a:r>
            <a:r>
              <a:rPr lang="ko-KR" altLang="en-US" dirty="0" err="1"/>
              <a:t>그날자에</a:t>
            </a:r>
            <a:r>
              <a:rPr lang="ko-KR" altLang="en-US" dirty="0"/>
              <a:t> 사멸됨</a:t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Doe; expires=Thu, 18 Dec 2022 12:00:00 UTC";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쿠키가 속한 속한 경로를 </a:t>
            </a:r>
            <a:r>
              <a:rPr lang="en-US" altLang="ko-KR" dirty="0"/>
              <a:t>path</a:t>
            </a:r>
            <a:r>
              <a:rPr lang="ko-KR" altLang="en-US" dirty="0"/>
              <a:t>매개변수를 통해 지정함</a:t>
            </a:r>
            <a:br>
              <a:rPr lang="en-US" altLang="ko-KR" dirty="0"/>
            </a:br>
            <a:r>
              <a:rPr lang="ko-KR" altLang="en-US" dirty="0"/>
              <a:t>기본은 현재의 페이지에 속함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쿠키 읽기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document.cookie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는 모든 쿠키들을 하나의 문자열로 반환</a:t>
            </a:r>
            <a:br>
              <a:rPr lang="en-US" altLang="ko-KR" dirty="0"/>
            </a:br>
            <a:r>
              <a:rPr lang="en-US" altLang="ko-KR" dirty="0"/>
              <a:t> cookie1=value; cookie2=value; cookie3=value;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변경</a:t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Smith; expires=Thu, 18 Dec 2013 12:00:00 UTC; path=/";</a:t>
            </a:r>
          </a:p>
          <a:p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3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8867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쿠키삭제는 </a:t>
            </a:r>
            <a:r>
              <a:rPr lang="en-US" altLang="ko-KR" dirty="0"/>
              <a:t>username</a:t>
            </a:r>
            <a:r>
              <a:rPr lang="ko-KR" altLang="en-US" dirty="0"/>
              <a:t>을 공란으로 두면 됨</a:t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"username=; expires=Thu, 01 Jan 1970 00:00:00 UTC; path=/;";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쿠키 </a:t>
            </a:r>
            <a:r>
              <a:rPr lang="ko-KR" altLang="en-US" dirty="0" err="1"/>
              <a:t>읽을시는</a:t>
            </a:r>
            <a:r>
              <a:rPr lang="ko-KR" altLang="en-US" dirty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과 값들만 연속되어 보이고 나머지는 안보임</a:t>
            </a:r>
            <a:endParaRPr lang="en-US" altLang="ko-KR" dirty="0"/>
          </a:p>
          <a:p>
            <a:r>
              <a:rPr lang="en-US" altLang="ko-KR" dirty="0"/>
              <a:t>9 </a:t>
            </a:r>
            <a:r>
              <a:rPr lang="ko-KR" altLang="en-US"/>
              <a:t>쿠키는 예전에 것에 덮어씌우는 것이 아니고 붙여쓰기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310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버젼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93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2009</a:t>
            </a:r>
            <a:r>
              <a:rPr lang="ko-KR" altLang="en-US" dirty="0"/>
              <a:t>년에  </a:t>
            </a:r>
            <a:r>
              <a:rPr lang="en-US" altLang="ko-KR" dirty="0"/>
              <a:t>ECMASCRIPT </a:t>
            </a:r>
            <a:r>
              <a:rPr lang="en-US" altLang="ko-KR"/>
              <a:t>5(ES</a:t>
            </a:r>
            <a:r>
              <a:rPr lang="ko-KR" altLang="en-US"/>
              <a:t> </a:t>
            </a:r>
            <a:r>
              <a:rPr lang="en-US" altLang="ko-KR" dirty="0"/>
              <a:t>5</a:t>
            </a:r>
            <a:r>
              <a:rPr lang="en-US" altLang="ko-KR"/>
              <a:t>)</a:t>
            </a:r>
            <a:r>
              <a:rPr lang="ko-KR" altLang="en-US" dirty="0"/>
              <a:t>가 나옴 현재 </a:t>
            </a:r>
            <a:r>
              <a:rPr lang="en-US" altLang="ko-KR" dirty="0" err="1"/>
              <a:t>js</a:t>
            </a:r>
            <a:r>
              <a:rPr lang="ko-KR" altLang="en-US" dirty="0"/>
              <a:t>들은 이것을 표준으로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2015</a:t>
            </a:r>
            <a:r>
              <a:rPr lang="ko-KR" altLang="en-US" dirty="0"/>
              <a:t>년에 </a:t>
            </a:r>
            <a:r>
              <a:rPr lang="en-US" altLang="ko-KR" dirty="0"/>
              <a:t>ECMASCRIPT 6(ES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  <a:r>
              <a:rPr lang="ko-KR" altLang="en-US" dirty="0"/>
              <a:t>가 나옴 </a:t>
            </a:r>
            <a:br>
              <a:rPr lang="en-US" altLang="ko-KR" dirty="0"/>
            </a:br>
            <a:r>
              <a:rPr lang="en-US" altLang="ko-KR" dirty="0"/>
              <a:t>2016,2017,2018</a:t>
            </a:r>
            <a:r>
              <a:rPr lang="ko-KR" altLang="en-US" dirty="0" err="1"/>
              <a:t>버젼이</a:t>
            </a:r>
            <a:r>
              <a:rPr lang="ko-KR" altLang="en-US" dirty="0"/>
              <a:t> 추가됨</a:t>
            </a:r>
          </a:p>
        </p:txBody>
      </p:sp>
    </p:spTree>
    <p:extLst>
      <p:ext uri="{BB962C8B-B14F-4D97-AF65-F5344CB8AC3E}">
        <p14:creationId xmlns:p14="http://schemas.microsoft.com/office/powerpoint/2010/main" val="2135911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신기능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 let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 const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Arrow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For/of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Map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Set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Default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Function Rest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07EF-BBBC-440F-948D-DB0506BF0170}"/>
              </a:ext>
            </a:extLst>
          </p:cNvPr>
          <p:cNvSpPr txBox="1"/>
          <p:nvPr/>
        </p:nvSpPr>
        <p:spPr>
          <a:xfrm>
            <a:off x="5004048" y="1634988"/>
            <a:ext cx="388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String.includes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String.startsWith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String.endsWith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Array.from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Array keys()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Array find()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Array </a:t>
            </a:r>
            <a:r>
              <a:rPr lang="en-US" altLang="ko-KR" dirty="0" err="1"/>
              <a:t>findIndex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Math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Number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Number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Global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Iterables</a:t>
            </a:r>
            <a:r>
              <a:rPr lang="en-US" altLang="ko-KR" dirty="0"/>
              <a:t> </a:t>
            </a:r>
            <a:r>
              <a:rPr lang="en-US" altLang="ko-KR" dirty="0" err="1"/>
              <a:t>Object.entries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JavaScript Modules</a:t>
            </a:r>
          </a:p>
        </p:txBody>
      </p:sp>
    </p:spTree>
    <p:extLst>
      <p:ext uri="{BB962C8B-B14F-4D97-AF65-F5344CB8AC3E}">
        <p14:creationId xmlns:p14="http://schemas.microsoft.com/office/powerpoint/2010/main" val="2681295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/>
              <a:t>et</a:t>
            </a:r>
            <a:r>
              <a:rPr lang="ko-KR" altLang="en-US" dirty="0"/>
              <a:t>과 </a:t>
            </a:r>
            <a:r>
              <a:rPr lang="en-US" altLang="ko-KR" dirty="0" err="1"/>
              <a:t>const</a:t>
            </a:r>
            <a:r>
              <a:rPr lang="ko-KR" altLang="en-US" dirty="0"/>
              <a:t>키워드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056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 6</a:t>
            </a:r>
            <a:r>
              <a:rPr lang="ko-KR" altLang="en-US" dirty="0"/>
              <a:t>에서 새롭게 추가됨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let</a:t>
            </a:r>
            <a:r>
              <a:rPr lang="ko-KR" altLang="en-US" dirty="0"/>
              <a:t>은 블록</a:t>
            </a:r>
            <a:r>
              <a:rPr lang="en-US" altLang="ko-KR" dirty="0"/>
              <a:t>{ }</a:t>
            </a:r>
            <a:r>
              <a:rPr lang="ko-KR" altLang="en-US" dirty="0"/>
              <a:t> </a:t>
            </a:r>
            <a:r>
              <a:rPr lang="en-US" altLang="ko-KR" dirty="0"/>
              <a:t>scope(</a:t>
            </a:r>
            <a:r>
              <a:rPr lang="ko-KR" altLang="en-US" dirty="0"/>
              <a:t>범위 개념을 도입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그전에는 </a:t>
            </a:r>
            <a:r>
              <a:rPr lang="en-US" altLang="ko-KR" b="1" dirty="0"/>
              <a:t>Global Scope</a:t>
            </a:r>
            <a:r>
              <a:rPr lang="en-US" altLang="ko-KR" dirty="0"/>
              <a:t> </a:t>
            </a:r>
            <a:r>
              <a:rPr lang="ko-KR" altLang="en-US" dirty="0"/>
              <a:t>과</a:t>
            </a:r>
            <a:r>
              <a:rPr lang="en-US" altLang="ko-KR" dirty="0"/>
              <a:t> </a:t>
            </a:r>
            <a:r>
              <a:rPr lang="en-US" altLang="ko-KR" b="1" dirty="0"/>
              <a:t>Function Scope</a:t>
            </a:r>
            <a:r>
              <a:rPr lang="ko-KR" altLang="en-US" dirty="0"/>
              <a:t>있음</a:t>
            </a:r>
            <a:br>
              <a:rPr lang="en-US" altLang="ko-KR" dirty="0"/>
            </a:br>
            <a:r>
              <a:rPr lang="en-US" altLang="ko-KR" b="1" dirty="0"/>
              <a:t>Global Scope</a:t>
            </a:r>
            <a:r>
              <a:rPr lang="ko-KR" altLang="en-US" b="1" dirty="0"/>
              <a:t>는 전역변수 영역</a:t>
            </a:r>
            <a:br>
              <a:rPr lang="en-US" altLang="ko-KR" b="1" dirty="0"/>
            </a:br>
            <a:r>
              <a:rPr lang="en-US" altLang="ko-KR" b="1" dirty="0"/>
              <a:t>Function scope</a:t>
            </a:r>
            <a:r>
              <a:rPr lang="ko-KR" altLang="en-US" b="1" dirty="0"/>
              <a:t>는 함수영역</a:t>
            </a:r>
            <a:r>
              <a:rPr lang="en-US" altLang="ko-KR" b="1" dirty="0"/>
              <a:t>(</a:t>
            </a:r>
            <a:r>
              <a:rPr lang="ko-KR" altLang="en-US" b="1" dirty="0"/>
              <a:t>지역변수</a:t>
            </a:r>
            <a:r>
              <a:rPr lang="en-US" altLang="ko-KR" b="1" dirty="0"/>
              <a:t> </a:t>
            </a:r>
            <a:r>
              <a:rPr lang="ko-KR" altLang="en-US" b="1" dirty="0"/>
              <a:t>영역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전역변수 사용법</a:t>
            </a:r>
            <a:br>
              <a:rPr lang="en-US" altLang="ko-KR" b="1" dirty="0"/>
            </a:b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carName</a:t>
            </a:r>
            <a:r>
              <a:rPr lang="en-US" altLang="ko-KR" dirty="0"/>
              <a:t> = "Volvo"; //</a:t>
            </a:r>
            <a:r>
              <a:rPr lang="ko-KR" altLang="en-US" dirty="0"/>
              <a:t>함수 밖에서 선언</a:t>
            </a:r>
            <a:br>
              <a:rPr lang="en-US" altLang="ko-KR" dirty="0"/>
            </a:br>
            <a:r>
              <a:rPr lang="en-US" altLang="ko-KR" dirty="0"/>
              <a:t>// code here can use </a:t>
            </a:r>
            <a:r>
              <a:rPr lang="en-US" altLang="ko-KR" dirty="0" err="1"/>
              <a:t>carName</a:t>
            </a:r>
            <a:br>
              <a:rPr lang="en-US" altLang="ko-KR" dirty="0"/>
            </a:br>
            <a:r>
              <a:rPr lang="en-US" altLang="ko-KR" dirty="0"/>
              <a:t>function 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  // code here can also use </a:t>
            </a:r>
            <a:r>
              <a:rPr lang="en-US" altLang="ko-KR" dirty="0" err="1"/>
              <a:t>carName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지역변수 사용법</a:t>
            </a:r>
            <a:br>
              <a:rPr lang="en-US" altLang="ko-KR" dirty="0"/>
            </a:br>
            <a:r>
              <a:rPr lang="en-US" altLang="ko-KR" dirty="0"/>
              <a:t>// code here can NOT use </a:t>
            </a:r>
            <a:r>
              <a:rPr lang="en-US" altLang="ko-KR" dirty="0" err="1"/>
              <a:t>carName</a:t>
            </a:r>
            <a:br>
              <a:rPr lang="en-US" altLang="ko-KR" dirty="0"/>
            </a:br>
            <a:r>
              <a:rPr lang="en-US" altLang="ko-KR" dirty="0"/>
              <a:t>function 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carName</a:t>
            </a:r>
            <a:r>
              <a:rPr lang="en-US" altLang="ko-KR" dirty="0"/>
              <a:t> = "Volvo";</a:t>
            </a:r>
            <a:br>
              <a:rPr lang="en-US" altLang="ko-KR" dirty="0"/>
            </a:br>
            <a:r>
              <a:rPr lang="en-US" altLang="ko-KR" dirty="0"/>
              <a:t>  // code here CAN use </a:t>
            </a:r>
            <a:r>
              <a:rPr lang="en-US" altLang="ko-KR" dirty="0" err="1"/>
              <a:t>carName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code here can NOT use </a:t>
            </a:r>
            <a:r>
              <a:rPr lang="en-US" altLang="ko-KR" dirty="0" err="1"/>
              <a:t>carName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2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11" y="1164868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HTML </a:t>
            </a:r>
            <a:r>
              <a:rPr lang="ko-KR" altLang="en-US" sz="1000" dirty="0"/>
              <a:t>문서의 내용과 </a:t>
            </a:r>
            <a:endParaRPr lang="en-US" altLang="ko-KR" sz="1000" dirty="0"/>
          </a:p>
          <a:p>
            <a:r>
              <a:rPr lang="ko-KR" altLang="en-US" sz="1000" dirty="0"/>
              <a:t>관련된 객체들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 &gt;</a:t>
            </a:r>
            <a:r>
              <a:rPr lang="ko-KR" altLang="en-US" sz="900" dirty="0"/>
              <a:t>이것은 </a:t>
            </a:r>
          </a:p>
          <a:p>
            <a:r>
              <a:rPr lang="en-US" altLang="ko-KR" sz="900" dirty="0"/>
              <a:t>    &lt;span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&lt;/span&gt;</a:t>
            </a:r>
          </a:p>
          <a:p>
            <a:r>
              <a:rPr lang="en-US" altLang="ko-KR" sz="900" dirty="0"/>
              <a:t>&lt;/p&gt;</a:t>
            </a:r>
          </a:p>
          <a:p>
            <a:r>
              <a:rPr lang="en-US" altLang="ko-KR" sz="900" dirty="0"/>
              <a:t>&lt;form&gt;</a:t>
            </a:r>
          </a:p>
          <a:p>
            <a:r>
              <a:rPr lang="en-US" altLang="ko-KR" sz="900" dirty="0"/>
              <a:t>    &lt;input type="text" name="s"&gt;</a:t>
            </a:r>
          </a:p>
          <a:p>
            <a:r>
              <a:rPr lang="en-US" altLang="ko-KR" sz="900" dirty="0"/>
              <a:t>    &lt;input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"&gt;</a:t>
            </a:r>
            <a:endParaRPr lang="ko-KR" altLang="en-US" sz="900" dirty="0"/>
          </a:p>
          <a:p>
            <a:r>
              <a:rPr lang="en-US" altLang="ko-KR" sz="900" dirty="0"/>
              <a:t>    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&lt;/form&gt;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x = 2;  //</a:t>
            </a:r>
            <a:r>
              <a:rPr lang="ko-KR" altLang="en-US" dirty="0" err="1"/>
              <a:t>블록안에</a:t>
            </a:r>
            <a:r>
              <a:rPr lang="ko-KR" altLang="en-US" dirty="0"/>
              <a:t> 변수 선언 하면 전역 변수 처럼 동작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 x CAN be used here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var</a:t>
            </a:r>
            <a:r>
              <a:rPr lang="ko-KR" altLang="en-US" dirty="0"/>
              <a:t>로는 </a:t>
            </a:r>
            <a:r>
              <a:rPr lang="ko-KR" altLang="en-US" dirty="0" err="1"/>
              <a:t>블록안에서만</a:t>
            </a:r>
            <a:r>
              <a:rPr lang="ko-KR" altLang="en-US" dirty="0"/>
              <a:t> 동작하게 </a:t>
            </a:r>
            <a:r>
              <a:rPr lang="ko-KR" altLang="en-US" dirty="0" err="1"/>
              <a:t>할수</a:t>
            </a:r>
            <a:r>
              <a:rPr lang="ko-KR" altLang="en-US" dirty="0"/>
              <a:t> 없어서 </a:t>
            </a:r>
            <a:r>
              <a:rPr lang="en-US" altLang="ko-KR" dirty="0"/>
              <a:t>let</a:t>
            </a:r>
            <a:r>
              <a:rPr lang="ko-KR" altLang="en-US" dirty="0"/>
              <a:t>를 도입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let x = 2;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x can NOT be used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304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0688" y="1582004"/>
            <a:ext cx="66672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/>
              <a:t>전역변수를 블록 안에서 재정의 하면 전역 변수 값이 변경됨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 x = </a:t>
            </a:r>
            <a:r>
              <a:rPr lang="en-US" altLang="ko-KR"/>
              <a:t>10; //</a:t>
            </a:r>
            <a:r>
              <a:rPr lang="ko-KR" altLang="en-US"/>
              <a:t>전역변수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var</a:t>
            </a:r>
            <a:r>
              <a:rPr lang="en-US" altLang="ko-KR" dirty="0"/>
              <a:t> x = 2;</a:t>
            </a:r>
            <a:br>
              <a:rPr lang="en-US" altLang="ko-KR" dirty="0"/>
            </a:br>
            <a:r>
              <a:rPr lang="en-US" altLang="ko-KR" dirty="0"/>
              <a:t>  // Here x is 2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Here x is 2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err="1"/>
              <a:t>블록안에서</a:t>
            </a:r>
            <a:r>
              <a:rPr lang="ko-KR" altLang="en-US" dirty="0"/>
              <a:t> </a:t>
            </a:r>
            <a:r>
              <a:rPr lang="en-US" altLang="ko-KR" dirty="0"/>
              <a:t>let</a:t>
            </a:r>
            <a:r>
              <a:rPr lang="ko-KR" altLang="en-US" dirty="0"/>
              <a:t>로 변수를 선언하면 </a:t>
            </a:r>
            <a:r>
              <a:rPr lang="ko-KR" altLang="en-US" dirty="0" err="1"/>
              <a:t>로칼변수로만</a:t>
            </a:r>
            <a:r>
              <a:rPr lang="ko-KR" altLang="en-US" dirty="0"/>
              <a:t> 동작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 x = 10;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let x = 2;</a:t>
            </a:r>
            <a:br>
              <a:rPr lang="en-US" altLang="ko-KR" dirty="0"/>
            </a:br>
            <a:r>
              <a:rPr lang="en-US" altLang="ko-KR" dirty="0"/>
              <a:t>  // Here x is 2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/>
              <a:t>// Here x is 10</a:t>
            </a:r>
            <a:br>
              <a:rPr lang="en-US" altLang="ko-KR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253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63966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안에서 </a:t>
            </a:r>
            <a:r>
              <a:rPr lang="en-US" altLang="ko-KR" dirty="0"/>
              <a:t>let</a:t>
            </a:r>
            <a:r>
              <a:rPr lang="ko-KR" altLang="en-US" dirty="0"/>
              <a:t>를 </a:t>
            </a:r>
            <a:r>
              <a:rPr lang="ko-KR" altLang="en-US" dirty="0" err="1"/>
              <a:t>쓸시도</a:t>
            </a:r>
            <a:r>
              <a:rPr lang="ko-KR" altLang="en-US" dirty="0"/>
              <a:t> 유사</a:t>
            </a:r>
            <a:br>
              <a:rPr lang="en-US" altLang="ko-KR" dirty="0"/>
            </a:br>
            <a:r>
              <a:rPr lang="ko-KR" altLang="en-US" dirty="0"/>
              <a:t>블록 밖에서 </a:t>
            </a:r>
            <a:r>
              <a:rPr lang="en-US" altLang="ko-KR" dirty="0"/>
              <a:t>let</a:t>
            </a:r>
            <a:r>
              <a:rPr lang="ko-KR" altLang="en-US" dirty="0"/>
              <a:t>을 쓰는 것은 </a:t>
            </a:r>
            <a:r>
              <a:rPr lang="en-US" altLang="ko-KR" dirty="0" err="1"/>
              <a:t>var</a:t>
            </a:r>
            <a:r>
              <a:rPr lang="ko-KR" altLang="en-US" dirty="0"/>
              <a:t>과 동일 </a:t>
            </a:r>
            <a:r>
              <a:rPr lang="ko-KR" altLang="en-US"/>
              <a:t>하게 사용</a:t>
            </a:r>
            <a:endParaRPr lang="en-US" altLang="ko-KR"/>
          </a:p>
          <a:p>
            <a:r>
              <a:rPr lang="en-US" altLang="ko-KR"/>
              <a:t>let</a:t>
            </a:r>
            <a:r>
              <a:rPr lang="ko-KR" altLang="en-US"/>
              <a:t>은 </a:t>
            </a:r>
            <a:r>
              <a:rPr lang="en-US" altLang="ko-KR"/>
              <a:t>var</a:t>
            </a:r>
            <a:r>
              <a:rPr lang="ko-KR" altLang="en-US"/>
              <a:t>과 동일하게 사용가능하며 추가로 </a:t>
            </a:r>
            <a:r>
              <a:rPr lang="en-US" altLang="ko-KR"/>
              <a:t>{  ]</a:t>
            </a:r>
            <a:r>
              <a:rPr lang="ko-KR" altLang="en-US"/>
              <a:t>안에서 사용시</a:t>
            </a:r>
            <a:br>
              <a:rPr lang="en-US" altLang="ko-KR"/>
            </a:br>
            <a:r>
              <a:rPr lang="ko-KR" altLang="en-US"/>
              <a:t>로칼로 동작 한다</a:t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let</a:t>
            </a:r>
            <a:r>
              <a:rPr lang="ko-KR" altLang="en-US"/>
              <a:t>은 재정의는 안됨</a:t>
            </a:r>
            <a:br>
              <a:rPr lang="en-US" altLang="ko-KR"/>
            </a:br>
            <a:r>
              <a:rPr lang="en-US" altLang="ko-KR"/>
              <a:t>let</a:t>
            </a:r>
            <a:r>
              <a:rPr lang="ko-KR" altLang="en-US"/>
              <a:t>은 사용전 곧 선언해주어야 함</a:t>
            </a:r>
            <a:br>
              <a:rPr lang="en-US" altLang="ko-KR"/>
            </a:br>
            <a:r>
              <a:rPr lang="en-US" altLang="ko-KR"/>
              <a:t>let</a:t>
            </a:r>
            <a:r>
              <a:rPr lang="ko-KR" altLang="en-US"/>
              <a:t>은 블록스코프를 지님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재정의</a:t>
            </a:r>
            <a:r>
              <a:rPr lang="en-US" altLang="ko-KR"/>
              <a:t> </a:t>
            </a:r>
            <a:r>
              <a:rPr lang="ko-KR" altLang="en-US"/>
              <a:t>에러</a:t>
            </a:r>
            <a:br>
              <a:rPr lang="en-US" altLang="ko-KR"/>
            </a:br>
            <a:r>
              <a:rPr lang="en-US" altLang="ko-KR"/>
              <a:t>    let x = "John Doe"; </a:t>
            </a:r>
            <a:br>
              <a:rPr lang="en-US" altLang="ko-KR"/>
            </a:br>
            <a:r>
              <a:rPr lang="en-US" altLang="ko-KR"/>
              <a:t>    let x = 0;  //</a:t>
            </a:r>
            <a:r>
              <a:rPr lang="ko-KR" altLang="en-US"/>
              <a:t>에러 발생</a:t>
            </a:r>
            <a:br>
              <a:rPr lang="en-US" altLang="ko-KR"/>
            </a:br>
            <a:r>
              <a:rPr lang="en-US" altLang="ko-KR"/>
              <a:t>    var x = "John Doe";</a:t>
            </a:r>
            <a:br>
              <a:rPr lang="en-US" altLang="ko-KR"/>
            </a:br>
            <a:r>
              <a:rPr lang="en-US" altLang="ko-KR"/>
              <a:t>    var x = 0; //var</a:t>
            </a:r>
            <a:r>
              <a:rPr lang="ko-KR" altLang="en-US"/>
              <a:t>은 가능</a:t>
            </a:r>
            <a:br>
              <a:rPr lang="en-US" altLang="ko-KR"/>
            </a:br>
            <a:r>
              <a:rPr lang="en-US" altLang="ko-KR"/>
              <a:t>2.  </a:t>
            </a:r>
            <a:r>
              <a:rPr lang="ko-KR" altLang="en-US"/>
              <a:t>블록스코프</a:t>
            </a:r>
            <a:br>
              <a:rPr lang="en-US" altLang="ko-KR"/>
            </a:br>
            <a:r>
              <a:rPr lang="en-US" altLang="ko-KR"/>
              <a:t>    {</a:t>
            </a:r>
            <a:br>
              <a:rPr lang="en-US" altLang="ko-KR"/>
            </a:br>
            <a:r>
              <a:rPr lang="en-US" altLang="ko-KR"/>
              <a:t>         let x =2; //x</a:t>
            </a:r>
            <a:r>
              <a:rPr lang="ko-KR" altLang="en-US"/>
              <a:t>는 로칼 변수</a:t>
            </a:r>
            <a:br>
              <a:rPr lang="en-US" altLang="ko-KR"/>
            </a:br>
            <a:r>
              <a:rPr lang="en-US" altLang="ko-KR"/>
              <a:t>    }</a:t>
            </a:r>
            <a:br>
              <a:rPr lang="en-US" altLang="ko-KR"/>
            </a:br>
            <a:r>
              <a:rPr lang="en-US" altLang="ko-KR"/>
              <a:t>    //</a:t>
            </a:r>
            <a:r>
              <a:rPr lang="ko-KR" altLang="en-US"/>
              <a:t>블록 밖에서는 </a:t>
            </a:r>
            <a:r>
              <a:rPr lang="en-US" altLang="ko-KR"/>
              <a:t>x</a:t>
            </a:r>
            <a:r>
              <a:rPr lang="ko-KR" altLang="en-US"/>
              <a:t>는 사용 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95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1814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/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  //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전역변수</a:t>
            </a:r>
            <a:br>
              <a:rPr lang="en-US" altLang="ko-KR"/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/>
            </a:b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x CAN be used here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28529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altLang="ko-KR"/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/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/>
            </a:br>
            <a:br>
              <a:rPr lang="en-US" altLang="ko-KR"/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ko-KR"/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91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 </a:t>
            </a:r>
            <a:r>
              <a:rPr lang="ko-KR" altLang="en-US" dirty="0"/>
              <a:t>키워드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81740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let</a:t>
            </a:r>
            <a:r>
              <a:rPr lang="ko-KR" altLang="en-US" dirty="0"/>
              <a:t>과 사용방법 유사 즉 블록안에서 지역 변수 처럼 사용</a:t>
            </a:r>
            <a:br>
              <a:rPr lang="en-US" altLang="ko-KR" dirty="0"/>
            </a:br>
            <a:r>
              <a:rPr lang="ko-KR" altLang="en-US" dirty="0"/>
              <a:t>블록은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en-US" altLang="ko-KR" dirty="0" err="1"/>
              <a:t>if,for,while</a:t>
            </a:r>
            <a:r>
              <a:rPr lang="ko-KR" altLang="en-US" dirty="0"/>
              <a:t>시 블록</a:t>
            </a:r>
            <a:r>
              <a:rPr lang="en-US" altLang="ko-KR" dirty="0"/>
              <a:t>,</a:t>
            </a:r>
            <a:r>
              <a:rPr lang="ko-KR" altLang="en-US" dirty="0"/>
              <a:t>일반 블록 </a:t>
            </a:r>
            <a:r>
              <a:rPr lang="en-US" altLang="ko-KR" dirty="0"/>
              <a:t>{     }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과 차이는 </a:t>
            </a:r>
            <a:r>
              <a:rPr lang="ko-KR" altLang="en-US" dirty="0">
                <a:solidFill>
                  <a:srgbClr val="FF0000"/>
                </a:solidFill>
              </a:rPr>
              <a:t>선언과 동시에 값을 주고 </a:t>
            </a:r>
            <a:r>
              <a:rPr lang="ko-KR" altLang="en-US" dirty="0"/>
              <a:t>다시는 변경 </a:t>
            </a:r>
            <a:r>
              <a:rPr lang="ko-KR" altLang="en-US" dirty="0" err="1"/>
              <a:t>할수</a:t>
            </a:r>
            <a:r>
              <a:rPr lang="ko-KR" altLang="en-US" dirty="0"/>
              <a:t> 없는</a:t>
            </a:r>
            <a:r>
              <a:rPr lang="ko-KR" altLang="en-US" dirty="0">
                <a:solidFill>
                  <a:srgbClr val="FF0000"/>
                </a:solidFill>
              </a:rPr>
              <a:t> 상수 처럼 사용</a:t>
            </a:r>
            <a:br>
              <a:rPr lang="en-US" altLang="ko-KR" dirty="0"/>
            </a:br>
            <a:r>
              <a:rPr lang="en-US" altLang="ko-KR" dirty="0"/>
              <a:t>const</a:t>
            </a:r>
            <a:r>
              <a:rPr lang="ko-KR" altLang="en-US" dirty="0"/>
              <a:t>는 재정의 불가</a:t>
            </a:r>
            <a:r>
              <a:rPr lang="en-US" altLang="ko-KR" dirty="0"/>
              <a:t>(</a:t>
            </a:r>
            <a:r>
              <a:rPr lang="ko-KR" altLang="en-US" dirty="0"/>
              <a:t>같은 범위 영역</a:t>
            </a:r>
            <a:r>
              <a:rPr lang="en-US" altLang="ko-KR" dirty="0"/>
              <a:t>,</a:t>
            </a:r>
            <a:r>
              <a:rPr lang="ko-KR" altLang="en-US" dirty="0"/>
              <a:t>범위가 다르면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const</a:t>
            </a:r>
            <a:r>
              <a:rPr lang="ko-KR" altLang="en-US" dirty="0"/>
              <a:t>는 재할당이 불가능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const PI = 3.141592653589793; (</a:t>
            </a:r>
            <a:r>
              <a:rPr lang="ko-KR" altLang="en-US" dirty="0"/>
              <a:t>선언과 동시에 값을 할당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PI = 3.14; //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재할당</a:t>
            </a:r>
            <a:r>
              <a:rPr lang="en-US" altLang="ko-KR" dirty="0"/>
              <a:t>)</a:t>
            </a:r>
            <a:r>
              <a:rPr lang="ko-KR" altLang="en-US" dirty="0"/>
              <a:t> 안되므로 에러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var x = 10; //global</a:t>
            </a:r>
            <a:r>
              <a:rPr lang="ko-KR" altLang="en-US" dirty="0"/>
              <a:t>변수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const x = 2; //</a:t>
            </a:r>
            <a:r>
              <a:rPr lang="ko-KR" altLang="en-US" dirty="0" err="1"/>
              <a:t>로칼변수</a:t>
            </a:r>
            <a:br>
              <a:rPr lang="en-US" altLang="ko-KR" dirty="0"/>
            </a:br>
            <a:r>
              <a:rPr lang="en-US" altLang="ko-KR" dirty="0"/>
              <a:t>  // Here x is 2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5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9732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</a:t>
            </a:r>
            <a:r>
              <a:rPr lang="ko-KR" altLang="en-US"/>
              <a:t>에서 </a:t>
            </a:r>
            <a:r>
              <a:rPr lang="en-US" altLang="ko-KR"/>
              <a:t>const</a:t>
            </a:r>
            <a:r>
              <a:rPr lang="ko-KR" altLang="en-US"/>
              <a:t>를 사용하는 경우에는 빈 객체를 만들어 사용시</a:t>
            </a:r>
            <a:r>
              <a:rPr lang="en-US" altLang="ko-KR"/>
              <a:t>, </a:t>
            </a:r>
            <a:r>
              <a:rPr lang="ko-KR" altLang="en-US"/>
              <a:t>즉 생성자를 </a:t>
            </a:r>
            <a:br>
              <a:rPr lang="en-US" altLang="ko-KR"/>
            </a:br>
            <a:r>
              <a:rPr lang="ko-KR" altLang="en-US"/>
              <a:t>이용해 객체를 만들어 사용시</a:t>
            </a:r>
            <a:br>
              <a:rPr lang="en-US" altLang="ko-KR"/>
            </a:br>
            <a:r>
              <a:rPr lang="en-US" altLang="ko-KR"/>
              <a:t>    const arr = new Array( )</a:t>
            </a:r>
          </a:p>
          <a:p>
            <a:pPr>
              <a:buNone/>
            </a:pPr>
            <a:r>
              <a:rPr lang="en-US" altLang="ko-KR"/>
              <a:t>    const obj = new Object( )</a:t>
            </a:r>
          </a:p>
          <a:p>
            <a:pPr>
              <a:buNone/>
            </a:pPr>
            <a:r>
              <a:rPr lang="en-US" altLang="ko-KR"/>
              <a:t>    const func = new Function( )</a:t>
            </a:r>
          </a:p>
          <a:p>
            <a:pPr>
              <a:buNone/>
            </a:pPr>
            <a:r>
              <a:rPr lang="en-US" altLang="ko-KR"/>
              <a:t>    const reg = new RegExp( )</a:t>
            </a:r>
          </a:p>
          <a:p>
            <a:pPr>
              <a:buNone/>
            </a:pPr>
            <a:endParaRPr lang="en-US" altLang="ko-KR"/>
          </a:p>
          <a:p>
            <a:r>
              <a:rPr lang="ko-KR" altLang="en-US"/>
              <a:t>키워드 </a:t>
            </a:r>
            <a:r>
              <a:rPr lang="en-US" altLang="ko-KR"/>
              <a:t>const</a:t>
            </a:r>
            <a:r>
              <a:rPr lang="ko-KR" altLang="en-US"/>
              <a:t>에는</a:t>
            </a:r>
            <a:r>
              <a:rPr lang="en-US" altLang="ko-KR"/>
              <a:t> </a:t>
            </a:r>
            <a:r>
              <a:rPr lang="ko-KR" altLang="en-US"/>
              <a:t> 약간 오해의 소지가 있습니다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 상수 값을 정의하지 않습니다</a:t>
            </a:r>
            <a:r>
              <a:rPr lang="en-US" altLang="ko-KR"/>
              <a:t>. </a:t>
            </a:r>
            <a:r>
              <a:rPr lang="ko-KR" altLang="en-US"/>
              <a:t>값에 대한 상수 참조를 정의합니다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 const</a:t>
            </a:r>
            <a:r>
              <a:rPr lang="ko-KR" altLang="en-US"/>
              <a:t> 값 재할당</a:t>
            </a:r>
            <a:r>
              <a:rPr lang="en-US" altLang="ko-KR"/>
              <a:t>,const</a:t>
            </a:r>
            <a:r>
              <a:rPr lang="ko-KR" altLang="en-US"/>
              <a:t> 배열 재할당</a:t>
            </a:r>
            <a:r>
              <a:rPr lang="en-US" altLang="ko-KR"/>
              <a:t>,const</a:t>
            </a:r>
            <a:r>
              <a:rPr lang="ko-KR" altLang="en-US"/>
              <a:t> 개체 재할당는 불가능 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 </a:t>
            </a:r>
            <a:r>
              <a:rPr lang="ko-KR" altLang="en-US"/>
              <a:t>그러나 </a:t>
            </a:r>
            <a:r>
              <a:rPr lang="en-US" altLang="ko-KR"/>
              <a:t>const</a:t>
            </a:r>
            <a:r>
              <a:rPr lang="ko-KR" altLang="en-US"/>
              <a:t> 배열의 원소 변경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const</a:t>
            </a:r>
            <a:r>
              <a:rPr lang="ko-KR" altLang="en-US"/>
              <a:t> 객체의 속성 변경은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Const</a:t>
            </a:r>
            <a:r>
              <a:rPr lang="ko-KR" altLang="en-US"/>
              <a:t>변수</a:t>
            </a:r>
            <a:r>
              <a:rPr lang="en-US" altLang="ko-KR"/>
              <a:t> </a:t>
            </a:r>
            <a:r>
              <a:rPr lang="ko-KR" altLang="en-US"/>
              <a:t>생성시에</a:t>
            </a:r>
            <a:r>
              <a:rPr lang="en-US" altLang="ko-KR"/>
              <a:t> </a:t>
            </a:r>
            <a:r>
              <a:rPr lang="ko-KR" altLang="en-US"/>
              <a:t>값을 할당해주어야함</a:t>
            </a:r>
            <a:br>
              <a:rPr lang="en-US" altLang="ko-KR"/>
            </a:br>
            <a:r>
              <a:rPr lang="en-US" altLang="ko-KR"/>
              <a:t>const</a:t>
            </a:r>
            <a:r>
              <a:rPr lang="ko-KR" altLang="en-US"/>
              <a:t> </a:t>
            </a:r>
            <a:r>
              <a:rPr lang="en-US" altLang="ko-KR"/>
              <a:t>PI = 3.141592; (0)</a:t>
            </a:r>
            <a:br>
              <a:rPr lang="en-US" altLang="ko-KR"/>
            </a:br>
            <a:r>
              <a:rPr lang="ko-KR" altLang="en-US"/>
              <a:t>다음은 에러 발생</a:t>
            </a:r>
            <a:br>
              <a:rPr lang="en-US" altLang="ko-KR"/>
            </a:br>
            <a:r>
              <a:rPr lang="en-US" altLang="ko-KR"/>
              <a:t>const PI;</a:t>
            </a:r>
          </a:p>
          <a:p>
            <a:r>
              <a:rPr lang="en-US" altLang="ko-KR"/>
              <a:t>PI = 3.141592;</a:t>
            </a:r>
          </a:p>
          <a:p>
            <a:pPr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0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const </a:t>
            </a:r>
            <a:r>
              <a:rPr lang="ko-KR" altLang="en-US"/>
              <a:t>배열</a:t>
            </a:r>
            <a:br>
              <a:rPr lang="en-US" altLang="ko-KR"/>
            </a:br>
            <a:r>
              <a:rPr lang="en-US" altLang="ko-KR"/>
              <a:t>const cars = ["Saab", "Volvo", "BMW"];</a:t>
            </a:r>
            <a:br>
              <a:rPr lang="en-US" altLang="ko-KR"/>
            </a:br>
            <a:r>
              <a:rPr lang="en-US" altLang="ko-KR"/>
              <a:t>cars = [“kia”,’Hyundai”,”ssangyoung”]  //</a:t>
            </a:r>
            <a:r>
              <a:rPr lang="ko-KR" altLang="en-US"/>
              <a:t>재할당 이므로 에러</a:t>
            </a:r>
            <a:endParaRPr lang="en-US" altLang="ko-KR"/>
          </a:p>
          <a:p>
            <a:r>
              <a:rPr lang="en-US" altLang="ko-KR"/>
              <a:t>//</a:t>
            </a:r>
            <a:r>
              <a:rPr lang="ko-KR" altLang="en-US"/>
              <a:t>배열의 원소를 변경하는 것은 가능</a:t>
            </a:r>
            <a:br>
              <a:rPr lang="en-US" altLang="ko-KR"/>
            </a:br>
            <a:r>
              <a:rPr lang="en-US" altLang="ko-KR"/>
              <a:t>cars[0] =“Toyota”;  </a:t>
            </a:r>
            <a:br>
              <a:rPr lang="en-US" altLang="ko-KR"/>
            </a:br>
            <a:r>
              <a:rPr lang="en-US" altLang="ko-KR"/>
              <a:t>cars.push(“Audi”); //</a:t>
            </a:r>
            <a:r>
              <a:rPr lang="ko-KR" altLang="en-US"/>
              <a:t>마지막에</a:t>
            </a:r>
            <a:r>
              <a:rPr lang="en-US" altLang="ko-KR"/>
              <a:t> </a:t>
            </a:r>
            <a:r>
              <a:rPr lang="ko-KR" altLang="en-US"/>
              <a:t>원소 추가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Const</a:t>
            </a:r>
            <a:r>
              <a:rPr lang="ko-KR" altLang="en-US"/>
              <a:t>객체</a:t>
            </a:r>
            <a:endParaRPr lang="en-US" altLang="ko-KR"/>
          </a:p>
          <a:p>
            <a:r>
              <a:rPr lang="en-US" altLang="ko-KR"/>
              <a:t>const car = {type:"Fiat", model:"500", color:"white"};</a:t>
            </a:r>
            <a:br>
              <a:rPr lang="en-US" altLang="ko-KR"/>
            </a:br>
            <a:r>
              <a:rPr lang="es-ES" altLang="ko-KR"/>
              <a:t>car = {type:"Volvo", model:"EX60", color:"red"};    // ERROR(</a:t>
            </a:r>
            <a:r>
              <a:rPr lang="ko-KR" altLang="en-US"/>
              <a:t>바로 재할당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//</a:t>
            </a:r>
            <a:r>
              <a:rPr lang="ko-KR" altLang="en-US"/>
              <a:t>속성을 이용해서 변경</a:t>
            </a:r>
            <a:br>
              <a:rPr lang="en-US" altLang="ko-KR"/>
            </a:br>
            <a:r>
              <a:rPr lang="en-US" altLang="ko-KR"/>
              <a:t>car.color = "red";</a:t>
            </a:r>
          </a:p>
          <a:p>
            <a:r>
              <a:rPr lang="en-US" altLang="ko-KR"/>
              <a:t>car.owner = "Johnson"; //</a:t>
            </a:r>
            <a:r>
              <a:rPr lang="ko-KR" altLang="en-US"/>
              <a:t>속성 추가</a:t>
            </a:r>
          </a:p>
        </p:txBody>
      </p:sp>
    </p:spTree>
    <p:extLst>
      <p:ext uri="{BB962C8B-B14F-4D97-AF65-F5344CB8AC3E}">
        <p14:creationId xmlns:p14="http://schemas.microsoft.com/office/powerpoint/2010/main" val="3252851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Class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71176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ES6</a:t>
            </a:r>
            <a:r>
              <a:rPr lang="ko-KR" altLang="en-US" dirty="0"/>
              <a:t>에서 새롭게 생긴 </a:t>
            </a:r>
            <a:r>
              <a:rPr lang="en-US" altLang="ko-KR" dirty="0"/>
              <a:t>class</a:t>
            </a:r>
            <a:r>
              <a:rPr lang="ko-KR" altLang="en-US" dirty="0"/>
              <a:t>는 자바처럼 객체를 만드는 형판 역할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구문</a:t>
            </a:r>
            <a:br>
              <a:rPr lang="en-US" altLang="ko-KR" dirty="0"/>
            </a:br>
            <a:r>
              <a:rPr lang="en-US" altLang="ko-KR" dirty="0"/>
              <a:t>class </a:t>
            </a:r>
            <a:r>
              <a:rPr lang="en-US" altLang="ko-KR" dirty="0" err="1"/>
              <a:t>ClassName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  constructor() { ... 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class Car {</a:t>
            </a:r>
            <a:br>
              <a:rPr lang="en-US" altLang="ko-KR" dirty="0"/>
            </a:br>
            <a:r>
              <a:rPr lang="en-US" altLang="ko-KR" dirty="0"/>
              <a:t>  constructor(name, year) { //</a:t>
            </a:r>
            <a:r>
              <a:rPr lang="ko-KR" altLang="en-US" dirty="0" err="1"/>
              <a:t>생성자</a:t>
            </a:r>
            <a:br>
              <a:rPr lang="en-US" altLang="ko-KR" dirty="0"/>
            </a:br>
            <a:r>
              <a:rPr lang="en-US" altLang="ko-KR" dirty="0"/>
              <a:t>    this.name = name;</a:t>
            </a: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this.year</a:t>
            </a:r>
            <a:r>
              <a:rPr lang="en-US" altLang="ko-KR" dirty="0"/>
              <a:t> = year;</a:t>
            </a:r>
            <a:br>
              <a:rPr lang="en-US" altLang="ko-KR" dirty="0"/>
            </a:br>
            <a:r>
              <a:rPr lang="en-US" altLang="ko-KR" dirty="0"/>
              <a:t> 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</a:t>
            </a:r>
            <a:r>
              <a:rPr lang="ko-KR" altLang="en-US" dirty="0"/>
              <a:t>는 객체는 아니고 자바스크립트 객체를 만드는 형판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Class</a:t>
            </a:r>
            <a:r>
              <a:rPr lang="ko-KR" altLang="en-US" dirty="0"/>
              <a:t>사용법</a:t>
            </a:r>
            <a:br>
              <a:rPr lang="en-US" altLang="ko-KR" dirty="0"/>
            </a:br>
            <a:r>
              <a:rPr lang="en-US" altLang="ko-KR" dirty="0"/>
              <a:t>let myCar1 = new Car("Ford", 2014);</a:t>
            </a:r>
            <a:br>
              <a:rPr lang="en-US" altLang="ko-KR" dirty="0"/>
            </a:br>
            <a:r>
              <a:rPr lang="en-US" altLang="ko-KR" dirty="0"/>
              <a:t>let myCar2 = new Car("Audi", 2019);</a:t>
            </a:r>
            <a:br>
              <a:rPr lang="en-US" altLang="ko-KR" dirty="0"/>
            </a:b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constructor()</a:t>
            </a:r>
            <a:r>
              <a:rPr lang="ko-KR" altLang="en-US"/>
              <a:t>는 </a:t>
            </a:r>
            <a:r>
              <a:rPr lang="en-US" altLang="ko-KR"/>
              <a:t>new</a:t>
            </a:r>
            <a:r>
              <a:rPr lang="ko-KR" altLang="en-US"/>
              <a:t>객체를 </a:t>
            </a:r>
            <a:r>
              <a:rPr lang="ko-KR" altLang="en-US" dirty="0"/>
              <a:t>생성시에 자동 호출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434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41910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Class</a:t>
            </a:r>
            <a:r>
              <a:rPr lang="ko-KR" altLang="en-US" dirty="0"/>
              <a:t>는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있음</a:t>
            </a:r>
            <a:br>
              <a:rPr lang="en-US" altLang="ko-KR" dirty="0"/>
            </a:br>
            <a:r>
              <a:rPr lang="en-US" altLang="ko-KR" dirty="0"/>
              <a:t>class </a:t>
            </a:r>
            <a:r>
              <a:rPr lang="en-US" altLang="ko-KR" dirty="0" err="1"/>
              <a:t>ClassName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  constructor() { ... }</a:t>
            </a:r>
            <a:br>
              <a:rPr lang="en-US" altLang="ko-KR" dirty="0"/>
            </a:br>
            <a:r>
              <a:rPr lang="en-US" altLang="ko-KR" dirty="0"/>
              <a:t>  method_1() { ... }</a:t>
            </a:r>
            <a:br>
              <a:rPr lang="en-US" altLang="ko-KR" dirty="0"/>
            </a:br>
            <a:r>
              <a:rPr lang="en-US" altLang="ko-KR" dirty="0"/>
              <a:t>  method_2() { ... }</a:t>
            </a:r>
            <a:br>
              <a:rPr lang="en-US" altLang="ko-KR" dirty="0"/>
            </a:br>
            <a:r>
              <a:rPr lang="en-US" altLang="ko-KR" dirty="0"/>
              <a:t>  method_3() { ... 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Car {</a:t>
            </a:r>
          </a:p>
          <a:p>
            <a:r>
              <a:rPr lang="en-US" altLang="ko-KR" dirty="0"/>
              <a:t>  constructor(name, year) {</a:t>
            </a:r>
          </a:p>
          <a:p>
            <a:r>
              <a:rPr lang="en-US" altLang="ko-KR" dirty="0"/>
              <a:t>    this.name = name;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this.year</a:t>
            </a:r>
            <a:r>
              <a:rPr lang="en-US" altLang="ko-KR" dirty="0"/>
              <a:t> = year;</a:t>
            </a:r>
          </a:p>
          <a:p>
            <a:endParaRPr lang="en-US" altLang="ko-KR" dirty="0"/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age() {</a:t>
            </a:r>
          </a:p>
          <a:p>
            <a:r>
              <a:rPr lang="en-US" altLang="ko-KR" dirty="0"/>
              <a:t>    let date = new Date();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date.getFullYear</a:t>
            </a:r>
            <a:r>
              <a:rPr lang="en-US" altLang="ko-KR" dirty="0"/>
              <a:t>() - </a:t>
            </a:r>
            <a:r>
              <a:rPr lang="en-US" altLang="ko-KR" dirty="0" err="1"/>
              <a:t>this.year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74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 strict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6792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“use strict” </a:t>
            </a:r>
            <a:r>
              <a:rPr lang="ko-KR" altLang="en-US"/>
              <a:t>지시자는 </a:t>
            </a:r>
            <a:r>
              <a:rPr lang="en-US" altLang="ko-KR"/>
              <a:t>JS</a:t>
            </a:r>
            <a:r>
              <a:rPr lang="ko-KR" altLang="en-US"/>
              <a:t>문법을 엄격하게 적용하라는 지시자</a:t>
            </a:r>
            <a:br>
              <a:rPr lang="en-US" altLang="ko-KR"/>
            </a:br>
            <a:r>
              <a:rPr lang="en-US" altLang="ko-KR"/>
              <a:t>script</a:t>
            </a:r>
            <a:r>
              <a:rPr lang="ko-KR" altLang="en-US"/>
              <a:t>의 시작부나 메서드</a:t>
            </a:r>
            <a:r>
              <a:rPr lang="en-US" altLang="ko-KR"/>
              <a:t> </a:t>
            </a:r>
            <a:r>
              <a:rPr lang="ko-KR" altLang="en-US"/>
              <a:t>외부나 내부에 선언</a:t>
            </a:r>
            <a:br>
              <a:rPr lang="en-US" altLang="ko-KR"/>
            </a:br>
            <a:r>
              <a:rPr lang="en-US" altLang="ko-KR"/>
              <a:t> &lt;script&gt;</a:t>
            </a:r>
          </a:p>
          <a:p>
            <a:pPr>
              <a:buNone/>
            </a:pPr>
            <a:r>
              <a:rPr lang="en-US" altLang="ko-KR"/>
              <a:t>	"use strict";</a:t>
            </a:r>
          </a:p>
          <a:p>
            <a:pPr>
              <a:buNone/>
            </a:pPr>
            <a:r>
              <a:rPr lang="en-US" altLang="ko-KR"/>
              <a:t>	x = 3.14;  // This will cause an error (x is not defined).</a:t>
            </a:r>
          </a:p>
          <a:p>
            <a:pPr>
              <a:buNone/>
            </a:pPr>
            <a:r>
              <a:rPr lang="en-US" altLang="ko-KR"/>
              <a:t>&lt;/script&gt;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3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 </a:t>
            </a:r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열려 있는 브라우저 윈도우나 탭 윈도우의 속성을 나타내는 객체</a:t>
            </a:r>
          </a:p>
          <a:p>
            <a:pPr lvl="1"/>
            <a:r>
              <a:rPr lang="ko-KR" altLang="en-US" dirty="0"/>
              <a:t>브라우저 윈도우나 탭 윈도우마다 별도의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경우</a:t>
            </a:r>
            <a:endParaRPr lang="en-US" altLang="ko-KR" dirty="0"/>
          </a:p>
          <a:p>
            <a:pPr lvl="2"/>
            <a:r>
              <a:rPr lang="ko-KR" altLang="en-US" dirty="0"/>
              <a:t>브라우저가 새로운 웹 페이지를 </a:t>
            </a:r>
            <a:r>
              <a:rPr lang="ko-KR" altLang="en-US" dirty="0" err="1"/>
              <a:t>로드할</a:t>
            </a:r>
            <a:r>
              <a:rPr lang="ko-KR" altLang="en-US" dirty="0"/>
              <a:t> 때</a:t>
            </a:r>
          </a:p>
          <a:p>
            <a:pPr lvl="2"/>
            <a:r>
              <a:rPr lang="en-US" altLang="ko-KR" dirty="0"/>
              <a:t>&lt;iframe&gt; </a:t>
            </a:r>
            <a:r>
              <a:rPr lang="ko-KR" altLang="en-US" dirty="0"/>
              <a:t>태그 당 하나의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</a:p>
          <a:p>
            <a:pPr lvl="2"/>
            <a:r>
              <a:rPr lang="ko-KR" altLang="en-US" dirty="0"/>
              <a:t>자바스크립트 코드로 윈도우 열기 시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</a:p>
          <a:p>
            <a:pPr lvl="3"/>
            <a:r>
              <a:rPr lang="en-US" altLang="ko-KR" dirty="0" err="1"/>
              <a:t>window.open</a:t>
            </a:r>
            <a:r>
              <a:rPr lang="en-US" altLang="ko-KR" dirty="0"/>
              <a:t>("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URL", "</a:t>
            </a:r>
            <a:r>
              <a:rPr lang="ko-KR" altLang="en-US" dirty="0"/>
              <a:t>윈도우이름</a:t>
            </a:r>
            <a:r>
              <a:rPr lang="en-US" altLang="ko-KR" dirty="0"/>
              <a:t>", "</a:t>
            </a:r>
            <a:r>
              <a:rPr lang="ko-KR" altLang="en-US" dirty="0"/>
              <a:t>윈도우속성</a:t>
            </a:r>
            <a:r>
              <a:rPr lang="en-US" altLang="ko-KR" dirty="0"/>
              <a:t>"),</a:t>
            </a:r>
          </a:p>
          <a:p>
            <a:r>
              <a:rPr lang="ko-KR" altLang="en-US" dirty="0"/>
              <a:t>자바스크립트 코드로 윈도우 객체에 대한 접근</a:t>
            </a:r>
            <a:endParaRPr lang="en-US" altLang="ko-KR" dirty="0"/>
          </a:p>
          <a:p>
            <a:pPr lvl="1"/>
            <a:r>
              <a:rPr lang="en-US" altLang="ko-KR" dirty="0"/>
              <a:t>window, </a:t>
            </a:r>
            <a:r>
              <a:rPr lang="ko-KR" altLang="en-US" dirty="0"/>
              <a:t>혹은 </a:t>
            </a:r>
            <a:r>
              <a:rPr lang="en-US" altLang="ko-KR" dirty="0" err="1"/>
              <a:t>window.self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self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Arrow Function(</a:t>
            </a:r>
            <a:r>
              <a:rPr lang="ko-KR" altLang="en-US"/>
              <a:t>화살표 함수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58785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화살표 함수는 자바 등의 람다식과 유사</a:t>
            </a:r>
            <a:br>
              <a:rPr lang="en-US" altLang="ko-KR"/>
            </a:br>
            <a:r>
              <a:rPr lang="en-US" altLang="ko-KR"/>
              <a:t>Arrow function</a:t>
            </a:r>
            <a:r>
              <a:rPr lang="ko-KR" altLang="en-US"/>
              <a:t>는 함수나 메서드 구문을 간결하게 처리</a:t>
            </a:r>
            <a:br>
              <a:rPr lang="en-US" altLang="ko-KR"/>
            </a:br>
            <a:r>
              <a:rPr lang="ko-KR" altLang="en-US"/>
              <a:t>함수 방식</a:t>
            </a:r>
            <a:br>
              <a:rPr lang="en-US" altLang="ko-KR"/>
            </a:br>
            <a:r>
              <a:rPr lang="en-US" altLang="ko-KR"/>
              <a:t>let hello = function() { //JS</a:t>
            </a:r>
            <a:r>
              <a:rPr lang="ko-KR" altLang="en-US"/>
              <a:t>는 함수도 변수로 취급</a:t>
            </a:r>
            <a:br>
              <a:rPr lang="en-US" altLang="ko-KR"/>
            </a:br>
            <a:r>
              <a:rPr lang="en-US" altLang="ko-KR"/>
              <a:t>  return "Hello World!";</a:t>
            </a:r>
            <a:br>
              <a:rPr lang="en-US" altLang="ko-KR"/>
            </a:br>
            <a:r>
              <a:rPr lang="en-US" altLang="ko-KR"/>
              <a:t>}</a:t>
            </a:r>
            <a:br>
              <a:rPr lang="en-US" altLang="ko-KR"/>
            </a:br>
            <a:r>
              <a:rPr lang="ko-KR" altLang="en-US"/>
              <a:t>화살표 함수</a:t>
            </a:r>
            <a:br>
              <a:rPr lang="en-US" altLang="ko-KR"/>
            </a:br>
            <a:r>
              <a:rPr lang="en-US" altLang="ko-KR"/>
              <a:t>let hello = () =&gt; {</a:t>
            </a:r>
            <a:br>
              <a:rPr lang="en-US" altLang="ko-KR"/>
            </a:br>
            <a:r>
              <a:rPr lang="en-US" altLang="ko-KR"/>
              <a:t>  return "Hello World!";</a:t>
            </a:r>
            <a:br>
              <a:rPr lang="en-US" altLang="ko-KR"/>
            </a:br>
            <a:r>
              <a:rPr lang="en-US" altLang="ko-KR"/>
              <a:t>}</a:t>
            </a:r>
            <a:br>
              <a:rPr lang="en-US" altLang="ko-KR"/>
            </a:br>
            <a:r>
              <a:rPr lang="ko-KR" altLang="en-US"/>
              <a:t>한줄 블록은 </a:t>
            </a:r>
            <a:br>
              <a:rPr lang="en-US" altLang="ko-KR"/>
            </a:br>
            <a:r>
              <a:rPr lang="en-US" altLang="ko-KR"/>
              <a:t>let hello = ( ) =&gt; “Hello World”;</a:t>
            </a:r>
            <a:br>
              <a:rPr lang="en-US" altLang="ko-KR"/>
            </a:br>
            <a:r>
              <a:rPr lang="ko-KR" altLang="en-US"/>
              <a:t>화살표 앞부분은 파라메터부 </a:t>
            </a:r>
            <a:r>
              <a:rPr lang="en-US" altLang="ko-KR"/>
              <a:t>,</a:t>
            </a:r>
            <a:r>
              <a:rPr lang="ko-KR" altLang="en-US"/>
              <a:t>뒷부분은 함수의 </a:t>
            </a:r>
            <a:r>
              <a:rPr lang="en-US" altLang="ko-KR"/>
              <a:t>{  } </a:t>
            </a:r>
            <a:r>
              <a:rPr lang="ko-KR" altLang="en-US"/>
              <a:t>부분</a:t>
            </a:r>
            <a:br>
              <a:rPr lang="en-US" altLang="ko-KR"/>
            </a:br>
            <a:r>
              <a:rPr lang="en-US" altLang="ko-KR"/>
              <a:t>()</a:t>
            </a:r>
            <a:r>
              <a:rPr lang="ko-KR" altLang="en-US"/>
              <a:t>에 들어갈 파라메터가 있으면 파라메터를 적어준다</a:t>
            </a:r>
            <a:br>
              <a:rPr lang="en-US" altLang="ko-KR"/>
            </a:br>
            <a:r>
              <a:rPr lang="en-US" altLang="ko-KR"/>
              <a:t> hello = (val,age) =&gt; "Hello " + val + age;</a:t>
            </a:r>
          </a:p>
          <a:p>
            <a:r>
              <a:rPr lang="ko-KR" altLang="en-US"/>
              <a:t>만일 파라메터가 </a:t>
            </a:r>
            <a:r>
              <a:rPr lang="en-US" altLang="ko-KR"/>
              <a:t>1</a:t>
            </a:r>
            <a:r>
              <a:rPr lang="ko-KR" altLang="en-US"/>
              <a:t>개라면 </a:t>
            </a:r>
            <a:r>
              <a:rPr lang="en-US" altLang="ko-KR"/>
              <a:t>()</a:t>
            </a:r>
            <a:r>
              <a:rPr lang="ko-KR" altLang="en-US"/>
              <a:t>를 생략 할수 있다</a:t>
            </a:r>
            <a:br>
              <a:rPr lang="en-US" altLang="ko-KR"/>
            </a:br>
            <a:r>
              <a:rPr lang="en-US" altLang="ko-KR"/>
              <a:t> hello = val =&gt; "Hello " + val;</a:t>
            </a:r>
          </a:p>
          <a:p>
            <a:r>
              <a:rPr lang="ko-KR" altLang="en-US"/>
              <a:t>화살표 함수 사용은 변수명</a:t>
            </a:r>
            <a:r>
              <a:rPr lang="en-US" altLang="ko-KR"/>
              <a:t>()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</a:t>
            </a:r>
            <a:br>
              <a:rPr lang="en-US" altLang="ko-KR"/>
            </a:br>
            <a:r>
              <a:rPr lang="en-US" altLang="ko-KR"/>
              <a:t>hello();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51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arrow function </a:t>
            </a:r>
            <a:r>
              <a:rPr lang="ko-KR" altLang="en-US"/>
              <a:t>사용시 </a:t>
            </a:r>
            <a:r>
              <a:rPr lang="en-US" altLang="ko-KR"/>
              <a:t>this</a:t>
            </a:r>
            <a:r>
              <a:rPr lang="ko-KR" altLang="en-US"/>
              <a:t>객체</a:t>
            </a:r>
            <a:br>
              <a:rPr lang="en-US" altLang="ko-KR"/>
            </a:br>
            <a:r>
              <a:rPr lang="en-US" altLang="ko-KR"/>
              <a:t>arrow function</a:t>
            </a:r>
            <a:r>
              <a:rPr lang="ko-KR" altLang="en-US"/>
              <a:t>은 명시적으로 다른 객체에 속하지 않으므로 </a:t>
            </a:r>
            <a:r>
              <a:rPr lang="en-US" altLang="ko-KR"/>
              <a:t>window</a:t>
            </a:r>
            <a:r>
              <a:rPr lang="ko-KR" altLang="en-US"/>
              <a:t>객체에 속한다</a:t>
            </a:r>
            <a:br>
              <a:rPr lang="en-US" altLang="ko-KR"/>
            </a:br>
            <a:r>
              <a:rPr lang="ko-KR" altLang="en-US"/>
              <a:t>따라서 </a:t>
            </a:r>
            <a:r>
              <a:rPr lang="en-US" altLang="ko-KR"/>
              <a:t>this</a:t>
            </a:r>
            <a:r>
              <a:rPr lang="ko-KR" altLang="en-US"/>
              <a:t>는 </a:t>
            </a:r>
            <a:r>
              <a:rPr lang="en-US" altLang="ko-KR"/>
              <a:t>widow</a:t>
            </a:r>
            <a:r>
              <a:rPr lang="ko-KR" altLang="en-US"/>
              <a:t>객체가 된다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30528"/>
            <a:ext cx="2717906" cy="4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문의 </a:t>
            </a:r>
            <a:r>
              <a:rPr lang="en-US" altLang="ko-KR"/>
              <a:t> of </a:t>
            </a:r>
            <a:r>
              <a:rPr lang="ko-KR" altLang="en-US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1150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ES6</a:t>
            </a:r>
            <a:r>
              <a:rPr lang="ko-KR" altLang="en-US"/>
              <a:t>에서 </a:t>
            </a:r>
            <a:r>
              <a:rPr lang="en-US" altLang="ko-KR"/>
              <a:t>for/of </a:t>
            </a:r>
            <a:r>
              <a:rPr lang="ko-KR" altLang="en-US"/>
              <a:t>문은</a:t>
            </a:r>
            <a:r>
              <a:rPr lang="en-US" altLang="ko-KR"/>
              <a:t> </a:t>
            </a:r>
            <a:r>
              <a:rPr lang="ko-KR" altLang="en-US"/>
              <a:t>반복 가능한 객체의 원소들을 반복하여 추출하는데 사용</a:t>
            </a:r>
            <a:br>
              <a:rPr lang="en-US" altLang="ko-KR"/>
            </a:br>
            <a:r>
              <a:rPr lang="ko-KR" altLang="en-US"/>
              <a:t>반복 가능한 객체는 배열</a:t>
            </a:r>
            <a:r>
              <a:rPr lang="en-US" altLang="ko-KR"/>
              <a:t>,</a:t>
            </a:r>
            <a:r>
              <a:rPr lang="ko-KR" altLang="en-US"/>
              <a:t>문자열</a:t>
            </a:r>
            <a:r>
              <a:rPr lang="en-US" altLang="ko-KR"/>
              <a:t>,</a:t>
            </a:r>
            <a:r>
              <a:rPr lang="ko-KR" altLang="en-US"/>
              <a:t>맵</a:t>
            </a:r>
            <a:r>
              <a:rPr lang="en-US" altLang="ko-KR"/>
              <a:t>,</a:t>
            </a:r>
            <a:r>
              <a:rPr lang="ko-KR" altLang="en-US"/>
              <a:t>노드리스트등이 있음</a:t>
            </a:r>
            <a:br>
              <a:rPr lang="en-US" altLang="ko-KR"/>
            </a:br>
            <a:r>
              <a:rPr lang="ko-KR" altLang="en-US"/>
              <a:t>구문은</a:t>
            </a:r>
            <a:br>
              <a:rPr lang="en-US" altLang="ko-KR"/>
            </a:br>
            <a:r>
              <a:rPr lang="en-US" altLang="ko-KR"/>
              <a:t>for (</a:t>
            </a:r>
            <a:r>
              <a:rPr lang="ko-KR" altLang="en-US"/>
              <a:t>원소표시변수</a:t>
            </a:r>
            <a:r>
              <a:rPr lang="en-US" altLang="ko-KR"/>
              <a:t> of </a:t>
            </a:r>
            <a:r>
              <a:rPr lang="ko-KR" altLang="en-US"/>
              <a:t>반복가능 객체명</a:t>
            </a:r>
            <a:r>
              <a:rPr lang="en-US" altLang="ko-KR"/>
              <a:t>) {</a:t>
            </a:r>
            <a:br>
              <a:rPr lang="en-US" altLang="ko-KR"/>
            </a:br>
            <a:r>
              <a:rPr lang="en-US" altLang="ko-KR"/>
              <a:t>  // </a:t>
            </a:r>
            <a:r>
              <a:rPr lang="en-US" altLang="ko-KR" i="1"/>
              <a:t>code block to be executed</a:t>
            </a:r>
            <a:br>
              <a:rPr lang="en-US" altLang="ko-KR"/>
            </a:br>
            <a:r>
              <a:rPr lang="en-US" altLang="ko-KR"/>
              <a:t>}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배열 반복</a:t>
            </a:r>
            <a:br>
              <a:rPr lang="en-US" altLang="ko-KR"/>
            </a:br>
            <a:r>
              <a:rPr lang="en-US" altLang="ko-KR"/>
              <a:t>const cars = ["BMW", "Volvo", "Mini"];</a:t>
            </a:r>
            <a:br>
              <a:rPr lang="en-US" altLang="ko-KR"/>
            </a:br>
            <a:r>
              <a:rPr lang="en-US" altLang="ko-KR"/>
              <a:t>let text = "";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for (let x of cars) {</a:t>
            </a:r>
            <a:br>
              <a:rPr lang="en-US" altLang="ko-KR"/>
            </a:br>
            <a:r>
              <a:rPr lang="en-US" altLang="ko-KR"/>
              <a:t>  text += x + " ";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2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모양과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115616" y="1313501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window.open</a:t>
            </a:r>
            <a:r>
              <a:rPr lang="en-US" altLang="ko-KR" sz="2000" dirty="0"/>
              <a:t>()</a:t>
            </a:r>
          </a:p>
          <a:p>
            <a:pPr lvl="1"/>
            <a:r>
              <a:rPr lang="ko-KR" altLang="en-US" sz="1800" dirty="0"/>
              <a:t>윈도우를 새로 열고 웹 페이지 출력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개의</a:t>
            </a:r>
            <a:r>
              <a:rPr lang="en-US" altLang="ko-KR" sz="1800" dirty="0"/>
              <a:t> </a:t>
            </a:r>
            <a:r>
              <a:rPr lang="ko-KR" altLang="en-US" sz="1800" dirty="0"/>
              <a:t>매개변수를 가진 함수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윈도우 이름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sWindowName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이름 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윈도우에 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 윈도우에 웹 페이지 로드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이름에 </a:t>
            </a:r>
            <a:r>
              <a:rPr lang="ko-KR" altLang="en-US" sz="1800" dirty="0" err="1"/>
              <a:t>툴바만</a:t>
            </a:r>
            <a:r>
              <a:rPr lang="ko-KR" altLang="en-US" sz="1800" dirty="0"/>
              <a:t> 가지는 새 윈도우 열고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현재 윈도우에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이름 없는 새 윈도우에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 </a:t>
            </a:r>
          </a:p>
          <a:p>
            <a:pPr lvl="1"/>
            <a:endParaRPr lang="ko-KR" altLang="en-US" sz="18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(10, 10) </a:t>
            </a:r>
            <a:r>
              <a:rPr lang="ko-KR" altLang="en-US" sz="1800" dirty="0"/>
              <a:t>위치에 </a:t>
            </a:r>
            <a:r>
              <a:rPr lang="en-US" altLang="ko-KR" sz="1800" dirty="0"/>
              <a:t>300x400 </a:t>
            </a:r>
            <a:r>
              <a:rPr lang="ko-KR" altLang="en-US" sz="1800" dirty="0"/>
              <a:t>크기의 새 윈도우 열고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페이지 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이름과 속성이 없는 윈도우 열기</a:t>
            </a:r>
          </a:p>
          <a:p>
            <a:pPr lvl="1"/>
            <a:endParaRPr lang="ko-KR" altLang="en-US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		"left=10,top=10,width=300,height=400");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윈도우</a:t>
            </a:r>
            <a:r>
              <a:rPr lang="en-US" altLang="ko-KR" sz="2000" dirty="0"/>
              <a:t> </a:t>
            </a:r>
            <a:r>
              <a:rPr lang="ko-KR" altLang="en-US" sz="2000" dirty="0"/>
              <a:t>열기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버튼을 클릭할 때마다 새 윈도우를 열고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사이트 출력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이름을 가진 윈도우 열기</a:t>
            </a:r>
            <a:r>
              <a:rPr lang="en-US" altLang="ko-KR" sz="2000" dirty="0"/>
              <a:t>(</a:t>
            </a:r>
            <a:r>
              <a:rPr lang="ko-KR" altLang="en-US" sz="2000" dirty="0"/>
              <a:t>하나만 이용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있지 않는 경우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myWin</a:t>
            </a:r>
            <a:r>
              <a:rPr lang="ko-KR" altLang="en-US" sz="1600" dirty="0"/>
              <a:t>이름의 새 윈도우 열고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이미 열려 있는 경우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이미 열려있는 </a:t>
            </a:r>
            <a:r>
              <a:rPr lang="en-US" altLang="ko-KR" sz="1600" dirty="0" err="1"/>
              <a:t>myWin</a:t>
            </a:r>
            <a:r>
              <a:rPr lang="ko-KR" altLang="en-US" sz="1600" dirty="0"/>
              <a:t>이름의 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(‘http://www.naver.com’,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‘width=600,height=600’)”&gt;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새 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(‘http://www.naver.com’,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	 ‘width=600,height=600’)”&gt;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새 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24353</TotalTime>
  <Words>5882</Words>
  <Application>Microsoft Office PowerPoint</Application>
  <PresentationFormat>화면 슬라이드 쇼(4:3)</PresentationFormat>
  <Paragraphs>813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HY나무L</vt:lpstr>
      <vt:lpstr>HY헤드라인M</vt:lpstr>
      <vt:lpstr>맑은 고딕</vt:lpstr>
      <vt:lpstr>휴먼편지체</vt:lpstr>
      <vt:lpstr>Arial</vt:lpstr>
      <vt:lpstr>Consolas</vt:lpstr>
      <vt:lpstr>Helvetica</vt:lpstr>
      <vt:lpstr>Wingdings</vt:lpstr>
      <vt:lpstr>Wingdings 2</vt:lpstr>
      <vt:lpstr>가을</vt:lpstr>
      <vt:lpstr>Window와 브라우져 관련 객체</vt:lpstr>
      <vt:lpstr>강의 목표</vt:lpstr>
      <vt:lpstr>브라우저 관련 객체 개요</vt:lpstr>
      <vt:lpstr>PowerPoint 프레젠테이션</vt:lpstr>
      <vt:lpstr>window 객체</vt:lpstr>
      <vt:lpstr>윈도우 모양과 window 객체의 프로퍼티</vt:lpstr>
      <vt:lpstr>윈도우 열기</vt:lpstr>
      <vt:lpstr>윈도우 열기 사례</vt:lpstr>
      <vt:lpstr>윈도우 이름과 윈도우 열기</vt:lpstr>
      <vt:lpstr>예제 10-1 window.open()으로 윈도우 열기</vt:lpstr>
      <vt:lpstr>예제 10-2 윈도우 닫기</vt:lpstr>
      <vt:lpstr>window 객체의 타이머 활용</vt:lpstr>
      <vt:lpstr>setTimeout()/clearTimeout()</vt:lpstr>
      <vt:lpstr>예제 10-3 setTimeout()로 웹 페이지 자동 연결</vt:lpstr>
      <vt:lpstr>setInterval()/clearInterval() </vt:lpstr>
      <vt:lpstr>예제 10-4 setInterval()로 텍스트 회전</vt:lpstr>
      <vt:lpstr>윈도우 위치 및 크기 조절</vt:lpstr>
      <vt:lpstr>예제 10-5 윈도우의 위치와 크기 조절</vt:lpstr>
      <vt:lpstr>웹 페이지 스크롤</vt:lpstr>
      <vt:lpstr>예제 10-6 1초마다 10픽셀씩 자동 스크롤</vt:lpstr>
      <vt:lpstr>웹 페이지 프린트 </vt:lpstr>
      <vt:lpstr>예제 10-7 웹 페이지 프린트</vt:lpstr>
      <vt:lpstr>onbeforeprint와 onafterprint(print시만 로고 보이게 하고 출력에만 로고 프린트)</vt:lpstr>
      <vt:lpstr>예제 10-8 onbeforeprint와 onafterprint 이벤트 활용</vt:lpstr>
      <vt:lpstr>location 객체(window하위 객체)</vt:lpstr>
      <vt:lpstr>예제 10-9 location 객체로 웹 사이트 접속</vt:lpstr>
      <vt:lpstr>navigator 객체</vt:lpstr>
      <vt:lpstr>예제 10–10 navigator로 브라우저 정보 출력</vt:lpstr>
      <vt:lpstr>PowerPoint 프레젠테이션</vt:lpstr>
      <vt:lpstr>screen 객체</vt:lpstr>
      <vt:lpstr>예제 10-11 스크린 장치에 관한 정보 출력</vt:lpstr>
      <vt:lpstr>history 객체</vt:lpstr>
      <vt:lpstr>예제 10-12 history 객체 활용</vt:lpstr>
      <vt:lpstr>cookie</vt:lpstr>
      <vt:lpstr>자바스크립트로 쿠키 만들기</vt:lpstr>
      <vt:lpstr>PowerPoint 프레젠테이션</vt:lpstr>
      <vt:lpstr>자바스크립트 버젼</vt:lpstr>
      <vt:lpstr>ES 6 신기능</vt:lpstr>
      <vt:lpstr>let과 const키워드 사용</vt:lpstr>
      <vt:lpstr>PowerPoint 프레젠테이션</vt:lpstr>
      <vt:lpstr>PowerPoint 프레젠테이션</vt:lpstr>
      <vt:lpstr>PowerPoint 프레젠테이션</vt:lpstr>
      <vt:lpstr>PowerPoint 프레젠테이션</vt:lpstr>
      <vt:lpstr>const 키워드</vt:lpstr>
      <vt:lpstr>PowerPoint 프레젠테이션</vt:lpstr>
      <vt:lpstr>PowerPoint 프레젠테이션</vt:lpstr>
      <vt:lpstr>JavaScript Class</vt:lpstr>
      <vt:lpstr>PowerPoint 프레젠테이션</vt:lpstr>
      <vt:lpstr>use strict</vt:lpstr>
      <vt:lpstr>Arrow Function(화살표 함수)</vt:lpstr>
      <vt:lpstr>PowerPoint 프레젠테이션</vt:lpstr>
      <vt:lpstr>For문의  of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711</cp:revision>
  <dcterms:created xsi:type="dcterms:W3CDTF">2011-08-27T14:53:28Z</dcterms:created>
  <dcterms:modified xsi:type="dcterms:W3CDTF">2022-01-25T04:09:48Z</dcterms:modified>
</cp:coreProperties>
</file>