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70" r:id="rId3"/>
    <p:sldId id="271" r:id="rId4"/>
    <p:sldId id="274" r:id="rId5"/>
    <p:sldId id="272" r:id="rId6"/>
    <p:sldId id="273" r:id="rId7"/>
    <p:sldId id="27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96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15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 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폼 데이터 값 검증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/docs/current/javadoc-api/org/springframework/validation/Errors.html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15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>
                <a:solidFill>
                  <a:srgbClr val="0070C0"/>
                </a:solidFill>
                <a:latin typeface="+mj-ea"/>
                <a:ea typeface="+mj-ea"/>
              </a:rPr>
              <a:t>폼 데이터 값 검증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/>
              <a:t>Lecturer</a:t>
            </a:r>
            <a:r>
              <a:rPr lang="en-US" altLang="ko-KR" sz="1200" dirty="0"/>
              <a:t>  Kim </a:t>
            </a:r>
            <a:r>
              <a:rPr lang="en-US" altLang="ko-KR" sz="1200" dirty="0" err="1"/>
              <a:t>Myoung</a:t>
            </a:r>
            <a:r>
              <a:rPr lang="en-US" altLang="ko-KR" sz="1200" dirty="0"/>
              <a:t>-Ho</a:t>
            </a:r>
          </a:p>
          <a:p>
            <a:pPr algn="r"/>
            <a:r>
              <a:rPr lang="en-US" altLang="ko-KR" sz="1200" i="1" dirty="0"/>
              <a:t>Nickname</a:t>
            </a:r>
            <a:r>
              <a:rPr lang="en-US" altLang="ko-KR" sz="1200" dirty="0"/>
              <a:t>  </a:t>
            </a:r>
            <a:r>
              <a:rPr lang="ko-KR" altLang="en-US" sz="1200" dirty="0" err="1"/>
              <a:t>블스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9012" y="3900173"/>
            <a:ext cx="4195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Validator</a:t>
            </a:r>
            <a:r>
              <a:rPr lang="ko-KR" altLang="en-US" sz="1200" dirty="0"/>
              <a:t>를 이용한 검증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ValidationUtils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@Valid</a:t>
            </a:r>
            <a:r>
              <a:rPr lang="ko-KR" altLang="en-US" sz="1200" dirty="0"/>
              <a:t>와 </a:t>
            </a:r>
            <a:r>
              <a:rPr lang="en-US" altLang="ko-KR" sz="1200" dirty="0"/>
              <a:t>@</a:t>
            </a:r>
            <a:r>
              <a:rPr lang="en-US" altLang="ko-KR" sz="1200" dirty="0" err="1"/>
              <a:t>InitBinder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15-1.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Validator</a:t>
            </a:r>
            <a:r>
              <a:rPr lang="ko-KR" altLang="en-US" sz="1600" b="1" dirty="0">
                <a:latin typeface="+mn-ea"/>
              </a:rPr>
              <a:t>를 이용한 검증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 err="1">
                <a:latin typeface="+mn-ea"/>
              </a:rPr>
              <a:t>서버측에서</a:t>
            </a:r>
            <a:r>
              <a:rPr lang="ko-KR" altLang="en-US" sz="1600" b="1" dirty="0">
                <a:latin typeface="+mn-ea"/>
              </a:rPr>
              <a:t> 체크</a:t>
            </a:r>
            <a:r>
              <a:rPr lang="en-US" altLang="ko-KR" sz="1600" b="1" dirty="0">
                <a:latin typeface="+mn-ea"/>
              </a:rPr>
              <a:t>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폼에서 전달 되는 데이터를 커맨드 객체에 담아 컨트롤 객체에 전달 한다고 하였습니다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이때 커맨드 객체의 유효성 검사를 할 수 있습니다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참고로 </a:t>
            </a:r>
            <a:r>
              <a:rPr lang="en-US" altLang="ko-KR" sz="1100" dirty="0">
                <a:latin typeface="+mn-ea"/>
              </a:rPr>
              <a:t>javascript,html5</a:t>
            </a:r>
            <a:r>
              <a:rPr lang="ko-KR" altLang="en-US" sz="1100" dirty="0">
                <a:latin typeface="+mn-ea"/>
              </a:rPr>
              <a:t>을 이용하는 것은 클라이언트에서 검사하는 방법이고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지금 하는 </a:t>
            </a:r>
            <a:r>
              <a:rPr lang="en-US" altLang="ko-KR" sz="1100" dirty="0">
                <a:latin typeface="+mn-ea"/>
              </a:rPr>
              <a:t>Validator </a:t>
            </a:r>
            <a:r>
              <a:rPr lang="ko-KR" altLang="en-US" sz="1100" dirty="0">
                <a:latin typeface="+mn-ea"/>
              </a:rPr>
              <a:t>인터페이스를 이용하는 방법은 서버에 검사하는 방법 입니다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(spring_15_1_ex1_srpingex)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77008" y="2163339"/>
            <a:ext cx="10823330" cy="3260307"/>
            <a:chOff x="677008" y="2163339"/>
            <a:chExt cx="10823330" cy="3260307"/>
          </a:xfrm>
        </p:grpSpPr>
        <p:sp>
          <p:nvSpPr>
            <p:cNvPr id="4" name="직사각형 3"/>
            <p:cNvSpPr/>
            <p:nvPr/>
          </p:nvSpPr>
          <p:spPr>
            <a:xfrm>
              <a:off x="677008" y="3273539"/>
              <a:ext cx="2483224" cy="10399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클라이언트</a:t>
              </a:r>
              <a:endParaRPr lang="en-US" altLang="ko-KR" dirty="0"/>
            </a:p>
            <a:p>
              <a:pPr algn="ctr"/>
              <a:r>
                <a:rPr lang="en-US" altLang="ko-KR" dirty="0"/>
                <a:t>(form)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526913" y="2163339"/>
              <a:ext cx="2483224" cy="3260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컨트롤러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cxnSp>
          <p:nvCxnSpPr>
            <p:cNvPr id="8" name="직선 화살표 연결선 7"/>
            <p:cNvCxnSpPr>
              <a:stCxn id="4" idx="3"/>
              <a:endCxn id="7" idx="1"/>
            </p:cNvCxnSpPr>
            <p:nvPr/>
          </p:nvCxnSpPr>
          <p:spPr>
            <a:xfrm>
              <a:off x="3160232" y="3793492"/>
              <a:ext cx="236668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5840592" y="3759055"/>
              <a:ext cx="1985682" cy="764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Validator </a:t>
              </a:r>
              <a:r>
                <a:rPr lang="ko-KR" altLang="en-US" dirty="0"/>
                <a:t>객체</a:t>
              </a:r>
              <a:endParaRPr lang="en-US" altLang="ko-KR" dirty="0"/>
            </a:p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검증 실시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53203" y="3830772"/>
              <a:ext cx="1192307" cy="322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커맨드 객체</a:t>
              </a:r>
              <a:endParaRPr lang="ko-KR" altLang="en-US" sz="1200" dirty="0"/>
            </a:p>
          </p:txBody>
        </p:sp>
        <p:cxnSp>
          <p:nvCxnSpPr>
            <p:cNvPr id="17" name="직선 화살표 연결선 16"/>
            <p:cNvCxnSpPr>
              <a:stCxn id="16" idx="3"/>
            </p:cNvCxnSpPr>
            <p:nvPr/>
          </p:nvCxnSpPr>
          <p:spPr>
            <a:xfrm flipV="1">
              <a:off x="4845510" y="3992137"/>
              <a:ext cx="1111623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9891344" y="3237319"/>
              <a:ext cx="1608994" cy="10399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뷰</a:t>
              </a:r>
              <a:endParaRPr lang="ko-KR" altLang="en-US" dirty="0"/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>
              <a:off x="8010137" y="3791638"/>
              <a:ext cx="18812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8432859" y="3855911"/>
              <a:ext cx="1192307" cy="322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검증 결과</a:t>
              </a: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7877048" y="3992137"/>
              <a:ext cx="555811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969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15-1.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Validator</a:t>
            </a:r>
            <a:r>
              <a:rPr lang="ko-KR" altLang="en-US" sz="1600" b="1" dirty="0">
                <a:latin typeface="+mn-ea"/>
              </a:rPr>
              <a:t>를 이용한 검증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16" y="5397775"/>
            <a:ext cx="4754628" cy="73995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562" y="5392403"/>
            <a:ext cx="4410075" cy="7048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207" y="1587886"/>
            <a:ext cx="4788197" cy="184111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0876" y="1587886"/>
            <a:ext cx="3005635" cy="2172905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6189785" y="2461846"/>
            <a:ext cx="817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2329962" y="3604846"/>
            <a:ext cx="644768" cy="159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974730" y="3604846"/>
            <a:ext cx="4885593" cy="168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975946" y="1441938"/>
            <a:ext cx="5213839" cy="2162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007470" y="1441937"/>
            <a:ext cx="3375396" cy="2318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9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29482" y="1535850"/>
            <a:ext cx="707860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org.springframework.validation</a:t>
            </a:r>
            <a:br>
              <a:rPr lang="en-US" altLang="ko-KR" dirty="0"/>
            </a:br>
            <a:r>
              <a:rPr lang="en-US" altLang="ko-KR" dirty="0"/>
              <a:t>public interface </a:t>
            </a:r>
            <a:r>
              <a:rPr lang="en-US" altLang="ko-KR" dirty="0" err="1"/>
              <a:t>BindingResult</a:t>
            </a:r>
            <a:r>
              <a:rPr lang="en-US" altLang="ko-KR" dirty="0"/>
              <a:t> extends </a:t>
            </a:r>
            <a:r>
              <a:rPr lang="en-US" altLang="ko-KR" dirty="0">
                <a:hlinkClick r:id="rId2" tooltip="interface in org.springframework.validation"/>
              </a:rPr>
              <a:t>Errors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결과를 연결해주는 인터페이스로 </a:t>
            </a:r>
            <a:r>
              <a:rPr lang="en-US" altLang="ko-KR" dirty="0"/>
              <a:t>Errors</a:t>
            </a:r>
            <a:r>
              <a:rPr lang="ko-KR" altLang="en-US" dirty="0"/>
              <a:t>인터페이스를 상속</a:t>
            </a:r>
            <a:br>
              <a:rPr lang="en-US" altLang="ko-KR" dirty="0"/>
            </a:br>
            <a:r>
              <a:rPr lang="en-US" altLang="ko-KR" dirty="0"/>
              <a:t>- Validator</a:t>
            </a:r>
            <a:r>
              <a:rPr lang="ko-KR" altLang="en-US" dirty="0"/>
              <a:t>인터페이스를 구현하여 타당성 </a:t>
            </a:r>
            <a:r>
              <a:rPr lang="ko-KR" altLang="en-US" dirty="0" err="1"/>
              <a:t>체크시</a:t>
            </a:r>
            <a:r>
              <a:rPr lang="ko-KR" altLang="en-US" dirty="0"/>
              <a:t> 에러 내용을 처리</a:t>
            </a:r>
          </a:p>
        </p:txBody>
      </p:sp>
    </p:spTree>
    <p:extLst>
      <p:ext uri="{BB962C8B-B14F-4D97-AF65-F5344CB8AC3E}">
        <p14:creationId xmlns:p14="http://schemas.microsoft.com/office/powerpoint/2010/main" val="335204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15-2.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kern="1200" baseline="0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ValidationUtils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클래스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7008" y="1116906"/>
            <a:ext cx="1067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데이터 검증을 위해서 </a:t>
            </a:r>
            <a:r>
              <a:rPr lang="en-US" altLang="ko-KR" sz="1100" dirty="0">
                <a:latin typeface="+mn-ea"/>
              </a:rPr>
              <a:t>Validator </a:t>
            </a:r>
            <a:r>
              <a:rPr lang="ko-KR" altLang="en-US" sz="1100" dirty="0">
                <a:latin typeface="+mn-ea"/>
              </a:rPr>
              <a:t>인터페이스의 </a:t>
            </a:r>
            <a:r>
              <a:rPr lang="en-US" altLang="ko-KR" sz="1100" dirty="0">
                <a:latin typeface="+mn-ea"/>
              </a:rPr>
              <a:t>validate() </a:t>
            </a:r>
            <a:r>
              <a:rPr lang="ko-KR" altLang="en-US" sz="1100" dirty="0" err="1">
                <a:latin typeface="+mn-ea"/>
              </a:rPr>
              <a:t>메소드를</a:t>
            </a:r>
            <a:r>
              <a:rPr lang="ko-KR" altLang="en-US" sz="1100" dirty="0">
                <a:latin typeface="+mn-ea"/>
              </a:rPr>
              <a:t> 사용하였습니다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 err="1">
                <a:latin typeface="+mn-ea"/>
              </a:rPr>
              <a:t>ValidationUtils</a:t>
            </a:r>
            <a:r>
              <a:rPr lang="en-US" altLang="ko-KR" sz="1100" dirty="0">
                <a:latin typeface="+mn-ea"/>
              </a:rPr>
              <a:t>  </a:t>
            </a:r>
            <a:r>
              <a:rPr lang="ko-KR" altLang="en-US" sz="1100" dirty="0">
                <a:latin typeface="+mn-ea"/>
              </a:rPr>
              <a:t>클래스는 </a:t>
            </a:r>
            <a:r>
              <a:rPr lang="en-US" altLang="ko-KR" sz="1100" dirty="0">
                <a:latin typeface="+mn-ea"/>
              </a:rPr>
              <a:t>validate()</a:t>
            </a:r>
            <a:r>
              <a:rPr lang="ko-KR" altLang="en-US" sz="1100" dirty="0" err="1">
                <a:latin typeface="+mn-ea"/>
              </a:rPr>
              <a:t>메소드를</a:t>
            </a:r>
            <a:r>
              <a:rPr lang="ko-KR" altLang="en-US" sz="1100" dirty="0">
                <a:latin typeface="+mn-ea"/>
              </a:rPr>
              <a:t> 좀더 편리하게 사용 할 수 있도록 고안된 클래스 입니다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---Validator</a:t>
            </a:r>
            <a:r>
              <a:rPr lang="ko-KR" altLang="en-US" sz="1100" dirty="0">
                <a:latin typeface="+mn-ea"/>
              </a:rPr>
              <a:t>구현 클래스의 </a:t>
            </a:r>
            <a:r>
              <a:rPr lang="en-US" altLang="ko-KR" sz="1100" dirty="0">
                <a:latin typeface="+mn-ea"/>
              </a:rPr>
              <a:t>validate()</a:t>
            </a:r>
            <a:r>
              <a:rPr lang="ko-KR" altLang="en-US" sz="1100" dirty="0">
                <a:latin typeface="+mn-ea"/>
              </a:rPr>
              <a:t>메서드내에서 사용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(spring_15_2_ex1_srpingex)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2379360"/>
            <a:ext cx="4552950" cy="1104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55" y="4619064"/>
            <a:ext cx="5086350" cy="38100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2953483" y="3630706"/>
            <a:ext cx="0" cy="89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058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15-3.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@</a:t>
            </a:r>
            <a:r>
              <a:rPr lang="en-US" altLang="ko-KR" sz="1600" b="1" dirty="0">
                <a:latin typeface="+mn-ea"/>
              </a:rPr>
              <a:t>Valid</a:t>
            </a:r>
            <a:r>
              <a:rPr lang="ko-KR" altLang="en-US" sz="1600" b="1" dirty="0">
                <a:latin typeface="+mn-ea"/>
              </a:rPr>
              <a:t>와 </a:t>
            </a:r>
            <a:r>
              <a:rPr lang="en-US" altLang="ko-KR" sz="1600" b="1" dirty="0">
                <a:latin typeface="+mn-ea"/>
              </a:rPr>
              <a:t>@</a:t>
            </a:r>
            <a:r>
              <a:rPr lang="en-US" altLang="ko-KR" sz="1600" b="1" dirty="0" err="1">
                <a:latin typeface="+mn-ea"/>
              </a:rPr>
              <a:t>InitBinder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데이터 검증을 하기 위해서 </a:t>
            </a:r>
            <a:r>
              <a:rPr lang="en-US" altLang="ko-KR" sz="1100" dirty="0">
                <a:latin typeface="+mn-ea"/>
              </a:rPr>
              <a:t>Validator </a:t>
            </a:r>
            <a:r>
              <a:rPr lang="ko-KR" altLang="en-US" sz="1100" dirty="0">
                <a:latin typeface="+mn-ea"/>
              </a:rPr>
              <a:t>인터페이스를 구현한 클래스를 만들고</a:t>
            </a:r>
            <a:r>
              <a:rPr lang="en-US" altLang="ko-KR" sz="1100" dirty="0">
                <a:latin typeface="+mn-ea"/>
              </a:rPr>
              <a:t>, validate()</a:t>
            </a:r>
            <a:r>
              <a:rPr lang="ko-KR" altLang="en-US" sz="1100" dirty="0" err="1">
                <a:latin typeface="+mn-ea"/>
              </a:rPr>
              <a:t>메소드를</a:t>
            </a:r>
            <a:r>
              <a:rPr lang="ko-KR" altLang="en-US" sz="1100" dirty="0">
                <a:latin typeface="+mn-ea"/>
              </a:rPr>
              <a:t> 직접 호출하여 사용 하였습니다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이번에는 직접 호출하지 않고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스프링 프레임워크에서 호출하는 방법에 대해서 살펴 봅니다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(spring_15_3_ex1_srpingex)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08" y="2216229"/>
            <a:ext cx="3077914" cy="9761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4908" y="1954619"/>
            <a:ext cx="29688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의존 추가</a:t>
            </a:r>
            <a:r>
              <a:rPr lang="en-US" altLang="ko-KR" sz="1100" b="1" dirty="0">
                <a:latin typeface="+mn-ea"/>
              </a:rPr>
              <a:t>(pom.xml)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185" y="4326379"/>
            <a:ext cx="5198057" cy="18541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185" y="2141786"/>
            <a:ext cx="4775186" cy="180207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478" y="4534701"/>
            <a:ext cx="3133016" cy="81080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59071" y="4268773"/>
            <a:ext cx="29688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@</a:t>
            </a:r>
            <a:r>
              <a:rPr lang="en-US" altLang="ko-KR" sz="1100" b="1" dirty="0" err="1">
                <a:latin typeface="+mn-ea"/>
              </a:rPr>
              <a:t>InitBinder</a:t>
            </a:r>
            <a:r>
              <a:rPr lang="en-US" altLang="ko-KR" sz="1100" b="1" dirty="0">
                <a:latin typeface="+mn-ea"/>
              </a:rPr>
              <a:t> </a:t>
            </a:r>
            <a:r>
              <a:rPr lang="ko-KR" altLang="en-US" sz="1100" b="1" dirty="0">
                <a:latin typeface="+mn-ea"/>
              </a:rPr>
              <a:t>추가</a:t>
            </a:r>
            <a:r>
              <a:rPr lang="en-US" altLang="ko-KR" sz="1100" b="1" dirty="0">
                <a:latin typeface="+mn-ea"/>
              </a:rPr>
              <a:t>(Controller</a:t>
            </a:r>
            <a:r>
              <a:rPr lang="ko-KR" altLang="en-US" sz="1100" b="1" dirty="0">
                <a:latin typeface="+mn-ea"/>
              </a:rPr>
              <a:t>클래스에 정의</a:t>
            </a:r>
            <a:r>
              <a:rPr lang="en-US" altLang="ko-KR" sz="1100" b="1">
                <a:latin typeface="+mn-ea"/>
              </a:rPr>
              <a:t>)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87917" y="1823814"/>
            <a:ext cx="29688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@Valid </a:t>
            </a:r>
            <a:r>
              <a:rPr lang="ko-KR" altLang="en-US" sz="1100" b="1" dirty="0">
                <a:latin typeface="+mn-ea"/>
              </a:rPr>
              <a:t>추가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718323" y="2192168"/>
            <a:ext cx="1710812" cy="2757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18323" y="4477955"/>
            <a:ext cx="1710812" cy="2757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610600" y="2517058"/>
            <a:ext cx="356419" cy="196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57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52152" y="1134929"/>
            <a:ext cx="89298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&lt;!-- javax.validation</a:t>
            </a:r>
            <a:r>
              <a:rPr lang="ko-KR" altLang="en-US"/>
              <a:t>추가 </a:t>
            </a:r>
            <a:r>
              <a:rPr lang="en-US" altLang="ko-KR"/>
              <a:t>--&gt; jdk 9</a:t>
            </a:r>
            <a:r>
              <a:rPr lang="ko-KR" altLang="en-US"/>
              <a:t>버젼 이상</a:t>
            </a:r>
            <a:endParaRPr lang="en-US" altLang="ko-KR"/>
          </a:p>
          <a:p>
            <a:r>
              <a:rPr lang="en-US" altLang="ko-KR"/>
              <a:t>&lt;dependency&gt;</a:t>
            </a:r>
          </a:p>
          <a:p>
            <a:r>
              <a:rPr lang="en-US" altLang="ko-KR"/>
              <a:t>    &lt;groupId&gt;javax.xml.bind&lt;/groupId&gt;</a:t>
            </a:r>
          </a:p>
          <a:p>
            <a:r>
              <a:rPr lang="en-US" altLang="ko-KR"/>
              <a:t>    &lt;artifactId&gt;jaxb-api&lt;/artifactId&gt;</a:t>
            </a:r>
          </a:p>
          <a:p>
            <a:r>
              <a:rPr lang="en-US" altLang="ko-KR"/>
              <a:t>    &lt;version&gt;2.3.1&lt;/version&gt;</a:t>
            </a:r>
          </a:p>
          <a:p>
            <a:r>
              <a:rPr lang="en-US" altLang="ko-KR"/>
              <a:t>&lt;/dependency&gt;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337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3334</TotalTime>
  <Words>302</Words>
  <Application>Microsoft Office PowerPoint</Application>
  <PresentationFormat>와이드스크린</PresentationFormat>
  <Paragraphs>51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310-10</cp:lastModifiedBy>
  <cp:revision>648</cp:revision>
  <dcterms:created xsi:type="dcterms:W3CDTF">2014-12-01T08:37:15Z</dcterms:created>
  <dcterms:modified xsi:type="dcterms:W3CDTF">2022-02-21T07:27:37Z</dcterms:modified>
</cp:coreProperties>
</file>