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80" r:id="rId3"/>
    <p:sldId id="289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살펴보기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스크립트릿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표현식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지시자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 err="1">
                <a:latin typeface="+mn-ea"/>
              </a:rPr>
              <a:t>문서안에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언어를 넣기 위한 방식들 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실제 개발에서 많이 쓰이므로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잘 익혀 둡니다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(jsp_10_1_ex1_tagex)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스크립트릿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scriptlet</a:t>
            </a:r>
            <a:r>
              <a:rPr lang="en-US" altLang="ko-KR" sz="1100" dirty="0">
                <a:latin typeface="+mn-ea"/>
              </a:rPr>
              <a:t>) : &lt;%	java </a:t>
            </a:r>
            <a:r>
              <a:rPr lang="ko-KR" altLang="en-US" sz="1100" dirty="0">
                <a:latin typeface="+mn-ea"/>
              </a:rPr>
              <a:t>코드 기술   </a:t>
            </a:r>
            <a:r>
              <a:rPr lang="en-US" altLang="ko-KR" sz="1100" dirty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239384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239902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페이지에서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언어를 사용하기 위한 요소 중 가장 많이 사용되는 요소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우리가 알고 있는 거의 모든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코드를 사용할 수 있습니다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639" y="3086734"/>
            <a:ext cx="3893013" cy="3012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5544" y="3086734"/>
            <a:ext cx="2261383" cy="2669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7149" y="3086734"/>
            <a:ext cx="3363449" cy="23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AB7E68-9C0E-4011-886F-7BCC1139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C411F-A12D-4FC8-89B5-859D399EB639}"/>
              </a:ext>
            </a:extLst>
          </p:cNvPr>
          <p:cNvSpPr txBox="1"/>
          <p:nvPr/>
        </p:nvSpPr>
        <p:spPr>
          <a:xfrm>
            <a:off x="1040235" y="1040235"/>
            <a:ext cx="1015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스크립트릿은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페이지가 </a:t>
            </a:r>
            <a:r>
              <a:rPr lang="ko-KR" altLang="en-US" dirty="0" err="1"/>
              <a:t>서브릿으로</a:t>
            </a:r>
            <a:r>
              <a:rPr lang="ko-KR" altLang="en-US" dirty="0"/>
              <a:t> 변환되고 요청될 때 </a:t>
            </a:r>
            <a:r>
              <a:rPr lang="en-US" altLang="ko-KR" dirty="0" err="1"/>
              <a:t>jspService</a:t>
            </a:r>
            <a:r>
              <a:rPr lang="en-US" altLang="ko-KR" dirty="0"/>
              <a:t>()</a:t>
            </a:r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en-US" altLang="ko-KR" dirty="0"/>
              <a:t>&lt;% %&gt; : </a:t>
            </a:r>
            <a:r>
              <a:rPr lang="en-US" altLang="ko-KR" dirty="0" err="1"/>
              <a:t>scriptlet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 err="1"/>
              <a:t>스크립트릿은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파일이 </a:t>
            </a:r>
            <a:r>
              <a:rPr lang="en-US" altLang="ko-KR" dirty="0"/>
              <a:t>servlet</a:t>
            </a:r>
            <a:r>
              <a:rPr lang="ko-KR" altLang="en-US" dirty="0"/>
              <a:t>으로 변환될 때</a:t>
            </a:r>
            <a:r>
              <a:rPr lang="en-US" altLang="ko-KR" dirty="0"/>
              <a:t>, 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/>
              <a:t>메서드 안에 작성됨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메서드 안에 작성되는 내용이므로</a:t>
            </a:r>
            <a:r>
              <a:rPr lang="en-US" altLang="ko-KR" dirty="0"/>
              <a:t>, </a:t>
            </a:r>
            <a:r>
              <a:rPr lang="ko-KR" altLang="en-US" dirty="0"/>
              <a:t>지역변수 </a:t>
            </a:r>
            <a:r>
              <a:rPr lang="en-US" altLang="ko-KR" dirty="0"/>
              <a:t>/ </a:t>
            </a:r>
            <a:r>
              <a:rPr lang="ko-KR" altLang="en-US" dirty="0"/>
              <a:t>함수 </a:t>
            </a:r>
            <a:r>
              <a:rPr lang="en-US" altLang="ko-KR" dirty="0"/>
              <a:t>/ </a:t>
            </a:r>
            <a:r>
              <a:rPr lang="ko-KR" altLang="en-US" dirty="0"/>
              <a:t>메서드 호출만 가능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전역변수나 메서드를 선언할 때는 </a:t>
            </a:r>
            <a:r>
              <a:rPr lang="en-US" altLang="ko-KR" dirty="0"/>
              <a:t>&lt;%! %&gt; declare </a:t>
            </a:r>
            <a:r>
              <a:rPr lang="ko-KR" altLang="en-US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5290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798" y="13881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선언</a:t>
            </a:r>
            <a:r>
              <a:rPr lang="en-US" altLang="ko-KR" sz="1100" dirty="0">
                <a:latin typeface="+mn-ea"/>
              </a:rPr>
              <a:t>(declaration) : &lt;%!	java </a:t>
            </a:r>
            <a:r>
              <a:rPr lang="ko-KR" altLang="en-US" sz="1100" dirty="0">
                <a:latin typeface="+mn-ea"/>
              </a:rPr>
              <a:t>코드 기술   </a:t>
            </a:r>
            <a:r>
              <a:rPr lang="en-US" altLang="ko-KR" sz="1100" dirty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549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601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페이지 내에서 사용되는 변수 또는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선언할 때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여기서 선언된 변수 및 메소드는 전역의 의미로 사용됩니다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ko-KR" altLang="en-US" sz="1100" dirty="0">
                <a:latin typeface="+mn-ea"/>
              </a:rPr>
              <a:t>물론 </a:t>
            </a:r>
            <a:r>
              <a:rPr lang="ko-KR" altLang="en-US" sz="1100" dirty="0" err="1">
                <a:latin typeface="+mn-ea"/>
              </a:rPr>
              <a:t>스크립트릿안에</a:t>
            </a:r>
            <a:r>
              <a:rPr lang="ko-KR" altLang="en-US" sz="1100" dirty="0">
                <a:latin typeface="+mn-ea"/>
              </a:rPr>
              <a:t> 만들어도 됨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947" y="2398825"/>
            <a:ext cx="3220323" cy="36496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5922" y="2464303"/>
            <a:ext cx="3896591" cy="1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881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표현식</a:t>
            </a:r>
            <a:r>
              <a:rPr lang="en-US" altLang="ko-KR" sz="1100" dirty="0">
                <a:latin typeface="+mn-ea"/>
              </a:rPr>
              <a:t>(expression) : &lt;%=	java </a:t>
            </a:r>
            <a:r>
              <a:rPr lang="ko-KR" altLang="en-US" sz="1100" dirty="0">
                <a:latin typeface="+mn-ea"/>
              </a:rPr>
              <a:t>코드 기술   </a:t>
            </a:r>
            <a:r>
              <a:rPr lang="en-US" altLang="ko-KR" sz="1100" dirty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549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601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페이지 내에서 사용되는 변수의 값 또는 </a:t>
            </a:r>
            <a:r>
              <a:rPr lang="ko-KR" altLang="en-US" sz="1100" dirty="0" err="1">
                <a:latin typeface="+mn-ea"/>
              </a:rPr>
              <a:t>메소드</a:t>
            </a:r>
            <a:r>
              <a:rPr lang="ko-KR" altLang="en-US" sz="1100" dirty="0">
                <a:latin typeface="+mn-ea"/>
              </a:rPr>
              <a:t> 호출 </a:t>
            </a:r>
            <a:r>
              <a:rPr lang="ko-KR" altLang="en-US" sz="1100">
                <a:latin typeface="+mn-ea"/>
              </a:rPr>
              <a:t>결과값을 해당 위치에 출력하기 </a:t>
            </a:r>
            <a:r>
              <a:rPr lang="ko-KR" altLang="en-US" sz="1100" dirty="0">
                <a:latin typeface="+mn-ea"/>
              </a:rPr>
              <a:t>위해 사용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결과값은 </a:t>
            </a:r>
            <a:r>
              <a:rPr lang="en-US" altLang="ko-KR" sz="1100" dirty="0">
                <a:latin typeface="+mn-ea"/>
              </a:rPr>
              <a:t>String </a:t>
            </a:r>
            <a:r>
              <a:rPr lang="ko-KR" altLang="en-US" sz="1100" dirty="0">
                <a:latin typeface="+mn-ea"/>
              </a:rPr>
              <a:t>타입이며</a:t>
            </a:r>
            <a:r>
              <a:rPr lang="en-US" altLang="ko-KR" sz="1100" dirty="0">
                <a:latin typeface="+mn-ea"/>
              </a:rPr>
              <a:t>, ‘;’</a:t>
            </a:r>
            <a:r>
              <a:rPr lang="ko-KR" altLang="en-US" sz="1100" dirty="0">
                <a:latin typeface="+mn-ea"/>
              </a:rPr>
              <a:t>를 사용 할 수 없습니다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6788" y="2454091"/>
            <a:ext cx="2818141" cy="3298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2916" y="2454091"/>
            <a:ext cx="3549512" cy="10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3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10-2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</a:rPr>
              <a:t>지시자</a:t>
            </a:r>
            <a:r>
              <a:rPr lang="en-US" altLang="ko-KR" sz="1600" b="1">
                <a:latin typeface="+mn-ea"/>
              </a:rPr>
              <a:t>(directive)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JSP,</a:t>
            </a:r>
            <a:r>
              <a:rPr lang="ko-KR" altLang="en-US" sz="1100" dirty="0">
                <a:latin typeface="+mn-ea"/>
              </a:rPr>
              <a:t> 페이지의 전체적인 속성을 지정할 때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page, include, </a:t>
            </a:r>
            <a:r>
              <a:rPr lang="en-US" altLang="ko-KR" sz="1100" dirty="0" err="1">
                <a:latin typeface="+mn-ea"/>
              </a:rPr>
              <a:t>taglib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가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있으며</a:t>
            </a:r>
            <a:r>
              <a:rPr lang="en-US" altLang="ko-KR" sz="1100" dirty="0">
                <a:latin typeface="+mn-ea"/>
              </a:rPr>
              <a:t> &lt;%@  </a:t>
            </a:r>
            <a:r>
              <a:rPr lang="ko-KR" altLang="en-US" sz="1100" dirty="0">
                <a:latin typeface="+mn-ea"/>
              </a:rPr>
              <a:t>속성 </a:t>
            </a:r>
            <a:r>
              <a:rPr lang="en-US" altLang="ko-KR" sz="1100" dirty="0">
                <a:latin typeface="+mn-ea"/>
              </a:rPr>
              <a:t>%&gt;</a:t>
            </a:r>
            <a:r>
              <a:rPr lang="ko-KR" altLang="en-US" sz="1100" dirty="0">
                <a:latin typeface="+mn-ea"/>
              </a:rPr>
              <a:t>형태로 사용 됩니다</a:t>
            </a:r>
            <a:r>
              <a:rPr lang="en-US" altLang="ko-KR" sz="1100" dirty="0">
                <a:latin typeface="+mn-ea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218" y="1838035"/>
            <a:ext cx="5421746" cy="11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page : </a:t>
            </a:r>
            <a:r>
              <a:rPr lang="ko-KR" altLang="en-US" dirty="0"/>
              <a:t>해당 페이지의 전체적인 속성 지정</a:t>
            </a:r>
            <a:endParaRPr lang="en-US" altLang="ko-KR" dirty="0"/>
          </a:p>
          <a:p>
            <a:r>
              <a:rPr lang="en-US" altLang="ko-KR" dirty="0"/>
              <a:t>include : </a:t>
            </a:r>
            <a:r>
              <a:rPr lang="ko-KR" altLang="en-US" dirty="0"/>
              <a:t>별도의 페이지를 현재 페이지에 삽입</a:t>
            </a:r>
            <a:endParaRPr lang="en-US" altLang="ko-KR" dirty="0"/>
          </a:p>
          <a:p>
            <a:r>
              <a:rPr lang="en-US" altLang="ko-KR" dirty="0" err="1"/>
              <a:t>taglib</a:t>
            </a:r>
            <a:r>
              <a:rPr lang="en-US" altLang="ko-KR" dirty="0"/>
              <a:t> : </a:t>
            </a:r>
            <a:r>
              <a:rPr lang="ko-KR" altLang="en-US" dirty="0"/>
              <a:t>태그라이브러리의 태그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08" y="354022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page </a:t>
            </a:r>
            <a:r>
              <a:rPr lang="ko-KR" altLang="en-US" sz="1100" dirty="0">
                <a:latin typeface="+mn-ea"/>
              </a:rPr>
              <a:t>지시자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38070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3787981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페이지의 속성을 지정할 때 사용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주로 사용되는 언어 지정 및 </a:t>
            </a:r>
            <a:r>
              <a:rPr lang="en-US" altLang="ko-KR" sz="1100" dirty="0">
                <a:latin typeface="+mn-ea"/>
              </a:rPr>
              <a:t>import</a:t>
            </a:r>
            <a:r>
              <a:rPr lang="ko-KR" altLang="en-US" sz="1100" dirty="0">
                <a:latin typeface="+mn-ea"/>
              </a:rPr>
              <a:t>문을 많이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(jsp_10_2_ex1_directiveex)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218" y="4388204"/>
            <a:ext cx="5699256" cy="9131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09" y="5411660"/>
            <a:ext cx="2561946" cy="8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5174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include </a:t>
            </a:r>
            <a:r>
              <a:rPr lang="ko-KR" altLang="en-US" sz="1100" dirty="0">
                <a:latin typeface="+mn-ea"/>
              </a:rPr>
              <a:t>지시자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17842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789412"/>
            <a:ext cx="1008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현재 </a:t>
            </a:r>
            <a:r>
              <a:rPr lang="en-US" altLang="ko-KR" sz="1100">
                <a:latin typeface="+mn-ea"/>
              </a:rPr>
              <a:t>jsp</a:t>
            </a:r>
            <a:r>
              <a:rPr lang="ko-KR" altLang="en-US" sz="1100">
                <a:latin typeface="+mn-ea"/>
              </a:rPr>
              <a:t>페이지내에 다른 </a:t>
            </a:r>
            <a:r>
              <a:rPr lang="en-US" altLang="ko-KR" sz="1100">
                <a:latin typeface="+mn-ea"/>
              </a:rPr>
              <a:t>jsp</a:t>
            </a:r>
            <a:r>
              <a:rPr lang="ko-KR" altLang="en-US" sz="1100">
                <a:latin typeface="+mn-ea"/>
              </a:rPr>
              <a:t>페이지를 </a:t>
            </a:r>
            <a:r>
              <a:rPr lang="ko-KR" altLang="en-US" sz="1100" dirty="0">
                <a:latin typeface="+mn-ea"/>
              </a:rPr>
              <a:t>삽입할 때 사용 됩니다</a:t>
            </a:r>
            <a:r>
              <a:rPr lang="en-US" altLang="ko-KR" sz="1100" dirty="0">
                <a:latin typeface="+mn-ea"/>
              </a:rPr>
              <a:t>. file</a:t>
            </a:r>
            <a:r>
              <a:rPr lang="ko-KR" altLang="en-US" sz="1100" dirty="0">
                <a:latin typeface="+mn-ea"/>
              </a:rPr>
              <a:t>속성을 </a:t>
            </a:r>
            <a:r>
              <a:rPr lang="ko-KR" altLang="en-US" sz="1100">
                <a:latin typeface="+mn-ea"/>
              </a:rPr>
              <a:t>이용 합니다 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서버측 </a:t>
            </a:r>
            <a:r>
              <a:rPr lang="en-US" altLang="ko-KR" sz="1100">
                <a:latin typeface="+mn-ea"/>
              </a:rPr>
              <a:t>include</a:t>
            </a:r>
            <a:r>
              <a:rPr lang="ko-KR" altLang="en-US" sz="1100">
                <a:latin typeface="+mn-ea"/>
              </a:rPr>
              <a:t>로 </a:t>
            </a:r>
            <a:r>
              <a:rPr lang="en-US" altLang="ko-KR" sz="1100">
                <a:latin typeface="+mn-ea"/>
              </a:rPr>
              <a:t>jsp</a:t>
            </a:r>
            <a:r>
              <a:rPr lang="ko-KR" altLang="en-US" sz="1100">
                <a:latin typeface="+mn-ea"/>
              </a:rPr>
              <a:t>로 </a:t>
            </a:r>
            <a:r>
              <a:rPr lang="en-US" altLang="ko-KR" sz="1100">
                <a:latin typeface="+mn-ea"/>
              </a:rPr>
              <a:t>include</a:t>
            </a:r>
            <a:r>
              <a:rPr lang="ko-KR" altLang="en-US" sz="1100">
                <a:latin typeface="+mn-ea"/>
              </a:rPr>
              <a:t>되어 두개의 </a:t>
            </a:r>
            <a:r>
              <a:rPr lang="en-US" altLang="ko-KR" sz="1100">
                <a:latin typeface="+mn-ea"/>
              </a:rPr>
              <a:t>jsp</a:t>
            </a:r>
            <a:r>
              <a:rPr lang="ko-KR" altLang="en-US" sz="1100">
                <a:latin typeface="+mn-ea"/>
              </a:rPr>
              <a:t>코드가 합해짐</a:t>
            </a:r>
            <a:r>
              <a:rPr lang="en-US" altLang="ko-KR" sz="1100">
                <a:latin typeface="+mn-ea"/>
              </a:rPr>
              <a:t>).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삽입이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필요한 위치에서 사용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(jsp_10_2_ex1_directiveex)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798" y="2495759"/>
            <a:ext cx="3975310" cy="7950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08" y="3566281"/>
            <a:ext cx="4825475" cy="2030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8384" y="2404189"/>
            <a:ext cx="4478720" cy="35109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655" y="2404189"/>
            <a:ext cx="4618181" cy="12927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68653" y="3738515"/>
            <a:ext cx="4618181" cy="1629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68652" y="5409999"/>
            <a:ext cx="4618181" cy="4952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5174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err="1">
                <a:latin typeface="+mn-ea"/>
              </a:rPr>
              <a:t>taglib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지시자 </a:t>
            </a:r>
            <a:r>
              <a:rPr lang="en-US" altLang="ko-KR" sz="1100">
                <a:latin typeface="+mn-ea"/>
              </a:rPr>
              <a:t>&lt;%@taglib         %&gt;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17842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789412"/>
            <a:ext cx="1008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사용자가 만든 </a:t>
            </a:r>
            <a:r>
              <a:rPr lang="en-US" altLang="ko-KR" sz="1100" dirty="0">
                <a:latin typeface="+mn-ea"/>
              </a:rPr>
              <a:t>tag</a:t>
            </a:r>
            <a:r>
              <a:rPr lang="ko-KR" altLang="en-US" sz="1100" dirty="0">
                <a:latin typeface="+mn-ea"/>
              </a:rPr>
              <a:t>들을 태그라이브러리라고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그리고 이러한 태그라이브러리를 사용하기 위해 </a:t>
            </a:r>
            <a:r>
              <a:rPr lang="en-US" altLang="ko-KR" sz="1100" dirty="0" err="1">
                <a:latin typeface="+mn-ea"/>
              </a:rPr>
              <a:t>taglib</a:t>
            </a:r>
            <a:r>
              <a:rPr lang="ko-KR" altLang="en-US" sz="1100" dirty="0" err="1">
                <a:latin typeface="+mn-ea"/>
              </a:rPr>
              <a:t>지시자를</a:t>
            </a:r>
            <a:r>
              <a:rPr lang="ko-KR" altLang="en-US" sz="1100" dirty="0">
                <a:latin typeface="+mn-ea"/>
              </a:rPr>
              <a:t>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uri</a:t>
            </a:r>
            <a:r>
              <a:rPr lang="ko-KR" altLang="en-US" sz="1100" dirty="0">
                <a:latin typeface="+mn-ea"/>
              </a:rPr>
              <a:t> 및 </a:t>
            </a:r>
            <a:r>
              <a:rPr lang="en-US" altLang="ko-KR" sz="1100" dirty="0">
                <a:latin typeface="+mn-ea"/>
              </a:rPr>
              <a:t>prefix </a:t>
            </a:r>
            <a:r>
              <a:rPr lang="ko-KR" altLang="en-US" sz="1100" dirty="0">
                <a:latin typeface="+mn-ea"/>
              </a:rPr>
              <a:t>속성이 있으며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uri</a:t>
            </a:r>
            <a:r>
              <a:rPr lang="ko-KR" altLang="en-US" sz="1100" dirty="0">
                <a:latin typeface="+mn-ea"/>
              </a:rPr>
              <a:t>는 </a:t>
            </a:r>
            <a:r>
              <a:rPr lang="ko-KR" altLang="en-US" sz="1100" dirty="0" err="1">
                <a:latin typeface="+mn-ea"/>
              </a:rPr>
              <a:t>태그라이브러이의</a:t>
            </a:r>
            <a:r>
              <a:rPr lang="ko-KR" altLang="en-US" sz="1100" dirty="0">
                <a:latin typeface="+mn-ea"/>
              </a:rPr>
              <a:t> 위치 값을 가지며</a:t>
            </a:r>
            <a:r>
              <a:rPr lang="en-US" altLang="ko-KR" sz="1100" dirty="0">
                <a:latin typeface="+mn-ea"/>
              </a:rPr>
              <a:t>, prefix</a:t>
            </a:r>
            <a:r>
              <a:rPr lang="ko-KR" altLang="en-US" sz="1100" dirty="0">
                <a:latin typeface="+mn-ea"/>
              </a:rPr>
              <a:t>는 태그를 가리키는 이름 값을 가집니다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taglib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지시자에</a:t>
            </a:r>
            <a:r>
              <a:rPr lang="ko-KR" altLang="en-US" sz="1100" dirty="0">
                <a:latin typeface="+mn-ea"/>
              </a:rPr>
              <a:t> 대한 학습은 추후에 살펴볼 </a:t>
            </a:r>
            <a:r>
              <a:rPr lang="en-US" altLang="ko-KR" sz="1100" dirty="0">
                <a:latin typeface="+mn-ea"/>
              </a:rPr>
              <a:t>JSTL</a:t>
            </a:r>
            <a:r>
              <a:rPr lang="ko-KR" altLang="en-US" sz="1100" dirty="0">
                <a:latin typeface="+mn-ea"/>
              </a:rPr>
              <a:t>학습 때 다시 살펴보기로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7008" y="2832922"/>
            <a:ext cx="7634654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</a:t>
            </a:r>
            <a:r>
              <a:rPr lang="en-US" altLang="ko-KR" dirty="0">
                <a:hlinkClick r:id="rId2"/>
              </a:rPr>
              <a:t>http://java.sun.com/jsp/jstl/core</a:t>
            </a:r>
            <a:r>
              <a:rPr lang="en-US" altLang="ko-KR" dirty="0"/>
              <a:t> prefix=“c”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10-3.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주석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9146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HTML </a:t>
            </a:r>
            <a:r>
              <a:rPr lang="ko-KR" altLang="en-US" sz="1100" dirty="0">
                <a:latin typeface="+mn-ea"/>
              </a:rPr>
              <a:t>주석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21814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2186578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&lt;!– comments --&gt;</a:t>
            </a:r>
            <a:r>
              <a:rPr lang="ko-KR" altLang="en-US" sz="1100" dirty="0">
                <a:latin typeface="+mn-ea"/>
              </a:rPr>
              <a:t>로 기술 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테스트 용도 및 프로그램 설명 용도로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실제 프로그램에는 영향이 없고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프로그램 설명들의 목적으로 사용되는 태그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HTML </a:t>
            </a:r>
            <a:r>
              <a:rPr lang="ko-KR" altLang="en-US" sz="1100" dirty="0">
                <a:latin typeface="+mn-ea"/>
              </a:rPr>
              <a:t>및 </a:t>
            </a:r>
            <a:r>
              <a:rPr lang="en-US" altLang="ko-KR" sz="1100" dirty="0">
                <a:latin typeface="+mn-ea"/>
              </a:rPr>
              <a:t>JSP </a:t>
            </a:r>
            <a:r>
              <a:rPr lang="ko-KR" altLang="en-US" sz="1100" dirty="0">
                <a:latin typeface="+mn-ea"/>
              </a:rPr>
              <a:t>주석이 별도로 존재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(jsp_10_3_ex1_comments)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4441" y="2572606"/>
            <a:ext cx="4010025" cy="733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008" y="37065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 </a:t>
            </a:r>
            <a:r>
              <a:rPr lang="ko-KR" altLang="en-US" sz="1100" dirty="0">
                <a:latin typeface="+mn-ea"/>
              </a:rPr>
              <a:t>주석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30798" y="3973347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798" y="3978520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&lt;%-- comments --&gt;</a:t>
            </a:r>
            <a:r>
              <a:rPr lang="ko-KR" altLang="en-US" sz="1100" dirty="0">
                <a:latin typeface="+mn-ea"/>
              </a:rPr>
              <a:t>로 기술 하며</a:t>
            </a:r>
            <a:r>
              <a:rPr lang="en-US" altLang="ko-KR" sz="1100" dirty="0">
                <a:latin typeface="+mn-ea"/>
              </a:rPr>
              <a:t>, HTML</a:t>
            </a:r>
            <a:r>
              <a:rPr lang="ko-KR" altLang="en-US" sz="1100" dirty="0">
                <a:latin typeface="+mn-ea"/>
              </a:rPr>
              <a:t>주석과 마찬가지로 테스트 용도 및 프로그램 설명 용도로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언어의 주석도 사용 됩니다</a:t>
            </a:r>
            <a:r>
              <a:rPr lang="en-US" altLang="ko-KR" sz="1100" dirty="0">
                <a:latin typeface="+mn-ea"/>
              </a:rPr>
              <a:t>. (//, /* */)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441" y="4574340"/>
            <a:ext cx="320992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8616" y="4575353"/>
            <a:ext cx="2581984" cy="511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8616" y="2697885"/>
            <a:ext cx="3731281" cy="5903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922327" y="3600889"/>
            <a:ext cx="3186546" cy="73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+mn-ea"/>
              </a:rPr>
              <a:t>웹브라우저</a:t>
            </a:r>
            <a:r>
              <a:rPr lang="ko-KR" altLang="en-US" sz="1400" dirty="0">
                <a:latin typeface="+mn-ea"/>
              </a:rPr>
              <a:t> 소스에 차이가 있습니다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18" idx="0"/>
          </p:cNvCxnSpPr>
          <p:nvPr/>
        </p:nvCxnSpPr>
        <p:spPr>
          <a:xfrm flipH="1" flipV="1">
            <a:off x="9494982" y="3214255"/>
            <a:ext cx="1020618" cy="38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2"/>
          </p:cNvCxnSpPr>
          <p:nvPr/>
        </p:nvCxnSpPr>
        <p:spPr>
          <a:xfrm flipH="1">
            <a:off x="9661236" y="4335460"/>
            <a:ext cx="854364" cy="4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527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750</cp:revision>
  <dcterms:created xsi:type="dcterms:W3CDTF">2014-12-01T08:37:15Z</dcterms:created>
  <dcterms:modified xsi:type="dcterms:W3CDTF">2022-02-09T03:44:46Z</dcterms:modified>
</cp:coreProperties>
</file>