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81" r:id="rId3"/>
    <p:sldId id="282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커넥션풀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sql/Wrapper.html" TargetMode="External"/><Relationship Id="rId2" Type="http://schemas.openxmlformats.org/officeDocument/2006/relationships/hyperlink" Target="https://docs.oracle.com/javase/8/docs/api/javax/sql/CommonDataSource.html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oracle.com/javase/8/docs/api/java/sql/SQLException.html" TargetMode="External"/><Relationship Id="rId4" Type="http://schemas.openxmlformats.org/officeDocument/2006/relationships/hyperlink" Target="https://docs.oracle.com/javase/8/docs/api/java/sql/Connec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20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커넥션풀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DAO, DTO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PreparedStatement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커넥션 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(DBCP)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20-1.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DAO, DTO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DAO : Data Access Object(DB</a:t>
            </a:r>
            <a:r>
              <a:rPr lang="ko-KR" altLang="en-US" sz="1100" dirty="0">
                <a:latin typeface="+mn-ea"/>
              </a:rPr>
              <a:t>에 접속해서 데이터를 처리하는 클래스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DTO : Data Transfer Object(DAO</a:t>
            </a:r>
            <a:r>
              <a:rPr lang="ko-KR" altLang="en-US" sz="1100" dirty="0">
                <a:latin typeface="+mn-ea"/>
              </a:rPr>
              <a:t>나 </a:t>
            </a:r>
            <a:r>
              <a:rPr lang="en-US" altLang="ko-KR" sz="1100" dirty="0" err="1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나 </a:t>
            </a:r>
            <a:r>
              <a:rPr lang="en-US" altLang="ko-KR" sz="1100" dirty="0">
                <a:latin typeface="+mn-ea"/>
              </a:rPr>
              <a:t>servlet</a:t>
            </a:r>
            <a:r>
              <a:rPr lang="ko-KR" altLang="en-US" sz="1100" dirty="0">
                <a:latin typeface="+mn-ea"/>
              </a:rPr>
              <a:t>에서 사용하는 데이터를 처리하는 클래스</a:t>
            </a:r>
            <a:r>
              <a:rPr lang="en-US" altLang="ko-KR" sz="1100" dirty="0">
                <a:latin typeface="+mn-ea"/>
              </a:rPr>
              <a:t>, bean</a:t>
            </a:r>
            <a:r>
              <a:rPr lang="ko-KR" altLang="en-US" sz="1100" dirty="0">
                <a:latin typeface="+mn-ea"/>
              </a:rPr>
              <a:t>클래스 또는 데이터 클래스와 유사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(jsp_20_1_ex1_daotoex)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78540" y="2129808"/>
            <a:ext cx="1018390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8540" y="1872899"/>
            <a:ext cx="10183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DAO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8539" y="2144215"/>
            <a:ext cx="10183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베이스에 </a:t>
            </a:r>
            <a:r>
              <a:rPr lang="ko-KR" altLang="en-US" sz="1100">
                <a:latin typeface="+mn-ea"/>
              </a:rPr>
              <a:t>접속해서 데이터</a:t>
            </a:r>
            <a:r>
              <a:rPr lang="en-US" altLang="ko-KR" sz="1100">
                <a:latin typeface="+mn-ea"/>
              </a:rPr>
              <a:t>,</a:t>
            </a:r>
            <a:r>
              <a:rPr lang="ko-KR" altLang="en-US" sz="1100">
                <a:latin typeface="+mn-ea"/>
              </a:rPr>
              <a:t> 조회</a:t>
            </a:r>
            <a:r>
              <a:rPr lang="en-US" altLang="ko-KR" sz="1100">
                <a:latin typeface="+mn-ea"/>
              </a:rPr>
              <a:t>(select),</a:t>
            </a:r>
            <a:r>
              <a:rPr lang="ko-KR" altLang="en-US" sz="1100">
                <a:latin typeface="+mn-ea"/>
              </a:rPr>
              <a:t>추가</a:t>
            </a:r>
            <a:r>
              <a:rPr lang="en-US" altLang="ko-KR" sz="1100">
                <a:latin typeface="+mn-ea"/>
              </a:rPr>
              <a:t>(insert), </a:t>
            </a:r>
            <a:r>
              <a:rPr lang="ko-KR" altLang="en-US" sz="1100">
                <a:latin typeface="+mn-ea"/>
              </a:rPr>
              <a:t>삭제</a:t>
            </a:r>
            <a:r>
              <a:rPr lang="en-US" altLang="ko-KR" sz="1100">
                <a:latin typeface="+mn-ea"/>
              </a:rPr>
              <a:t>(delete), </a:t>
            </a:r>
            <a:r>
              <a:rPr lang="ko-KR" altLang="en-US" sz="1100">
                <a:latin typeface="+mn-ea"/>
              </a:rPr>
              <a:t>수정</a:t>
            </a:r>
            <a:r>
              <a:rPr lang="en-US" altLang="ko-KR" sz="1100">
                <a:latin typeface="+mn-ea"/>
              </a:rPr>
              <a:t>(update),create</a:t>
            </a:r>
            <a:r>
              <a:rPr lang="ko-KR" altLang="en-US" sz="110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등의 작업을 하는 클래스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일반적인 </a:t>
            </a:r>
            <a:r>
              <a:rPr lang="en-US" altLang="ko-KR" sz="1100" dirty="0">
                <a:latin typeface="+mn-ea"/>
              </a:rPr>
              <a:t>JSP </a:t>
            </a:r>
            <a:r>
              <a:rPr lang="ko-KR" altLang="en-US" sz="1100" dirty="0">
                <a:latin typeface="+mn-ea"/>
              </a:rPr>
              <a:t>혹은 </a:t>
            </a:r>
            <a:r>
              <a:rPr lang="en-US" altLang="ko-KR" sz="1100" dirty="0">
                <a:latin typeface="+mn-ea"/>
              </a:rPr>
              <a:t>Servlet </a:t>
            </a:r>
            <a:r>
              <a:rPr lang="ko-KR" altLang="en-US" sz="1100" dirty="0" err="1">
                <a:latin typeface="+mn-ea"/>
              </a:rPr>
              <a:t>페이지내에</a:t>
            </a:r>
            <a:r>
              <a:rPr lang="ko-KR" altLang="en-US" sz="1100" dirty="0">
                <a:latin typeface="+mn-ea"/>
              </a:rPr>
              <a:t> 위의 </a:t>
            </a:r>
            <a:r>
              <a:rPr lang="ko-KR" altLang="en-US" sz="1100" dirty="0" err="1">
                <a:latin typeface="+mn-ea"/>
              </a:rPr>
              <a:t>로직을</a:t>
            </a:r>
            <a:r>
              <a:rPr lang="ko-KR" altLang="en-US" sz="1100" dirty="0">
                <a:latin typeface="+mn-ea"/>
              </a:rPr>
              <a:t> 함께 기술할 수 도 있지만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유지보수 및 코드의 모듈화를 위해 별도의 </a:t>
            </a:r>
            <a:r>
              <a:rPr lang="en-US" altLang="ko-KR" sz="1100" dirty="0">
                <a:latin typeface="+mn-ea"/>
              </a:rPr>
              <a:t>DAO</a:t>
            </a:r>
            <a:r>
              <a:rPr lang="ko-KR" altLang="en-US" sz="1100" dirty="0">
                <a:latin typeface="+mn-ea"/>
              </a:rPr>
              <a:t>클래스를 만들어 사용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878540" y="3344224"/>
            <a:ext cx="1018390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8540" y="3087315"/>
            <a:ext cx="10183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6134" y="3541024"/>
            <a:ext cx="10183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DAO</a:t>
            </a:r>
            <a:r>
              <a:rPr lang="ko-KR" altLang="en-US" sz="1100" dirty="0">
                <a:latin typeface="+mn-ea"/>
              </a:rPr>
              <a:t>클래스를 이용하여 데이터 베이스에서 데이터를 관리할 때 데이터를 일반적인 변수에 할당하여 작업 </a:t>
            </a:r>
            <a:r>
              <a:rPr lang="ko-KR" altLang="en-US" sz="1100" dirty="0" err="1">
                <a:latin typeface="+mn-ea"/>
              </a:rPr>
              <a:t>할수도</a:t>
            </a:r>
            <a:r>
              <a:rPr lang="ko-KR" altLang="en-US" sz="1100" dirty="0">
                <a:latin typeface="+mn-ea"/>
              </a:rPr>
              <a:t> 있지만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해당 데이터의 클래스를 만들어 사용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46903" y="4191501"/>
            <a:ext cx="8480610" cy="1765956"/>
            <a:chOff x="1646903" y="4191501"/>
            <a:chExt cx="8480610" cy="1765956"/>
          </a:xfrm>
        </p:grpSpPr>
        <p:sp>
          <p:nvSpPr>
            <p:cNvPr id="16" name="직사각형 15"/>
            <p:cNvSpPr/>
            <p:nvPr/>
          </p:nvSpPr>
          <p:spPr>
            <a:xfrm>
              <a:off x="4829373" y="4191501"/>
              <a:ext cx="2115670" cy="1765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46903" y="4507084"/>
              <a:ext cx="2115670" cy="1134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웹브라우저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11843" y="4507084"/>
              <a:ext cx="2115670" cy="1134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DataBase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08088" y="4881915"/>
              <a:ext cx="797859" cy="4122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DAO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88278" y="5382461"/>
              <a:ext cx="797860" cy="4122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DTO</a:t>
              </a:r>
              <a:endParaRPr lang="ko-KR" altLang="en-US" sz="1400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3762573" y="4956492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6945043" y="4951953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53808" y="4230834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서버</a:t>
              </a:r>
              <a:endParaRPr lang="en-US" altLang="ko-KR" sz="20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6945043" y="5211953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3762573" y="5211953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4994355" y="4881914"/>
              <a:ext cx="797859" cy="4122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Servlet</a:t>
              </a:r>
            </a:p>
            <a:p>
              <a:pPr algn="ctr"/>
              <a:r>
                <a:rPr lang="en-US" altLang="ko-KR" sz="1400" dirty="0"/>
                <a:t>JSP</a:t>
              </a:r>
              <a:endParaRPr lang="ko-KR" altLang="en-US" sz="1400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5270087" y="5313863"/>
              <a:ext cx="192021" cy="2944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6324961" y="5321358"/>
              <a:ext cx="282315" cy="2779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 flipV="1">
              <a:off x="5231264" y="5382462"/>
              <a:ext cx="162020" cy="25472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>
              <a:off x="6324961" y="5460310"/>
              <a:ext cx="289166" cy="26975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20-2.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PreparedStatement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 실행을 위해 </a:t>
            </a:r>
            <a:r>
              <a:rPr lang="en-US" altLang="ko-KR" sz="1100" dirty="0">
                <a:latin typeface="+mn-ea"/>
              </a:rPr>
              <a:t>Statement</a:t>
            </a:r>
            <a:r>
              <a:rPr lang="ko-KR" altLang="en-US" sz="1100" dirty="0">
                <a:latin typeface="+mn-ea"/>
              </a:rPr>
              <a:t>객체를 이용 하였습니다</a:t>
            </a:r>
            <a:r>
              <a:rPr lang="en-US" altLang="ko-KR" sz="1100" dirty="0">
                <a:latin typeface="+mn-ea"/>
              </a:rPr>
              <a:t>. Statement</a:t>
            </a:r>
            <a:r>
              <a:rPr lang="ko-KR" altLang="en-US" sz="1100" dirty="0">
                <a:latin typeface="+mn-ea"/>
              </a:rPr>
              <a:t>객체의 경우 중복코드가 많아지는 단점이 있습니다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이러한 단점을 보완한 </a:t>
            </a:r>
            <a:r>
              <a:rPr lang="en-US" altLang="ko-KR" sz="1100" dirty="0" err="1">
                <a:latin typeface="+mn-ea"/>
              </a:rPr>
              <a:t>PreparedStatement</a:t>
            </a:r>
            <a:r>
              <a:rPr lang="ko-KR" altLang="en-US" sz="1100" dirty="0">
                <a:latin typeface="+mn-ea"/>
              </a:rPr>
              <a:t>객체에 대해서 살펴 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(jsp_20_2_ex1_preparedex)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159" y="1968033"/>
            <a:ext cx="5972175" cy="2276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16436" y="2452254"/>
            <a:ext cx="392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Query</a:t>
            </a:r>
            <a:r>
              <a:rPr lang="ko-KR" altLang="en-US" dirty="0"/>
              <a:t>문은 이 하나를 이용하여 사용</a:t>
            </a:r>
          </a:p>
        </p:txBody>
      </p:sp>
    </p:spTree>
    <p:extLst>
      <p:ext uri="{BB962C8B-B14F-4D97-AF65-F5344CB8AC3E}">
        <p14:creationId xmlns:p14="http://schemas.microsoft.com/office/powerpoint/2010/main" val="100108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20-3.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커넥션 풀</a:t>
            </a:r>
            <a:r>
              <a:rPr lang="en-US" altLang="ko-KR" sz="1600" b="1" dirty="0">
                <a:latin typeface="+mn-ea"/>
              </a:rPr>
              <a:t>(DBCP)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클라이언트에서 다수의 요청이 발생할 경우 데이터베이스에 부하가 발생하게 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이러한 문제를 해결 하기 위해서 커넥션 풀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DataBase</a:t>
            </a:r>
            <a:r>
              <a:rPr lang="en-US" altLang="ko-KR" sz="1100" dirty="0">
                <a:latin typeface="+mn-ea"/>
              </a:rPr>
              <a:t> Connection Pool)</a:t>
            </a:r>
            <a:r>
              <a:rPr lang="ko-KR" altLang="en-US" sz="1100" dirty="0">
                <a:latin typeface="+mn-ea"/>
              </a:rPr>
              <a:t>기법을 이용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(jsp_20_3_ex1_cpex)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415844" y="2182761"/>
            <a:ext cx="8979830" cy="3389661"/>
            <a:chOff x="1415844" y="2182761"/>
            <a:chExt cx="8979830" cy="3389661"/>
          </a:xfrm>
        </p:grpSpPr>
        <p:sp>
          <p:nvSpPr>
            <p:cNvPr id="4" name="직사각형 3"/>
            <p:cNvSpPr/>
            <p:nvPr/>
          </p:nvSpPr>
          <p:spPr>
            <a:xfrm>
              <a:off x="1415844" y="2182761"/>
              <a:ext cx="2045110" cy="56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웹브라우저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15844" y="2895103"/>
              <a:ext cx="2045110" cy="56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웹브라우저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15844" y="3590640"/>
              <a:ext cx="2045110" cy="56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웹브라우저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15844" y="4302982"/>
              <a:ext cx="2045110" cy="56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웹브라우저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15844" y="3593981"/>
              <a:ext cx="2045110" cy="56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웹브라우저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15844" y="5011983"/>
              <a:ext cx="2045110" cy="56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웹브라우저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83204" y="2939849"/>
              <a:ext cx="2045110" cy="186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서버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(DBCP)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50564" y="3242871"/>
              <a:ext cx="2045110" cy="1255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DataBase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4" idx="3"/>
              <a:endCxn id="13" idx="1"/>
            </p:cNvCxnSpPr>
            <p:nvPr/>
          </p:nvCxnSpPr>
          <p:spPr>
            <a:xfrm>
              <a:off x="3460954" y="2462981"/>
              <a:ext cx="1422250" cy="1408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8" idx="3"/>
              <a:endCxn id="13" idx="1"/>
            </p:cNvCxnSpPr>
            <p:nvPr/>
          </p:nvCxnSpPr>
          <p:spPr>
            <a:xfrm>
              <a:off x="3460954" y="3175323"/>
              <a:ext cx="1422250" cy="69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9" idx="3"/>
              <a:endCxn id="13" idx="1"/>
            </p:cNvCxnSpPr>
            <p:nvPr/>
          </p:nvCxnSpPr>
          <p:spPr>
            <a:xfrm>
              <a:off x="3460954" y="3870860"/>
              <a:ext cx="1422250" cy="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0" idx="3"/>
              <a:endCxn id="13" idx="1"/>
            </p:cNvCxnSpPr>
            <p:nvPr/>
          </p:nvCxnSpPr>
          <p:spPr>
            <a:xfrm flipV="1">
              <a:off x="3460954" y="3871749"/>
              <a:ext cx="1422250" cy="711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2" idx="3"/>
              <a:endCxn id="13" idx="1"/>
            </p:cNvCxnSpPr>
            <p:nvPr/>
          </p:nvCxnSpPr>
          <p:spPr>
            <a:xfrm flipV="1">
              <a:off x="3460954" y="3871749"/>
              <a:ext cx="1422250" cy="1420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6931516" y="3869082"/>
              <a:ext cx="1422250" cy="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26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20-3.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커넥션 풀</a:t>
            </a:r>
            <a:r>
              <a:rPr lang="en-US" altLang="ko-KR" sz="1600" b="1" dirty="0">
                <a:latin typeface="+mn-ea"/>
              </a:rPr>
              <a:t>(DBCP)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8381" y="1420306"/>
            <a:ext cx="6663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tomcat</a:t>
            </a:r>
            <a:r>
              <a:rPr lang="ko-KR" altLang="en-US" sz="1100" dirty="0">
                <a:latin typeface="+mn-ea"/>
              </a:rPr>
              <a:t>컨테이너가 데이터베이스 인증을 하도록 </a:t>
            </a:r>
            <a:r>
              <a:rPr lang="en-US" altLang="ko-KR" sz="1100" dirty="0">
                <a:latin typeface="+mn-ea"/>
              </a:rPr>
              <a:t>context.xml </a:t>
            </a:r>
            <a:r>
              <a:rPr lang="ko-KR" altLang="en-US" sz="1100">
                <a:latin typeface="+mn-ea"/>
              </a:rPr>
              <a:t>파일을 열어 </a:t>
            </a:r>
            <a:r>
              <a:rPr lang="ko-KR" altLang="en-US" sz="1100" dirty="0">
                <a:latin typeface="+mn-ea"/>
              </a:rPr>
              <a:t>아래의 코드를 추가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2349" y="2006972"/>
            <a:ext cx="4236514" cy="6297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2349" y="3246034"/>
            <a:ext cx="4279451" cy="57965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399639" y="2321848"/>
            <a:ext cx="737419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399638" y="3544937"/>
            <a:ext cx="737419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316930" y="2164410"/>
            <a:ext cx="401934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>
            <a:off x="9768349" y="2636724"/>
            <a:ext cx="4916" cy="9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0659" y="1994389"/>
            <a:ext cx="4724400" cy="34861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70704" y="49099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factory="</a:t>
            </a:r>
            <a:r>
              <a:rPr lang="en-US" altLang="ko-KR" dirty="0" err="1"/>
              <a:t>org.apache.tomcat.jdbc.pool.DataSourceFactory</a:t>
            </a:r>
            <a:r>
              <a:rPr lang="en-US" altLang="ko-KR" dirty="0"/>
              <a:t>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26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8532" y="990660"/>
            <a:ext cx="10698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800" dirty="0"/>
              <a:t>&lt;Resource</a:t>
            </a:r>
          </a:p>
          <a:p>
            <a:r>
              <a:rPr lang="en-US" altLang="ko-KR" sz="2800" dirty="0" err="1"/>
              <a:t>auth</a:t>
            </a:r>
            <a:r>
              <a:rPr lang="en-US" altLang="ko-KR" sz="2800" dirty="0"/>
              <a:t>=</a:t>
            </a:r>
            <a:r>
              <a:rPr lang="en-US" altLang="ko-KR" sz="2800" i="1" dirty="0"/>
              <a:t>"Container"</a:t>
            </a:r>
          </a:p>
          <a:p>
            <a:r>
              <a:rPr lang="en-US" altLang="ko-KR" sz="2800" dirty="0" err="1"/>
              <a:t>driverClassName</a:t>
            </a:r>
            <a:r>
              <a:rPr lang="en-US" altLang="ko-KR" sz="2800" dirty="0"/>
              <a:t>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oracle.jdbc.driver.OracleDriver</a:t>
            </a:r>
            <a:r>
              <a:rPr lang="en-US" altLang="ko-KR" sz="2800" i="1" dirty="0"/>
              <a:t>"</a:t>
            </a:r>
          </a:p>
          <a:p>
            <a:r>
              <a:rPr lang="en-US" altLang="ko-KR" sz="2800" dirty="0" err="1"/>
              <a:t>url</a:t>
            </a:r>
            <a:r>
              <a:rPr lang="en-US" altLang="ko-KR" sz="2800" dirty="0"/>
              <a:t>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jdbc:oracle:thin</a:t>
            </a:r>
            <a:r>
              <a:rPr lang="en-US" altLang="ko-KR" sz="2800" i="1" dirty="0"/>
              <a:t>:@localhost:1521:xe"</a:t>
            </a:r>
          </a:p>
          <a:p>
            <a:r>
              <a:rPr lang="en-US" altLang="ko-KR" sz="2800" dirty="0"/>
              <a:t>username=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scott</a:t>
            </a:r>
            <a:r>
              <a:rPr lang="en-US" altLang="ko-KR" sz="2800" i="1" dirty="0"/>
              <a:t>"</a:t>
            </a:r>
          </a:p>
          <a:p>
            <a:r>
              <a:rPr lang="en-US" altLang="ko-KR" sz="2800" dirty="0"/>
              <a:t>password=</a:t>
            </a:r>
            <a:r>
              <a:rPr lang="en-US" altLang="ko-KR" sz="2800" i="1" dirty="0"/>
              <a:t>"tiger"</a:t>
            </a:r>
          </a:p>
          <a:p>
            <a:r>
              <a:rPr lang="en-US" altLang="ko-KR" sz="2800" dirty="0"/>
              <a:t>name=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jdbc</a:t>
            </a:r>
            <a:r>
              <a:rPr lang="en-US" altLang="ko-KR" sz="2800" i="1" dirty="0"/>
              <a:t>/Oracle11g"</a:t>
            </a:r>
          </a:p>
          <a:p>
            <a:r>
              <a:rPr lang="en-US" altLang="ko-KR" sz="2800" dirty="0"/>
              <a:t>type=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javax.sql.DataSource</a:t>
            </a:r>
            <a:r>
              <a:rPr lang="en-US" altLang="ko-KR" sz="2800" i="1" dirty="0"/>
              <a:t>"</a:t>
            </a:r>
          </a:p>
          <a:p>
            <a:r>
              <a:rPr lang="en-US" altLang="ko-KR" sz="2800" dirty="0" err="1"/>
              <a:t>maxActive</a:t>
            </a:r>
            <a:r>
              <a:rPr lang="en-US" altLang="ko-KR" sz="2800" dirty="0"/>
              <a:t>=</a:t>
            </a:r>
            <a:r>
              <a:rPr lang="en-US" altLang="ko-KR" sz="2800" i="1" dirty="0"/>
              <a:t>"50"</a:t>
            </a:r>
          </a:p>
          <a:p>
            <a:r>
              <a:rPr lang="en-US" altLang="ko-KR" sz="2800" dirty="0" err="1"/>
              <a:t>maxWait</a:t>
            </a:r>
            <a:r>
              <a:rPr lang="en-US" altLang="ko-KR" sz="2800" dirty="0"/>
              <a:t>=</a:t>
            </a:r>
            <a:r>
              <a:rPr lang="en-US" altLang="ko-KR" sz="2800" i="1" dirty="0"/>
              <a:t>"1000“</a:t>
            </a:r>
          </a:p>
          <a:p>
            <a:r>
              <a:rPr lang="en-US" altLang="ko-KR" sz="2800" dirty="0"/>
              <a:t>factory=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org.apache.tomcat.jdbc.pool.DataSourceFactory</a:t>
            </a:r>
            <a:r>
              <a:rPr lang="en-US" altLang="ko-KR" sz="2800" i="1" dirty="0"/>
              <a:t>"</a:t>
            </a:r>
          </a:p>
          <a:p>
            <a:r>
              <a:rPr lang="en-US" altLang="ko-KR" sz="2800" dirty="0"/>
              <a:t>/&gt;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370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1367" y="1107502"/>
            <a:ext cx="111011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javax.sql</a:t>
            </a:r>
            <a:r>
              <a:rPr lang="en-US" altLang="ko-KR" dirty="0"/>
              <a:t> </a:t>
            </a:r>
            <a:r>
              <a:rPr lang="en-US" altLang="ko-KR" b="1" dirty="0"/>
              <a:t>Interface </a:t>
            </a:r>
            <a:r>
              <a:rPr lang="en-US" altLang="ko-KR" b="1" dirty="0" err="1"/>
              <a:t>DataSource</a:t>
            </a:r>
            <a:endParaRPr lang="en-US" altLang="ko-KR" b="1" dirty="0"/>
          </a:p>
          <a:p>
            <a:r>
              <a:rPr lang="en-US" altLang="ko-KR" dirty="0"/>
              <a:t>public interface </a:t>
            </a:r>
            <a:r>
              <a:rPr lang="en-US" altLang="ko-KR" b="1" dirty="0" err="1"/>
              <a:t>DataSource</a:t>
            </a:r>
            <a:r>
              <a:rPr lang="en-US" altLang="ko-KR" dirty="0"/>
              <a:t> extends </a:t>
            </a:r>
            <a:r>
              <a:rPr lang="en-US" altLang="ko-KR" dirty="0" err="1">
                <a:hlinkClick r:id="rId2" tooltip="interface in javax.sql"/>
              </a:rPr>
              <a:t>CommonDataSource</a:t>
            </a:r>
            <a:r>
              <a:rPr lang="en-US" altLang="ko-KR" dirty="0"/>
              <a:t>, </a:t>
            </a:r>
            <a:r>
              <a:rPr lang="en-US" altLang="ko-KR" dirty="0">
                <a:hlinkClick r:id="rId3" tooltip="interface in java.sql"/>
              </a:rPr>
              <a:t>Wrapper</a:t>
            </a:r>
            <a:endParaRPr lang="en-US" altLang="ko-KR" dirty="0"/>
          </a:p>
          <a:p>
            <a:r>
              <a:rPr lang="en-US" altLang="ko-KR" dirty="0" err="1"/>
              <a:t>DataSource</a:t>
            </a:r>
            <a:r>
              <a:rPr lang="ko-KR" altLang="en-US" dirty="0"/>
              <a:t>객체가 나타내는 물리적인 데이터베이스에 연결을 처리</a:t>
            </a:r>
            <a:endParaRPr lang="en-US" altLang="ko-KR" dirty="0"/>
          </a:p>
          <a:p>
            <a:r>
              <a:rPr lang="en-US" altLang="ko-KR" dirty="0" err="1"/>
              <a:t>DataSource</a:t>
            </a:r>
            <a:r>
              <a:rPr lang="ko-KR" altLang="en-US" dirty="0"/>
              <a:t>객체는</a:t>
            </a:r>
            <a:br>
              <a:rPr lang="en-US" altLang="ko-KR" dirty="0"/>
            </a:br>
            <a:r>
              <a:rPr lang="en-US" altLang="ko-KR" dirty="0"/>
              <a:t>Context </a:t>
            </a:r>
            <a:r>
              <a:rPr lang="en-US" altLang="ko-KR" dirty="0" err="1"/>
              <a:t>context</a:t>
            </a:r>
            <a:r>
              <a:rPr lang="en-US" altLang="ko-KR" dirty="0"/>
              <a:t> = new </a:t>
            </a:r>
            <a:r>
              <a:rPr lang="en-US" altLang="ko-KR" dirty="0" err="1"/>
              <a:t>InitialContext</a:t>
            </a:r>
            <a:r>
              <a:rPr lang="en-US" altLang="ko-KR" dirty="0"/>
              <a:t>();</a:t>
            </a:r>
            <a:endParaRPr lang="ko-KR" altLang="en-US" dirty="0"/>
          </a:p>
          <a:p>
            <a:r>
              <a:rPr lang="en-US" altLang="ko-KR" dirty="0" err="1"/>
              <a:t>dataSource</a:t>
            </a:r>
            <a:r>
              <a:rPr lang="en-US" altLang="ko-KR" dirty="0"/>
              <a:t> = (</a:t>
            </a:r>
            <a:r>
              <a:rPr lang="en-US" altLang="ko-KR" dirty="0" err="1"/>
              <a:t>DataSource</a:t>
            </a:r>
            <a:r>
              <a:rPr lang="en-US" altLang="ko-KR" dirty="0"/>
              <a:t>)</a:t>
            </a:r>
            <a:r>
              <a:rPr lang="en-US" altLang="ko-KR" dirty="0" err="1"/>
              <a:t>context.lookup</a:t>
            </a:r>
            <a:r>
              <a:rPr lang="en-US" altLang="ko-KR" dirty="0"/>
              <a:t>("</a:t>
            </a:r>
            <a:r>
              <a:rPr lang="en-US" altLang="ko-KR" dirty="0" err="1"/>
              <a:t>java:comp</a:t>
            </a:r>
            <a:r>
              <a:rPr lang="en-US" altLang="ko-KR" dirty="0"/>
              <a:t>/</a:t>
            </a:r>
            <a:r>
              <a:rPr lang="en-US" altLang="ko-KR" dirty="0" err="1"/>
              <a:t>env</a:t>
            </a:r>
            <a:r>
              <a:rPr lang="en-US" altLang="ko-KR" dirty="0"/>
              <a:t>/</a:t>
            </a:r>
            <a:r>
              <a:rPr lang="en-US" altLang="ko-KR" dirty="0" err="1"/>
              <a:t>jdbc</a:t>
            </a:r>
            <a:r>
              <a:rPr lang="en-US" altLang="ko-KR" dirty="0"/>
              <a:t>/Oracle11g"); </a:t>
            </a:r>
            <a:r>
              <a:rPr lang="ko-KR" altLang="en-US" dirty="0"/>
              <a:t>과정을 통해 얻어내고</a:t>
            </a:r>
            <a:endParaRPr lang="en-US" altLang="ko-KR" dirty="0"/>
          </a:p>
          <a:p>
            <a:r>
              <a:rPr lang="en-US" altLang="ko-KR" dirty="0"/>
              <a:t>Connection con = </a:t>
            </a:r>
            <a:r>
              <a:rPr lang="en-US" altLang="ko-KR" dirty="0" err="1"/>
              <a:t>dataSource.getConnection</a:t>
            </a:r>
            <a:r>
              <a:rPr lang="en-US" altLang="ko-KR" dirty="0"/>
              <a:t>()</a:t>
            </a:r>
            <a:r>
              <a:rPr lang="ko-KR" altLang="en-US" dirty="0"/>
              <a:t>으로 얻어냄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hlinkClick r:id="rId4" tooltip="interface in java.sql"/>
              </a:rPr>
              <a:t>Connection</a:t>
            </a:r>
            <a:r>
              <a:rPr lang="en-US" altLang="ko-KR" dirty="0"/>
              <a:t> </a:t>
            </a:r>
            <a:r>
              <a:rPr lang="en-US" altLang="ko-KR" dirty="0" err="1"/>
              <a:t>getConnection</a:t>
            </a:r>
            <a:r>
              <a:rPr lang="en-US" altLang="ko-KR" dirty="0"/>
              <a:t>() throws </a:t>
            </a:r>
            <a:r>
              <a:rPr lang="en-US" altLang="ko-KR" dirty="0" err="1">
                <a:hlinkClick r:id="rId5" tooltip="class in java.sql"/>
              </a:rPr>
              <a:t>SQLException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 과정을 거쳐 </a:t>
            </a:r>
            <a:r>
              <a:rPr lang="en-US" altLang="ko-KR" dirty="0"/>
              <a:t>DBCP</a:t>
            </a:r>
            <a:r>
              <a:rPr lang="ko-KR" altLang="en-US" dirty="0"/>
              <a:t>를 이용한 드라이버 로딩 및 </a:t>
            </a:r>
            <a:r>
              <a:rPr lang="en-US" altLang="ko-KR" dirty="0"/>
              <a:t>Connection</a:t>
            </a:r>
            <a:r>
              <a:rPr lang="ko-KR" altLang="en-US" dirty="0"/>
              <a:t>객체를 </a:t>
            </a:r>
            <a:r>
              <a:rPr lang="ko-KR" altLang="en-US" dirty="0" err="1"/>
              <a:t>생성후</a:t>
            </a:r>
            <a:r>
              <a:rPr lang="ko-KR" altLang="en-US" dirty="0"/>
              <a:t> 일반 방식처럼</a:t>
            </a:r>
            <a:br>
              <a:rPr lang="en-US" altLang="ko-KR" dirty="0"/>
            </a:br>
            <a:r>
              <a:rPr lang="en-US" altLang="ko-KR" dirty="0"/>
              <a:t>Statement</a:t>
            </a:r>
            <a:r>
              <a:rPr lang="ko-KR" altLang="en-US" dirty="0"/>
              <a:t>객체를 생성하여 처리</a:t>
            </a:r>
          </a:p>
        </p:txBody>
      </p:sp>
    </p:spTree>
    <p:extLst>
      <p:ext uri="{BB962C8B-B14F-4D97-AF65-F5344CB8AC3E}">
        <p14:creationId xmlns:p14="http://schemas.microsoft.com/office/powerpoint/2010/main" val="290717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5364</TotalTime>
  <Words>454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1188</cp:revision>
  <dcterms:created xsi:type="dcterms:W3CDTF">2014-12-01T08:37:15Z</dcterms:created>
  <dcterms:modified xsi:type="dcterms:W3CDTF">2022-02-11T05:14:04Z</dcterms:modified>
</cp:coreProperties>
</file>