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4449-C531-4B45-A8F0-BC06554877CA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ADE76-ADCE-4662-B118-A76299EC1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24</a:t>
            </a:r>
            <a:r>
              <a:rPr lang="ko-KR" altLang="en-US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JSTL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2022-02-14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karta.apache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sp/jstl/core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ruitdev.tistory.com/131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24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. JSTL(JSP standard Tag Library)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70650" y="1143686"/>
            <a:ext cx="7080785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48A9AE"/>
                </a:solidFill>
                <a:latin typeface="Monaco"/>
              </a:rPr>
              <a:t>&lt;</a:t>
            </a:r>
            <a:r>
              <a:rPr lang="en-US" altLang="ko-KR" dirty="0" err="1">
                <a:solidFill>
                  <a:srgbClr val="D73C3B"/>
                </a:solidFill>
                <a:latin typeface="Monaco"/>
              </a:rPr>
              <a:t>c</a:t>
            </a:r>
            <a:r>
              <a:rPr lang="en-US" altLang="ko-KR" dirty="0" err="1">
                <a:solidFill>
                  <a:srgbClr val="48A9AE"/>
                </a:solidFill>
                <a:latin typeface="Monaco"/>
              </a:rPr>
              <a:t>:</a:t>
            </a:r>
            <a:r>
              <a:rPr lang="en-US" altLang="ko-KR" dirty="0" err="1">
                <a:solidFill>
                  <a:srgbClr val="6687B7"/>
                </a:solidFill>
                <a:latin typeface="Monaco"/>
              </a:rPr>
              <a:t>forEach</a:t>
            </a:r>
            <a:r>
              <a:rPr lang="en-US" altLang="ko-KR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altLang="ko-KR" dirty="0">
                <a:solidFill>
                  <a:srgbClr val="D73C3B"/>
                </a:solidFill>
                <a:latin typeface="Monaco"/>
              </a:rPr>
              <a:t>items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=</a:t>
            </a:r>
            <a:r>
              <a:rPr lang="en-US" altLang="ko-KR" dirty="0">
                <a:solidFill>
                  <a:srgbClr val="839A31"/>
                </a:solidFill>
                <a:latin typeface="Monaco"/>
              </a:rPr>
              <a:t>"${</a:t>
            </a:r>
            <a:r>
              <a:rPr lang="en-US" altLang="ko-KR" dirty="0" err="1">
                <a:solidFill>
                  <a:srgbClr val="839A31"/>
                </a:solidFill>
                <a:latin typeface="Monaco"/>
              </a:rPr>
              <a:t>entryList</a:t>
            </a:r>
            <a:r>
              <a:rPr lang="en-US" altLang="ko-KR" dirty="0">
                <a:solidFill>
                  <a:srgbClr val="839A31"/>
                </a:solidFill>
                <a:latin typeface="Monaco"/>
              </a:rPr>
              <a:t>}"</a:t>
            </a:r>
            <a:r>
              <a:rPr lang="en-US" altLang="ko-KR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altLang="ko-KR" dirty="0" err="1">
                <a:solidFill>
                  <a:srgbClr val="9D72B2"/>
                </a:solidFill>
                <a:latin typeface="Monaco"/>
              </a:rPr>
              <a:t>var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=</a:t>
            </a:r>
            <a:r>
              <a:rPr lang="en-US" altLang="ko-KR" dirty="0">
                <a:solidFill>
                  <a:srgbClr val="839A31"/>
                </a:solidFill>
                <a:latin typeface="Monaco"/>
              </a:rPr>
              <a:t>"</a:t>
            </a:r>
            <a:r>
              <a:rPr lang="en-US" altLang="ko-KR" dirty="0" err="1">
                <a:solidFill>
                  <a:srgbClr val="839A31"/>
                </a:solidFill>
                <a:latin typeface="Monaco"/>
              </a:rPr>
              <a:t>blogEntry</a:t>
            </a:r>
            <a:r>
              <a:rPr lang="en-US" altLang="ko-KR" dirty="0">
                <a:solidFill>
                  <a:srgbClr val="839A31"/>
                </a:solidFill>
                <a:latin typeface="Monaco"/>
              </a:rPr>
              <a:t>"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&gt;</a:t>
            </a:r>
            <a:br>
              <a:rPr lang="en-US" altLang="ko-KR" dirty="0">
                <a:solidFill>
                  <a:srgbClr val="48A9AE"/>
                </a:solidFill>
                <a:latin typeface="Monaco"/>
              </a:rPr>
            </a:br>
            <a:r>
              <a:rPr lang="en-US" altLang="ko-KR" dirty="0">
                <a:solidFill>
                  <a:srgbClr val="48A9AE"/>
                </a:solidFill>
                <a:latin typeface="Monaco"/>
              </a:rPr>
              <a:t>      </a:t>
            </a:r>
            <a:r>
              <a:rPr lang="en-US" altLang="ko-KR" dirty="0"/>
              <a:t>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blogEntry.title</a:t>
            </a:r>
            <a:r>
              <a:rPr lang="en-US" altLang="ko-KR" dirty="0"/>
              <a:t>}" /&gt;</a:t>
            </a:r>
            <a:endParaRPr lang="en-US" altLang="ko-KR" dirty="0">
              <a:solidFill>
                <a:srgbClr val="48A9AE"/>
              </a:solidFill>
              <a:latin typeface="Monaco"/>
            </a:endParaRPr>
          </a:p>
          <a:p>
            <a:r>
              <a:rPr lang="en-US" altLang="ko-KR" dirty="0">
                <a:solidFill>
                  <a:srgbClr val="48A9AE"/>
                </a:solidFill>
                <a:latin typeface="Monaco"/>
              </a:rPr>
              <a:t>&lt;/</a:t>
            </a:r>
            <a:r>
              <a:rPr lang="en-US" altLang="ko-KR" dirty="0" err="1">
                <a:solidFill>
                  <a:srgbClr val="48A9AE"/>
                </a:solidFill>
                <a:latin typeface="Monaco"/>
              </a:rPr>
              <a:t>c:forEach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&gt;</a:t>
            </a:r>
            <a:br>
              <a:rPr lang="en-US" altLang="ko-KR" dirty="0">
                <a:solidFill>
                  <a:srgbClr val="48A9AE"/>
                </a:solidFill>
                <a:latin typeface="Monaco"/>
              </a:rPr>
            </a:br>
            <a:br>
              <a:rPr lang="en-US" altLang="ko-KR" dirty="0">
                <a:solidFill>
                  <a:srgbClr val="48A9AE"/>
                </a:solidFill>
                <a:latin typeface="Monaco"/>
              </a:rPr>
            </a:br>
            <a:r>
              <a:rPr lang="en-US" altLang="ko-KR" dirty="0">
                <a:solidFill>
                  <a:srgbClr val="48A9AE"/>
                </a:solidFill>
                <a:latin typeface="Monaco"/>
              </a:rPr>
              <a:t>/*</a:t>
            </a:r>
          </a:p>
          <a:p>
            <a:r>
              <a:rPr lang="ko-KR" altLang="en-US" dirty="0">
                <a:solidFill>
                  <a:srgbClr val="48A9AE"/>
                </a:solidFill>
                <a:latin typeface="Monaco"/>
              </a:rPr>
              <a:t>자바의 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enhanced for</a:t>
            </a:r>
            <a:r>
              <a:rPr lang="ko-KR" altLang="en-US" dirty="0">
                <a:solidFill>
                  <a:srgbClr val="48A9AE"/>
                </a:solidFill>
                <a:latin typeface="Monaco"/>
              </a:rPr>
              <a:t>문처럼 배열이나 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list, map</a:t>
            </a:r>
            <a:r>
              <a:rPr lang="ko-KR" altLang="en-US" dirty="0">
                <a:solidFill>
                  <a:srgbClr val="48A9AE"/>
                </a:solidFill>
                <a:latin typeface="Monaco"/>
              </a:rPr>
              <a:t>등을 </a:t>
            </a:r>
            <a:r>
              <a:rPr lang="ko-KR" altLang="en-US" dirty="0" err="1">
                <a:solidFill>
                  <a:srgbClr val="48A9AE"/>
                </a:solidFill>
                <a:latin typeface="Monaco"/>
              </a:rPr>
              <a:t>반복시</a:t>
            </a:r>
            <a:r>
              <a:rPr lang="ko-KR" altLang="en-US" dirty="0">
                <a:solidFill>
                  <a:srgbClr val="48A9AE"/>
                </a:solidFill>
                <a:latin typeface="Monaco"/>
              </a:rPr>
              <a:t> 구문</a:t>
            </a:r>
            <a:br>
              <a:rPr lang="en-US" altLang="ko-KR" dirty="0">
                <a:solidFill>
                  <a:srgbClr val="48A9AE"/>
                </a:solidFill>
                <a:latin typeface="Monaco"/>
              </a:rPr>
            </a:br>
            <a:r>
              <a:rPr lang="en-US" altLang="ko-KR" dirty="0">
                <a:solidFill>
                  <a:srgbClr val="48A9AE"/>
                </a:solidFill>
                <a:latin typeface="Monaco"/>
              </a:rPr>
              <a:t>for(x : </a:t>
            </a:r>
            <a:r>
              <a:rPr lang="en-US" altLang="ko-KR" dirty="0" err="1">
                <a:solidFill>
                  <a:srgbClr val="48A9AE"/>
                </a:solidFill>
                <a:latin typeface="Monaco"/>
              </a:rPr>
              <a:t>arrs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)</a:t>
            </a:r>
            <a:r>
              <a:rPr lang="ko-KR" altLang="en-US" dirty="0">
                <a:solidFill>
                  <a:srgbClr val="48A9AE"/>
                </a:solidFill>
                <a:latin typeface="Monaco"/>
              </a:rPr>
              <a:t>처럼 </a:t>
            </a:r>
            <a:r>
              <a:rPr lang="en-US" altLang="ko-KR" dirty="0" err="1">
                <a:solidFill>
                  <a:srgbClr val="48A9AE"/>
                </a:solidFill>
                <a:latin typeface="Monaco"/>
              </a:rPr>
              <a:t>entryList</a:t>
            </a:r>
            <a:r>
              <a:rPr lang="ko-KR" altLang="en-US" dirty="0">
                <a:solidFill>
                  <a:srgbClr val="48A9AE"/>
                </a:solidFill>
                <a:latin typeface="Monaco"/>
              </a:rPr>
              <a:t>가 배열이나 리스트 이름이고</a:t>
            </a:r>
            <a:br>
              <a:rPr lang="en-US" altLang="ko-KR" dirty="0">
                <a:solidFill>
                  <a:srgbClr val="48A9AE"/>
                </a:solidFill>
                <a:latin typeface="Monaco"/>
              </a:rPr>
            </a:br>
            <a:r>
              <a:rPr lang="en-US" altLang="ko-KR" dirty="0" err="1">
                <a:solidFill>
                  <a:srgbClr val="48A9AE"/>
                </a:solidFill>
                <a:latin typeface="Monaco"/>
              </a:rPr>
              <a:t>var</a:t>
            </a:r>
            <a:r>
              <a:rPr lang="ko-KR" altLang="en-US" dirty="0">
                <a:solidFill>
                  <a:srgbClr val="48A9AE"/>
                </a:solidFill>
                <a:latin typeface="Monaco"/>
              </a:rPr>
              <a:t>에  </a:t>
            </a:r>
            <a:r>
              <a:rPr lang="ko-KR" altLang="en-US" dirty="0" err="1">
                <a:solidFill>
                  <a:srgbClr val="48A9AE"/>
                </a:solidFill>
                <a:latin typeface="Monaco"/>
              </a:rPr>
              <a:t>반복시</a:t>
            </a:r>
            <a:r>
              <a:rPr lang="ko-KR" altLang="en-US" dirty="0">
                <a:solidFill>
                  <a:srgbClr val="48A9AE"/>
                </a:solidFill>
                <a:latin typeface="Monaco"/>
              </a:rPr>
              <a:t> 사용하는 원소를 나타내는 임의의 </a:t>
            </a:r>
            <a:r>
              <a:rPr lang="ko-KR" altLang="en-US" dirty="0" err="1">
                <a:solidFill>
                  <a:srgbClr val="48A9AE"/>
                </a:solidFill>
                <a:latin typeface="Monaco"/>
              </a:rPr>
              <a:t>변수명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(</a:t>
            </a:r>
            <a:r>
              <a:rPr lang="en-US" altLang="ko-KR" dirty="0" err="1">
                <a:solidFill>
                  <a:srgbClr val="48A9AE"/>
                </a:solidFill>
                <a:latin typeface="Monaco"/>
              </a:rPr>
              <a:t>blogEntry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)</a:t>
            </a:r>
          </a:p>
          <a:p>
            <a:endParaRPr lang="en-US" altLang="ko-KR" dirty="0">
              <a:solidFill>
                <a:srgbClr val="48A9AE"/>
              </a:solidFill>
              <a:latin typeface="Monaco"/>
            </a:endParaRPr>
          </a:p>
          <a:p>
            <a:r>
              <a:rPr lang="ko-KR" altLang="en-US" dirty="0">
                <a:solidFill>
                  <a:srgbClr val="48A9AE"/>
                </a:solidFill>
                <a:latin typeface="Monaco"/>
              </a:rPr>
              <a:t>상세 예제들 </a:t>
            </a:r>
            <a:r>
              <a:rPr lang="en-US" altLang="ko-KR" dirty="0">
                <a:solidFill>
                  <a:srgbClr val="48A9AE"/>
                </a:solidFill>
                <a:latin typeface="Monaco"/>
              </a:rPr>
              <a:t>: https://note.espriter.net/1179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71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24-1</a:t>
            </a:r>
            <a:r>
              <a:rPr lang="en-US" altLang="ko-KR" sz="1600" b="1" kern="120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ko-KR" sz="1600" b="1" kern="1200" baseline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JSTL(java server page standard tag library)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JSP</a:t>
            </a:r>
            <a:r>
              <a:rPr lang="ko-KR" altLang="en-US" sz="1100" dirty="0"/>
              <a:t>의 경우 </a:t>
            </a:r>
            <a:r>
              <a:rPr lang="en-US" altLang="ko-KR" sz="1100" dirty="0"/>
              <a:t>HTML </a:t>
            </a:r>
            <a:r>
              <a:rPr lang="ko-KR" altLang="en-US" sz="1100" dirty="0"/>
              <a:t>태그와 같이 사용되어 전체적인 코드의 </a:t>
            </a:r>
            <a:r>
              <a:rPr lang="ko-KR" altLang="en-US" sz="1100" dirty="0" err="1"/>
              <a:t>가독성이</a:t>
            </a:r>
            <a:r>
              <a:rPr lang="ko-KR" altLang="en-US" sz="1100" dirty="0"/>
              <a:t> </a:t>
            </a:r>
            <a:r>
              <a:rPr lang="ko-KR" altLang="en-US" sz="1100"/>
              <a:t>떨어집니다</a:t>
            </a:r>
            <a:r>
              <a:rPr lang="en-US" altLang="ko-KR" sz="1100">
                <a:latin typeface="+mn-ea"/>
              </a:rPr>
              <a:t>.(</a:t>
            </a:r>
            <a:r>
              <a:rPr lang="ko-KR" altLang="en-US" sz="1100">
                <a:latin typeface="+mn-ea"/>
              </a:rPr>
              <a:t>즉 자바코드 대신 </a:t>
            </a:r>
            <a:r>
              <a:rPr lang="en-US" altLang="ko-KR" sz="1100">
                <a:latin typeface="+mn-ea"/>
              </a:rPr>
              <a:t>jsp</a:t>
            </a:r>
            <a:r>
              <a:rPr lang="ko-KR" altLang="en-US" sz="1100">
                <a:latin typeface="+mn-ea"/>
              </a:rPr>
              <a:t>용 태그언어를 사용</a:t>
            </a:r>
            <a:r>
              <a:rPr lang="en-US" altLang="ko-KR" sz="1100">
                <a:latin typeface="+mn-ea"/>
              </a:rPr>
              <a:t>)</a:t>
            </a:r>
            <a:endParaRPr lang="en-US" altLang="ko-KR" sz="1100" dirty="0">
              <a:latin typeface="+mn-ea"/>
            </a:endParaRPr>
          </a:p>
          <a:p>
            <a:r>
              <a:rPr lang="ko-KR" altLang="en-US" sz="1100" dirty="0">
                <a:latin typeface="+mn-ea"/>
              </a:rPr>
              <a:t>그래서 이러한 단점을 보완하고자 만들어진 태그 라이브러리가 </a:t>
            </a:r>
            <a:r>
              <a:rPr lang="en-US" altLang="ko-KR" sz="1100" dirty="0">
                <a:latin typeface="+mn-ea"/>
              </a:rPr>
              <a:t>JSTL </a:t>
            </a:r>
            <a:r>
              <a:rPr lang="ko-KR" altLang="en-US" sz="1100" dirty="0">
                <a:latin typeface="+mn-ea"/>
              </a:rPr>
              <a:t>입니다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JSTL</a:t>
            </a:r>
            <a:r>
              <a:rPr lang="ko-KR" altLang="en-US" sz="1100" dirty="0">
                <a:latin typeface="+mn-ea"/>
              </a:rPr>
              <a:t>의 경우 우리가 사용하는 </a:t>
            </a:r>
            <a:r>
              <a:rPr lang="en-US" altLang="ko-KR" sz="1100" dirty="0">
                <a:latin typeface="+mn-ea"/>
              </a:rPr>
              <a:t>Tomcat</a:t>
            </a:r>
            <a:r>
              <a:rPr lang="ko-KR" altLang="en-US" sz="1100" dirty="0">
                <a:latin typeface="+mn-ea"/>
              </a:rPr>
              <a:t>컨테이너에 포함되어 있지 않으므로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별도의 설치를 하고 사용 합니다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963879" y="2077465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815855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atin typeface="+mn-ea"/>
              </a:rPr>
              <a:t>JSTL </a:t>
            </a:r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1018" y="2382577"/>
            <a:ext cx="1607607" cy="4247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62362" y="2130798"/>
            <a:ext cx="384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  <a:hlinkClick r:id="rId3"/>
              </a:rPr>
              <a:t>http://jakarta.apache.org/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접속 한 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좌측의 </a:t>
            </a:r>
            <a:r>
              <a:rPr lang="en-US" altLang="ko-KR" sz="1100" dirty="0" err="1">
                <a:latin typeface="+mn-ea"/>
              </a:rPr>
              <a:t>Taglibs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클릭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70514" y="6336686"/>
            <a:ext cx="785875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077" y="2435559"/>
            <a:ext cx="4306775" cy="25112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139934" y="2120967"/>
            <a:ext cx="4338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Apache Standard </a:t>
            </a:r>
            <a:r>
              <a:rPr lang="en-US" altLang="ko-KR" sz="1100" dirty="0" err="1">
                <a:latin typeface="+mn-ea"/>
              </a:rPr>
              <a:t>Taglib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>
                <a:latin typeface="+mn-ea"/>
              </a:rPr>
              <a:t>클릭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70964" y="4531006"/>
            <a:ext cx="1277488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4765" y="5690843"/>
            <a:ext cx="475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https://tomcat.apache.org/taglibs/standard/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3879" y="1536691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275081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JSTL </a:t>
            </a:r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879" y="2121540"/>
            <a:ext cx="5331424" cy="17103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3879" y="1859929"/>
            <a:ext cx="5331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Standard 1.1 download </a:t>
            </a:r>
            <a:r>
              <a:rPr lang="ko-KR" altLang="en-US" sz="1100" dirty="0">
                <a:latin typeface="+mn-ea"/>
              </a:rPr>
              <a:t>클릭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07119" y="3380786"/>
            <a:ext cx="1277488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61712" y="2121539"/>
            <a:ext cx="2571750" cy="27241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61712" y="1861207"/>
            <a:ext cx="5331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binaries </a:t>
            </a:r>
            <a:r>
              <a:rPr lang="ko-KR" altLang="en-US" sz="1100" dirty="0">
                <a:latin typeface="+mn-ea"/>
              </a:rPr>
              <a:t>클릭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61943" y="3926503"/>
            <a:ext cx="1277488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5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034" y="2117346"/>
            <a:ext cx="5069505" cy="2526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3879" y="1536691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275081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JSTL </a:t>
            </a:r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879" y="1791105"/>
            <a:ext cx="293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jakarta-taglibs-standard-1.1.2.zip </a:t>
            </a:r>
            <a:r>
              <a:rPr lang="ko-KR" altLang="en-US" sz="1100" dirty="0">
                <a:latin typeface="+mn-ea"/>
              </a:rPr>
              <a:t>클릭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99535" y="3429946"/>
            <a:ext cx="2359742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3625" y="2052715"/>
            <a:ext cx="2514600" cy="26574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913625" y="1791105"/>
            <a:ext cx="293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압축해제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903792" y="2667272"/>
            <a:ext cx="2359742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03792" y="4255181"/>
            <a:ext cx="2359742" cy="273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3879" y="2270338"/>
            <a:ext cx="4610100" cy="12382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24-1.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설치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3879" y="1536691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3879" y="1275081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JSTL </a:t>
            </a:r>
            <a:r>
              <a:rPr lang="ko-KR" altLang="en-US" sz="1100" dirty="0">
                <a:latin typeface="+mn-ea"/>
              </a:rPr>
              <a:t>설치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879" y="1791105"/>
            <a:ext cx="2939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라이브러리 파일 복사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90916" y="2889462"/>
            <a:ext cx="1219200" cy="463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2109" y="2250458"/>
            <a:ext cx="4019550" cy="17049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146025" y="3018181"/>
            <a:ext cx="1219200" cy="246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146025" y="3415019"/>
            <a:ext cx="1219200" cy="246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643716" y="2418735"/>
            <a:ext cx="1028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2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40786" y="4315916"/>
            <a:ext cx="10161321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0786" y="4054306"/>
            <a:ext cx="10161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7008" y="110783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JSTL</a:t>
            </a:r>
            <a:r>
              <a:rPr lang="ko-KR" altLang="en-US" sz="1100" dirty="0">
                <a:latin typeface="+mn-ea"/>
              </a:rPr>
              <a:t>에서는 다섯 가지의  라이브러리를 제공 합니다</a:t>
            </a:r>
            <a:r>
              <a:rPr lang="en-US" altLang="ko-KR" sz="1100" dirty="0">
                <a:latin typeface="+mn-ea"/>
              </a:rPr>
              <a:t>. ( Core, XML Processing, I18N formatting, SQL, Functions 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40407"/>
              </p:ext>
            </p:extLst>
          </p:nvPr>
        </p:nvGraphicFramePr>
        <p:xfrm>
          <a:off x="914401" y="1479232"/>
          <a:ext cx="6689558" cy="1985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8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lib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URI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Prefix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ex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</a:rPr>
                        <a:t>http://java.sun.com/jsp/jstl/core</a:t>
                      </a:r>
                      <a:endParaRPr 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&lt;c:tag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XML Processing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http://java.sun.com/jsp/jstl/xml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&lt;x:tag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I18N formatting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http://java.sun.com/jsp/jstl/fmt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&lt;fmt:tag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http://java.sun.com/jsp/jstl/sql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sql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&lt;sql:tag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Functions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http://java.sun.com/jsp/jstl/functions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fn:function</a:t>
                      </a:r>
                      <a:r>
                        <a:rPr lang="en-US" sz="1100" u="none" strike="noStrike" dirty="0">
                          <a:effectLst/>
                        </a:rPr>
                        <a:t>()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081454" y="4951282"/>
            <a:ext cx="7634654" cy="51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</a:t>
            </a:r>
            <a:r>
              <a:rPr lang="en-US" altLang="ko-KR" dirty="0">
                <a:hlinkClick r:id="rId2"/>
              </a:rPr>
              <a:t>http://java.sun.com/jsp/jstl/core</a:t>
            </a:r>
            <a:r>
              <a:rPr lang="en-US" altLang="ko-KR" dirty="0"/>
              <a:t> prefix=“c” %&gt;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0785" y="4326382"/>
            <a:ext cx="10161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Core </a:t>
            </a:r>
            <a:r>
              <a:rPr lang="ko-KR" altLang="en-US" sz="1100" dirty="0">
                <a:latin typeface="+mn-ea"/>
              </a:rPr>
              <a:t>라이브러리는 기본적인 라이브러리로 출력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제어문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반복문</a:t>
            </a:r>
            <a:r>
              <a:rPr lang="ko-KR" altLang="en-US" sz="1100" dirty="0">
                <a:latin typeface="+mn-ea"/>
              </a:rPr>
              <a:t> 같은 기능이 포함되어 있습니다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(jsp_24_2_ex1_elex)</a:t>
            </a:r>
          </a:p>
        </p:txBody>
      </p:sp>
    </p:spTree>
    <p:extLst>
      <p:ext uri="{BB962C8B-B14F-4D97-AF65-F5344CB8AC3E}">
        <p14:creationId xmlns:p14="http://schemas.microsoft.com/office/powerpoint/2010/main" val="363812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40785" y="1381445"/>
            <a:ext cx="10161322" cy="4859553"/>
            <a:chOff x="840785" y="1381445"/>
            <a:chExt cx="10161322" cy="485955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840786" y="1643055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40786" y="1381445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출력 태그 </a:t>
              </a:r>
              <a:r>
                <a:rPr lang="en-US" altLang="ko-KR" sz="1100" dirty="0">
                  <a:latin typeface="+mn-ea"/>
                </a:rPr>
                <a:t>: &lt;</a:t>
              </a:r>
              <a:r>
                <a:rPr lang="en-US" altLang="ko-KR" sz="1100" dirty="0" err="1">
                  <a:latin typeface="+mn-ea"/>
                </a:rPr>
                <a:t>c:out</a:t>
              </a:r>
              <a:r>
                <a:rPr lang="en-US" altLang="ko-KR" sz="1100" dirty="0">
                  <a:latin typeface="+mn-ea"/>
                </a:rPr>
                <a:t>&gt;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63868" y="1740820"/>
              <a:ext cx="8836269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c:out</a:t>
              </a:r>
              <a:r>
                <a:rPr lang="en-US" altLang="ko-KR" dirty="0"/>
                <a:t> value=“</a:t>
              </a:r>
              <a:r>
                <a:rPr lang="ko-KR" altLang="en-US" dirty="0" err="1"/>
                <a:t>출력값</a:t>
              </a:r>
              <a:r>
                <a:rPr lang="en-US" altLang="ko-KR" dirty="0"/>
                <a:t>” default=“</a:t>
              </a:r>
              <a:r>
                <a:rPr lang="ko-KR" altLang="en-US" dirty="0"/>
                <a:t>기본값</a:t>
              </a:r>
              <a:r>
                <a:rPr lang="en-US" altLang="ko-KR" dirty="0"/>
                <a:t>” </a:t>
              </a:r>
              <a:r>
                <a:rPr lang="en-US" altLang="ko-KR" dirty="0" err="1"/>
                <a:t>escapeXml</a:t>
              </a:r>
              <a:r>
                <a:rPr lang="en-US" altLang="ko-KR" dirty="0"/>
                <a:t>=“true or false”&gt;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40786" y="2936338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0786" y="2674728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변수 설정 태그 </a:t>
              </a:r>
              <a:r>
                <a:rPr lang="en-US" altLang="ko-KR" sz="1100" dirty="0">
                  <a:latin typeface="+mn-ea"/>
                </a:rPr>
                <a:t>: &lt;</a:t>
              </a:r>
              <a:r>
                <a:rPr lang="en-US" altLang="ko-KR" sz="1100" dirty="0" err="1">
                  <a:latin typeface="+mn-ea"/>
                </a:rPr>
                <a:t>c:set</a:t>
              </a:r>
              <a:r>
                <a:rPr lang="en-US" altLang="ko-KR" sz="1100" dirty="0">
                  <a:latin typeface="+mn-ea"/>
                </a:rPr>
                <a:t>&gt;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868" y="3051691"/>
              <a:ext cx="8836270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c:set</a:t>
              </a:r>
              <a:r>
                <a:rPr lang="en-US" altLang="ko-KR" dirty="0"/>
                <a:t> </a:t>
              </a:r>
              <a:r>
                <a:rPr lang="en-US" altLang="ko-KR" dirty="0" err="1"/>
                <a:t>var</a:t>
              </a:r>
              <a:r>
                <a:rPr lang="en-US" altLang="ko-KR" dirty="0"/>
                <a:t>=“</a:t>
              </a:r>
              <a:r>
                <a:rPr lang="ko-KR" altLang="en-US" dirty="0" err="1"/>
                <a:t>변수명</a:t>
              </a:r>
              <a:r>
                <a:rPr lang="en-US" altLang="ko-KR" dirty="0"/>
                <a:t>” value=“</a:t>
              </a:r>
              <a:r>
                <a:rPr lang="ko-KR" altLang="en-US" dirty="0" err="1"/>
                <a:t>설정값</a:t>
              </a:r>
              <a:r>
                <a:rPr lang="en-US" altLang="ko-KR" dirty="0"/>
                <a:t>” target=“</a:t>
              </a:r>
              <a:r>
                <a:rPr lang="ko-KR" altLang="en-US" dirty="0"/>
                <a:t>객체</a:t>
              </a:r>
              <a:r>
                <a:rPr lang="en-US" altLang="ko-KR" dirty="0"/>
                <a:t>” property=“</a:t>
              </a:r>
              <a:r>
                <a:rPr lang="ko-KR" altLang="en-US" dirty="0"/>
                <a:t>값</a:t>
              </a:r>
              <a:r>
                <a:rPr lang="en-US" altLang="ko-KR" dirty="0"/>
                <a:t>” scope=“</a:t>
              </a:r>
              <a:r>
                <a:rPr lang="ko-KR" altLang="en-US" dirty="0"/>
                <a:t>범위</a:t>
              </a:r>
              <a:r>
                <a:rPr lang="en-US" altLang="ko-KR" dirty="0"/>
                <a:t>”&gt;</a:t>
              </a:r>
              <a:endParaRPr lang="ko-KR" altLang="en-US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840785" y="4333310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40785" y="4071700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변수를 제거하는 태그 </a:t>
              </a:r>
              <a:r>
                <a:rPr lang="en-US" altLang="ko-KR" sz="1100" dirty="0">
                  <a:latin typeface="+mn-ea"/>
                </a:rPr>
                <a:t>: &lt;</a:t>
              </a:r>
              <a:r>
                <a:rPr lang="en-US" altLang="ko-KR" sz="1100" dirty="0" err="1">
                  <a:latin typeface="+mn-ea"/>
                </a:rPr>
                <a:t>c:remove</a:t>
              </a:r>
              <a:r>
                <a:rPr lang="en-US" altLang="ko-KR" sz="1100" dirty="0">
                  <a:latin typeface="+mn-ea"/>
                </a:rPr>
                <a:t>&gt;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63867" y="4448662"/>
              <a:ext cx="8836270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c:remove</a:t>
              </a:r>
              <a:r>
                <a:rPr lang="en-US" altLang="ko-KR" dirty="0"/>
                <a:t> </a:t>
              </a:r>
              <a:r>
                <a:rPr lang="en-US" altLang="ko-KR" dirty="0" err="1"/>
                <a:t>var</a:t>
              </a:r>
              <a:r>
                <a:rPr lang="en-US" altLang="ko-KR" dirty="0"/>
                <a:t>=“</a:t>
              </a:r>
              <a:r>
                <a:rPr lang="ko-KR" altLang="en-US" dirty="0" err="1"/>
                <a:t>변수명</a:t>
              </a:r>
              <a:r>
                <a:rPr lang="en-US" altLang="ko-KR" dirty="0"/>
                <a:t>” scope=“</a:t>
              </a:r>
              <a:r>
                <a:rPr lang="ko-KR" altLang="en-US" dirty="0"/>
                <a:t>범위</a:t>
              </a:r>
              <a:r>
                <a:rPr lang="en-US" altLang="ko-KR" dirty="0"/>
                <a:t>”&gt;</a:t>
              </a:r>
              <a:endParaRPr lang="ko-KR" altLang="en-US" dirty="0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840785" y="5609465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40785" y="5347855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예외 처리 태그 </a:t>
              </a:r>
              <a:r>
                <a:rPr lang="en-US" altLang="ko-KR" sz="1100" dirty="0">
                  <a:latin typeface="+mn-ea"/>
                </a:rPr>
                <a:t>: &lt;</a:t>
              </a:r>
              <a:r>
                <a:rPr lang="en-US" altLang="ko-KR" sz="1100" err="1">
                  <a:latin typeface="+mn-ea"/>
                </a:rPr>
                <a:t>c:catch</a:t>
              </a:r>
              <a:r>
                <a:rPr lang="en-US" altLang="ko-KR" sz="1100">
                  <a:latin typeface="+mn-ea"/>
                </a:rPr>
                <a:t>&gt;  var</a:t>
              </a:r>
              <a:r>
                <a:rPr lang="ko-KR" altLang="en-US" sz="1100">
                  <a:latin typeface="+mn-ea"/>
                </a:rPr>
                <a:t>은 예외내용 저장 변수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63867" y="5724817"/>
              <a:ext cx="8836270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c:catch</a:t>
              </a:r>
              <a:r>
                <a:rPr lang="en-US" altLang="ko-KR" dirty="0"/>
                <a:t> </a:t>
              </a:r>
              <a:r>
                <a:rPr lang="en-US" altLang="ko-KR" dirty="0" err="1"/>
                <a:t>var</a:t>
              </a:r>
              <a:r>
                <a:rPr lang="en-US" altLang="ko-KR" dirty="0"/>
                <a:t>=“</a:t>
              </a:r>
              <a:r>
                <a:rPr lang="ko-KR" altLang="en-US" err="1"/>
                <a:t>변수명</a:t>
              </a:r>
              <a:r>
                <a:rPr lang="en-US" altLang="ko-KR"/>
                <a:t>”&gt;</a:t>
              </a:r>
              <a:r>
                <a:rPr lang="ko-KR" altLang="en-US"/>
                <a:t>에러 발생 가능 문</a:t>
              </a:r>
              <a:r>
                <a:rPr lang="en-US" altLang="ko-KR"/>
                <a:t>&lt;/c:catch&gt; </a:t>
              </a:r>
              <a:r>
                <a:rPr lang="ko-KR" altLang="en-US"/>
                <a:t>변수명은 에러 내역</a:t>
              </a:r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28584" y="2235059"/>
            <a:ext cx="102739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escapeXml</a:t>
            </a:r>
            <a:r>
              <a:rPr lang="ko-KR" altLang="en-US" sz="1200"/>
              <a:t>은 기본이  </a:t>
            </a:r>
            <a:r>
              <a:rPr lang="en-US" altLang="ko-KR" sz="1200"/>
              <a:t>true</a:t>
            </a:r>
            <a:r>
              <a:rPr lang="ko-KR" altLang="en-US" sz="1200"/>
              <a:t>이고 태그표시 문자 </a:t>
            </a:r>
            <a:r>
              <a:rPr lang="en-US" altLang="ko-KR" sz="1200"/>
              <a:t>&lt;,</a:t>
            </a:r>
            <a:r>
              <a:rPr lang="ko-KR" altLang="en-US" sz="1200"/>
              <a:t> </a:t>
            </a:r>
            <a:r>
              <a:rPr lang="en-US" altLang="ko-KR" sz="1200"/>
              <a:t>&gt;</a:t>
            </a:r>
            <a:r>
              <a:rPr lang="ko-KR" altLang="en-US" sz="1200"/>
              <a:t>를</a:t>
            </a:r>
            <a:r>
              <a:rPr lang="en-US" altLang="ko-KR" sz="1200"/>
              <a:t> </a:t>
            </a:r>
            <a:r>
              <a:rPr lang="ko-KR" altLang="en-US" sz="1200"/>
              <a:t>문자로 처리하여  그대로 출력 </a:t>
            </a:r>
            <a:r>
              <a:rPr lang="en-US" altLang="ko-KR" sz="1200"/>
              <a:t>false</a:t>
            </a:r>
            <a:r>
              <a:rPr lang="ko-KR" altLang="en-US" sz="1200"/>
              <a:t>는 문자로 처리하지</a:t>
            </a:r>
            <a:r>
              <a:rPr lang="ko-KR" altLang="en-US"/>
              <a:t> </a:t>
            </a:r>
            <a:r>
              <a:rPr lang="ko-KR" altLang="en-US" sz="1200"/>
              <a:t>않고 태그로 처리하여 변환되어 나옴</a:t>
            </a:r>
            <a:br>
              <a:rPr lang="en-US" altLang="ko-KR" sz="1200"/>
            </a:br>
            <a:r>
              <a:rPr lang="ko-KR" altLang="en-US" sz="1200"/>
              <a:t>기본값은 </a:t>
            </a:r>
            <a:r>
              <a:rPr lang="en-US" altLang="ko-KR" sz="1200"/>
              <a:t>&lt;c:out&gt;</a:t>
            </a:r>
            <a:r>
              <a:rPr lang="ko-KR" altLang="en-US" sz="1200"/>
              <a:t>기본값</a:t>
            </a:r>
            <a:r>
              <a:rPr lang="en-US" altLang="ko-KR" sz="1200"/>
              <a:t>&lt;/c:out&gt;</a:t>
            </a:r>
            <a:r>
              <a:rPr lang="ko-KR" altLang="en-US" sz="1200"/>
              <a:t>로 표시해도 됨</a:t>
            </a:r>
            <a:br>
              <a:rPr lang="en-US" altLang="ko-KR" sz="1200"/>
            </a:b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992660" y="3610035"/>
            <a:ext cx="8548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Target</a:t>
            </a:r>
            <a:r>
              <a:rPr lang="ko-KR" altLang="en-US" sz="1200"/>
              <a:t>은 </a:t>
            </a:r>
            <a:r>
              <a:rPr lang="en-US" altLang="ko-KR" sz="1200"/>
              <a:t>bean</a:t>
            </a:r>
            <a:r>
              <a:rPr lang="ko-KR" altLang="en-US" sz="1200"/>
              <a:t>일시 </a:t>
            </a:r>
            <a:r>
              <a:rPr lang="en-US" altLang="ko-KR" sz="1200"/>
              <a:t>bean</a:t>
            </a:r>
            <a:r>
              <a:rPr lang="ko-KR" altLang="en-US" sz="1200"/>
              <a:t>이름</a:t>
            </a:r>
            <a:r>
              <a:rPr lang="en-US" altLang="ko-KR" sz="1200"/>
              <a:t>,property</a:t>
            </a:r>
            <a:r>
              <a:rPr lang="ko-KR" altLang="en-US" sz="1200"/>
              <a:t>는 </a:t>
            </a:r>
            <a:r>
              <a:rPr lang="en-US" altLang="ko-KR" sz="1200"/>
              <a:t>bean</a:t>
            </a:r>
            <a:r>
              <a:rPr lang="ko-KR" altLang="en-US" sz="1200"/>
              <a:t>의 속성</a:t>
            </a:r>
            <a:r>
              <a:rPr lang="en-US" altLang="ko-KR" sz="1200"/>
              <a:t>, </a:t>
            </a:r>
            <a:r>
              <a:rPr lang="ko-KR" altLang="en-US" sz="1200"/>
              <a:t>외부에서</a:t>
            </a:r>
            <a:r>
              <a:rPr lang="en-US" altLang="ko-KR" sz="1200"/>
              <a:t> </a:t>
            </a:r>
            <a:r>
              <a:rPr lang="ko-KR" altLang="en-US" sz="1200"/>
              <a:t>선언된 변수를 </a:t>
            </a:r>
            <a:r>
              <a:rPr lang="en-US" altLang="ko-KR" sz="1200"/>
              <a:t>jstl</a:t>
            </a:r>
            <a:r>
              <a:rPr lang="ko-KR" altLang="en-US" sz="1200"/>
              <a:t>에서 사용하려면 </a:t>
            </a:r>
            <a:r>
              <a:rPr lang="en-US" altLang="ko-KR" sz="1200"/>
              <a:t>c:set</a:t>
            </a:r>
            <a:r>
              <a:rPr lang="ko-KR" altLang="en-US" sz="1200"/>
              <a:t>으로 변환뒤 사용</a:t>
            </a:r>
            <a:br>
              <a:rPr lang="en-US" altLang="ko-KR" sz="1200"/>
            </a:b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9680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09353" y="1098759"/>
            <a:ext cx="10412101" cy="5693285"/>
            <a:chOff x="840785" y="1381445"/>
            <a:chExt cx="10161322" cy="482898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840786" y="1643055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40786" y="1381445"/>
              <a:ext cx="10161321" cy="22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latin typeface="+mn-ea"/>
                </a:rPr>
                <a:t>제어문</a:t>
              </a:r>
              <a:r>
                <a:rPr lang="en-US" altLang="ko-KR" sz="1100" dirty="0">
                  <a:latin typeface="+mn-ea"/>
                </a:rPr>
                <a:t>(if)</a:t>
              </a:r>
              <a:r>
                <a:rPr lang="ko-KR" altLang="en-US" sz="1100" dirty="0">
                  <a:latin typeface="+mn-ea"/>
                </a:rPr>
                <a:t> 태그 </a:t>
              </a:r>
              <a:r>
                <a:rPr lang="en-US" altLang="ko-KR" sz="1100" dirty="0">
                  <a:latin typeface="+mn-ea"/>
                </a:rPr>
                <a:t>: &lt;</a:t>
              </a:r>
              <a:r>
                <a:rPr lang="en-US" altLang="ko-KR" sz="1100" dirty="0" err="1">
                  <a:latin typeface="+mn-ea"/>
                </a:rPr>
                <a:t>c:if</a:t>
              </a:r>
              <a:r>
                <a:rPr lang="en-US" altLang="ko-KR" sz="1100" dirty="0">
                  <a:latin typeface="+mn-ea"/>
                </a:rPr>
                <a:t>&gt; </a:t>
              </a:r>
              <a:r>
                <a:rPr lang="ko-KR" altLang="en-US" sz="1100" dirty="0">
                  <a:latin typeface="+mn-ea"/>
                </a:rPr>
                <a:t>자바나</a:t>
              </a:r>
              <a:r>
                <a:rPr lang="en-US" altLang="ko-KR" sz="1100" dirty="0">
                  <a:latin typeface="+mn-ea"/>
                </a:rPr>
                <a:t> </a:t>
              </a:r>
              <a:r>
                <a:rPr lang="en-US" altLang="ko-KR" sz="1100" dirty="0" err="1">
                  <a:latin typeface="+mn-ea"/>
                </a:rPr>
                <a:t>js</a:t>
              </a:r>
              <a:r>
                <a:rPr lang="ko-KR" altLang="en-US" sz="1100" dirty="0">
                  <a:latin typeface="+mn-ea"/>
                </a:rPr>
                <a:t>의 </a:t>
              </a:r>
              <a:r>
                <a:rPr lang="en-US" altLang="ko-KR" sz="1100" dirty="0">
                  <a:latin typeface="+mn-ea"/>
                </a:rPr>
                <a:t>if() (if</a:t>
              </a:r>
              <a:r>
                <a:rPr lang="ko-KR" altLang="en-US" sz="1100" dirty="0">
                  <a:latin typeface="+mn-ea"/>
                </a:rPr>
                <a:t>의 조건처리는 관계연산이나 논리연산을 사용하여 처리</a:t>
              </a:r>
              <a:r>
                <a:rPr lang="en-US" altLang="ko-KR" sz="1100" dirty="0">
                  <a:latin typeface="+mn-ea"/>
                </a:rPr>
                <a:t>)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63868" y="1740820"/>
              <a:ext cx="8836269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c:if</a:t>
              </a:r>
              <a:r>
                <a:rPr lang="en-US" altLang="ko-KR" dirty="0"/>
                <a:t> test=“</a:t>
              </a:r>
              <a:r>
                <a:rPr lang="ko-KR" altLang="en-US" dirty="0"/>
                <a:t>조건</a:t>
              </a:r>
              <a:r>
                <a:rPr lang="en-US" altLang="ko-KR" dirty="0"/>
                <a:t>” </a:t>
              </a:r>
              <a:r>
                <a:rPr lang="en-US" altLang="ko-KR" dirty="0" err="1"/>
                <a:t>var</a:t>
              </a:r>
              <a:r>
                <a:rPr lang="en-US" altLang="ko-KR" dirty="0"/>
                <a:t>=“</a:t>
              </a:r>
              <a:r>
                <a:rPr lang="ko-KR" altLang="en-US"/>
                <a:t>조건 처리 결과 </a:t>
              </a:r>
              <a:r>
                <a:rPr lang="ko-KR" altLang="en-US" dirty="0" err="1"/>
                <a:t>변수명</a:t>
              </a:r>
              <a:r>
                <a:rPr lang="en-US" altLang="ko-KR" dirty="0"/>
                <a:t>” scope=“</a:t>
              </a:r>
              <a:r>
                <a:rPr lang="ko-KR" altLang="en-US" dirty="0"/>
                <a:t>범위</a:t>
              </a:r>
              <a:r>
                <a:rPr lang="en-US" altLang="ko-KR" dirty="0"/>
                <a:t>”&gt;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40786" y="2936338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0786" y="2674728"/>
              <a:ext cx="10161321" cy="22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latin typeface="+mn-ea"/>
                </a:rPr>
                <a:t>제어문</a:t>
              </a:r>
              <a:r>
                <a:rPr lang="en-US" altLang="ko-KR" sz="1100" dirty="0">
                  <a:latin typeface="+mn-ea"/>
                </a:rPr>
                <a:t>(</a:t>
              </a:r>
              <a:r>
                <a:rPr lang="en-US" altLang="ko-KR" sz="1100" dirty="0" err="1">
                  <a:latin typeface="+mn-ea"/>
                </a:rPr>
                <a:t>swich</a:t>
              </a:r>
              <a:r>
                <a:rPr lang="en-US" altLang="ko-KR" sz="1100" dirty="0">
                  <a:latin typeface="+mn-ea"/>
                </a:rPr>
                <a:t>)</a:t>
              </a:r>
              <a:r>
                <a:rPr lang="ko-KR" altLang="en-US" sz="1100" dirty="0">
                  <a:latin typeface="+mn-ea"/>
                </a:rPr>
                <a:t> 태그 </a:t>
              </a:r>
              <a:r>
                <a:rPr lang="en-US" altLang="ko-KR" sz="1100" dirty="0">
                  <a:latin typeface="+mn-ea"/>
                </a:rPr>
                <a:t>: &lt;</a:t>
              </a:r>
              <a:r>
                <a:rPr lang="en-US" altLang="ko-KR" sz="1100" err="1">
                  <a:latin typeface="+mn-ea"/>
                </a:rPr>
                <a:t>c:choose</a:t>
              </a:r>
              <a:r>
                <a:rPr lang="en-US" altLang="ko-KR" sz="1100">
                  <a:latin typeface="+mn-ea"/>
                </a:rPr>
                <a:t>&gt; java</a:t>
              </a:r>
              <a:r>
                <a:rPr lang="ko-KR" altLang="en-US" sz="1100">
                  <a:latin typeface="+mn-ea"/>
                </a:rPr>
                <a:t>나 </a:t>
              </a:r>
              <a:r>
                <a:rPr lang="en-US" altLang="ko-KR" sz="1100">
                  <a:latin typeface="+mn-ea"/>
                </a:rPr>
                <a:t>js</a:t>
              </a:r>
              <a:r>
                <a:rPr lang="ko-KR" altLang="en-US" sz="1100">
                  <a:latin typeface="+mn-ea"/>
                </a:rPr>
                <a:t>의 </a:t>
              </a:r>
              <a:r>
                <a:rPr lang="en-US" altLang="ko-KR" sz="1100">
                  <a:latin typeface="+mn-ea"/>
                </a:rPr>
                <a:t>if~else if ~ else</a:t>
              </a:r>
              <a:r>
                <a:rPr lang="ko-KR" altLang="en-US" sz="1100">
                  <a:latin typeface="+mn-ea"/>
                </a:rPr>
                <a:t>나 </a:t>
              </a:r>
              <a:r>
                <a:rPr lang="en-US" altLang="ko-KR" sz="1100">
                  <a:latin typeface="+mn-ea"/>
                </a:rPr>
                <a:t>switch</a:t>
              </a:r>
              <a:r>
                <a:rPr lang="ko-KR" altLang="en-US" sz="1100">
                  <a:latin typeface="+mn-ea"/>
                </a:rPr>
                <a:t>문</a:t>
              </a:r>
              <a:endParaRPr lang="en-US" altLang="ko-KR" sz="1100" dirty="0"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868" y="3051691"/>
              <a:ext cx="8836270" cy="1467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c:choose</a:t>
              </a:r>
              <a:r>
                <a:rPr lang="en-US" altLang="ko-KR" dirty="0"/>
                <a:t>&gt;</a:t>
              </a:r>
            </a:p>
            <a:p>
              <a:r>
                <a:rPr lang="en-US" altLang="ko-KR" dirty="0"/>
                <a:t>&lt;</a:t>
              </a:r>
              <a:r>
                <a:rPr lang="en-US" altLang="ko-KR" dirty="0" err="1"/>
                <a:t>c:when</a:t>
              </a:r>
              <a:r>
                <a:rPr lang="en-US" altLang="ko-KR" dirty="0"/>
                <a:t> test=“</a:t>
              </a:r>
              <a:r>
                <a:rPr lang="ko-KR" altLang="en-US" dirty="0"/>
                <a:t>조건</a:t>
              </a:r>
              <a:r>
                <a:rPr lang="en-US" altLang="ko-KR" dirty="0"/>
                <a:t>”&gt; </a:t>
              </a:r>
              <a:r>
                <a:rPr lang="ko-KR" altLang="en-US" dirty="0"/>
                <a:t>처리 내용 </a:t>
              </a:r>
              <a:r>
                <a:rPr lang="en-US" altLang="ko-KR" dirty="0"/>
                <a:t>&lt;/</a:t>
              </a:r>
              <a:r>
                <a:rPr lang="en-US" altLang="ko-KR" err="1"/>
                <a:t>c:when</a:t>
              </a:r>
              <a:r>
                <a:rPr lang="en-US" altLang="ko-KR"/>
                <a:t>&gt;  //if </a:t>
              </a:r>
              <a:r>
                <a:rPr lang="ko-KR" altLang="en-US"/>
                <a:t>또는</a:t>
              </a:r>
              <a:r>
                <a:rPr lang="en-US" altLang="ko-KR"/>
                <a:t> else if</a:t>
              </a:r>
              <a:r>
                <a:rPr lang="ko-KR" altLang="en-US"/>
                <a:t>역활</a:t>
              </a:r>
              <a:r>
                <a:rPr lang="en-US" altLang="ko-KR"/>
                <a:t>, switch</a:t>
              </a:r>
              <a:r>
                <a:rPr lang="ko-KR" altLang="en-US"/>
                <a:t>에서 </a:t>
              </a:r>
              <a:r>
                <a:rPr lang="en-US" altLang="ko-KR"/>
                <a:t>case</a:t>
              </a:r>
              <a:endParaRPr lang="en-US" altLang="ko-KR" dirty="0"/>
            </a:p>
            <a:p>
              <a:r>
                <a:rPr lang="en-US" altLang="ko-KR" dirty="0"/>
                <a:t>&lt;</a:t>
              </a:r>
              <a:r>
                <a:rPr lang="en-US" altLang="ko-KR" dirty="0" err="1"/>
                <a:t>c:otherwise</a:t>
              </a:r>
              <a:r>
                <a:rPr lang="en-US" altLang="ko-KR" dirty="0"/>
                <a:t>&gt; </a:t>
              </a:r>
              <a:r>
                <a:rPr lang="ko-KR" altLang="en-US" dirty="0"/>
                <a:t>처리 내용 </a:t>
              </a:r>
              <a:r>
                <a:rPr lang="en-US" altLang="ko-KR" dirty="0"/>
                <a:t>&lt;/</a:t>
              </a:r>
              <a:r>
                <a:rPr lang="en-US" altLang="ko-KR" err="1"/>
                <a:t>c:otherwise</a:t>
              </a:r>
              <a:r>
                <a:rPr lang="en-US" altLang="ko-KR"/>
                <a:t>&gt; //else </a:t>
              </a:r>
              <a:r>
                <a:rPr lang="ko-KR" altLang="en-US"/>
                <a:t>또는 </a:t>
              </a:r>
              <a:r>
                <a:rPr lang="en-US" altLang="ko-KR"/>
                <a:t>default</a:t>
              </a:r>
              <a:endParaRPr lang="en-US" altLang="ko-KR" dirty="0"/>
            </a:p>
            <a:p>
              <a:r>
                <a:rPr lang="en-US" altLang="ko-KR" dirty="0"/>
                <a:t>&lt;/</a:t>
              </a:r>
              <a:r>
                <a:rPr lang="en-US" altLang="ko-KR" dirty="0" err="1"/>
                <a:t>c:choose</a:t>
              </a:r>
              <a:r>
                <a:rPr lang="en-US" altLang="ko-KR" dirty="0"/>
                <a:t>&gt;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840785" y="5139043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40785" y="4877433"/>
              <a:ext cx="10161321" cy="22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반복 문</a:t>
              </a:r>
              <a:r>
                <a:rPr lang="en-US" altLang="ko-KR" sz="1100" dirty="0">
                  <a:latin typeface="+mn-ea"/>
                </a:rPr>
                <a:t>(for)</a:t>
              </a:r>
              <a:r>
                <a:rPr lang="ko-KR" altLang="en-US" sz="1100" dirty="0">
                  <a:latin typeface="+mn-ea"/>
                </a:rPr>
                <a:t> 태그 </a:t>
              </a:r>
              <a:r>
                <a:rPr lang="en-US" altLang="ko-KR" sz="1100" dirty="0">
                  <a:latin typeface="+mn-ea"/>
                </a:rPr>
                <a:t>: &lt;</a:t>
              </a:r>
              <a:r>
                <a:rPr lang="en-US" altLang="ko-KR" sz="1100" dirty="0" err="1">
                  <a:latin typeface="+mn-ea"/>
                </a:rPr>
                <a:t>c:forEach</a:t>
              </a:r>
              <a:r>
                <a:rPr lang="en-US" altLang="ko-KR" sz="1100" dirty="0">
                  <a:latin typeface="+mn-ea"/>
                </a:rPr>
                <a:t>&gt; (java.js</a:t>
              </a:r>
              <a:r>
                <a:rPr lang="ko-KR" altLang="en-US" sz="1100" dirty="0">
                  <a:latin typeface="+mn-ea"/>
                </a:rPr>
                <a:t>의 </a:t>
              </a:r>
              <a:r>
                <a:rPr lang="en-US" altLang="ko-KR" sz="1100" dirty="0">
                  <a:latin typeface="+mn-ea"/>
                </a:rPr>
                <a:t>for, while </a:t>
              </a:r>
              <a:r>
                <a:rPr lang="ko-KR" altLang="en-US" sz="1100" dirty="0">
                  <a:latin typeface="+mn-ea"/>
                </a:rPr>
                <a:t>등의 반복 처리</a:t>
              </a:r>
              <a:r>
                <a:rPr lang="en-US" altLang="ko-KR" sz="1100" dirty="0">
                  <a:latin typeface="+mn-ea"/>
                </a:rPr>
                <a:t>)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063867" y="5254395"/>
              <a:ext cx="8836270" cy="956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/>
                <a:t>&lt;</a:t>
              </a:r>
              <a:r>
                <a:rPr lang="en-US" altLang="ko-KR" sz="1600" dirty="0" err="1"/>
                <a:t>c:forEach</a:t>
              </a:r>
              <a:r>
                <a:rPr lang="en-US" altLang="ko-KR" sz="1600" dirty="0"/>
                <a:t> items=“</a:t>
              </a:r>
              <a:r>
                <a:rPr lang="ko-KR" altLang="en-US" sz="1600" dirty="0" err="1"/>
                <a:t>객체명</a:t>
              </a:r>
              <a:r>
                <a:rPr lang="en-US" altLang="ko-KR" sz="1600" dirty="0"/>
                <a:t>” begin=“</a:t>
              </a:r>
              <a:r>
                <a:rPr lang="ko-KR" altLang="en-US" sz="1600" dirty="0"/>
                <a:t>시작 인덱스</a:t>
              </a:r>
              <a:r>
                <a:rPr lang="en-US" altLang="ko-KR" sz="1600" dirty="0"/>
                <a:t>” end=“</a:t>
              </a:r>
              <a:r>
                <a:rPr lang="ko-KR" altLang="en-US" sz="1600" dirty="0"/>
                <a:t>끝 인덱스</a:t>
              </a:r>
              <a:r>
                <a:rPr lang="en-US" altLang="ko-KR" sz="1600" dirty="0"/>
                <a:t>” step=“</a:t>
              </a:r>
              <a:r>
                <a:rPr lang="ko-KR" altLang="en-US" sz="1600" dirty="0" err="1"/>
                <a:t>증감식</a:t>
              </a:r>
              <a:r>
                <a:rPr lang="en-US" altLang="ko-KR" sz="1600" dirty="0"/>
                <a:t>”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=“</a:t>
              </a:r>
              <a:r>
                <a:rPr lang="ko-KR" altLang="en-US" sz="1600" dirty="0" err="1"/>
                <a:t>변수명</a:t>
              </a:r>
              <a:r>
                <a:rPr lang="en-US" altLang="ko-KR" sz="1600" dirty="0"/>
                <a:t>” </a:t>
              </a:r>
              <a:r>
                <a:rPr lang="en-US" altLang="ko-KR" sz="1600" dirty="0" err="1"/>
                <a:t>varStatus</a:t>
              </a:r>
              <a:r>
                <a:rPr lang="en-US" altLang="ko-KR" sz="1600" dirty="0"/>
                <a:t>=“</a:t>
              </a:r>
              <a:r>
                <a:rPr lang="ko-KR" altLang="en-US" sz="1600" dirty="0"/>
                <a:t>상태변수</a:t>
              </a:r>
              <a:r>
                <a:rPr lang="en-US" altLang="ko-KR" sz="1600" dirty="0"/>
                <a:t>”&gt; </a:t>
              </a:r>
              <a:br>
                <a:rPr lang="en-US" altLang="ko-KR" sz="1600" dirty="0"/>
              </a:br>
              <a:r>
                <a:rPr lang="en-US" altLang="ko-KR" sz="1600" dirty="0"/>
                <a:t>var</a:t>
              </a:r>
              <a:r>
                <a:rPr lang="ko-KR" altLang="en-US" sz="1600" dirty="0"/>
                <a:t>은 </a:t>
              </a:r>
              <a:r>
                <a:rPr lang="en-US" altLang="ko-KR" sz="1600" dirty="0"/>
                <a:t>items</a:t>
              </a:r>
              <a:r>
                <a:rPr lang="ko-KR" altLang="en-US" sz="1600" dirty="0"/>
                <a:t>의 해당 </a:t>
              </a:r>
              <a:r>
                <a:rPr lang="ko-KR" altLang="en-US" sz="1600" dirty="0" err="1"/>
                <a:t>원소값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객체의 속성값</a:t>
              </a:r>
              <a:r>
                <a:rPr lang="en-US" altLang="ko-KR" sz="1600" dirty="0"/>
                <a:t>)  </a:t>
              </a:r>
              <a:r>
                <a:rPr lang="ko-KR" altLang="en-US" sz="1600" dirty="0"/>
                <a:t> </a:t>
              </a:r>
              <a:r>
                <a:rPr lang="en-US" altLang="ko-KR" sz="1600" dirty="0" err="1"/>
                <a:t>varStatus</a:t>
              </a:r>
              <a:r>
                <a:rPr lang="ko-KR" altLang="en-US" sz="1600" dirty="0"/>
                <a:t>는 반복상태를 나타내는 변수 지정</a:t>
              </a:r>
              <a:endParaRPr lang="en-US" altLang="ko-KR" sz="1600" dirty="0"/>
            </a:p>
            <a:p>
              <a:r>
                <a:rPr lang="en-US" altLang="ko-KR" sz="1600" dirty="0"/>
                <a:t>Items</a:t>
              </a:r>
              <a:r>
                <a:rPr lang="ko-KR" altLang="en-US" sz="1600" dirty="0"/>
                <a:t> 속성이 </a:t>
              </a:r>
              <a:r>
                <a:rPr lang="ko-KR" altLang="en-US" sz="1600" dirty="0" err="1"/>
                <a:t>없을시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var </a:t>
              </a:r>
              <a:r>
                <a:rPr lang="ko-KR" altLang="en-US" sz="1600" dirty="0"/>
                <a:t>에는 반복변수로 사용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855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24-2.</a:t>
            </a:r>
            <a:r>
              <a:rPr lang="en-US" altLang="ko-KR" sz="1600" b="1" kern="1200" baseline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JSTL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라이브러리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93651" y="1381445"/>
            <a:ext cx="10161321" cy="2278683"/>
            <a:chOff x="840786" y="1381445"/>
            <a:chExt cx="10161321" cy="2278683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840786" y="1643055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40786" y="1381445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n-ea"/>
                </a:rPr>
                <a:t>페이지 이동 태그 </a:t>
              </a:r>
              <a:r>
                <a:rPr lang="en-US" altLang="ko-KR" sz="1100" dirty="0">
                  <a:latin typeface="+mn-ea"/>
                </a:rPr>
                <a:t>: &lt;</a:t>
              </a:r>
              <a:r>
                <a:rPr lang="en-US" altLang="ko-KR" sz="1100" dirty="0" err="1">
                  <a:latin typeface="+mn-ea"/>
                </a:rPr>
                <a:t>c:redirect</a:t>
              </a:r>
              <a:r>
                <a:rPr lang="en-US" altLang="ko-KR" sz="1100" dirty="0">
                  <a:latin typeface="+mn-ea"/>
                </a:rPr>
                <a:t>&gt;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63868" y="1740820"/>
              <a:ext cx="8836269" cy="5161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c:redirect</a:t>
              </a:r>
              <a:r>
                <a:rPr lang="en-US" altLang="ko-KR" dirty="0"/>
                <a:t> </a:t>
              </a:r>
              <a:r>
                <a:rPr lang="en-US" altLang="ko-KR" dirty="0" err="1"/>
                <a:t>url</a:t>
              </a:r>
              <a:r>
                <a:rPr lang="en-US" altLang="ko-KR" dirty="0"/>
                <a:t>=“</a:t>
              </a:r>
              <a:r>
                <a:rPr lang="en-US" altLang="ko-KR" dirty="0" err="1"/>
                <a:t>url</a:t>
              </a:r>
              <a:r>
                <a:rPr lang="en-US" altLang="ko-KR" dirty="0"/>
                <a:t>”&gt;</a:t>
              </a:r>
              <a:endParaRPr lang="ko-KR" altLang="en-US" dirty="0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40786" y="2936338"/>
              <a:ext cx="10161321" cy="0"/>
            </a:xfrm>
            <a:prstGeom prst="line">
              <a:avLst/>
            </a:prstGeom>
            <a:ln w="127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0786" y="2674728"/>
              <a:ext cx="101613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latin typeface="+mn-ea"/>
                </a:rPr>
                <a:t>파라미터</a:t>
              </a:r>
              <a:r>
                <a:rPr lang="ko-KR" altLang="en-US" sz="1100" dirty="0">
                  <a:latin typeface="+mn-ea"/>
                </a:rPr>
                <a:t> 전달 태그 </a:t>
              </a:r>
              <a:r>
                <a:rPr lang="en-US" altLang="ko-KR" sz="1100" dirty="0">
                  <a:latin typeface="+mn-ea"/>
                </a:rPr>
                <a:t>: &lt;</a:t>
              </a:r>
              <a:r>
                <a:rPr lang="en-US" altLang="ko-KR" sz="1100" dirty="0" err="1">
                  <a:latin typeface="+mn-ea"/>
                </a:rPr>
                <a:t>c:param</a:t>
              </a:r>
              <a:r>
                <a:rPr lang="en-US" altLang="ko-KR" sz="1100" dirty="0">
                  <a:latin typeface="+mn-ea"/>
                </a:rPr>
                <a:t>&gt;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63868" y="3051692"/>
              <a:ext cx="8836270" cy="608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c:param</a:t>
              </a:r>
              <a:r>
                <a:rPr lang="en-US" altLang="ko-KR" dirty="0"/>
                <a:t> name=“</a:t>
              </a:r>
              <a:r>
                <a:rPr lang="ko-KR" altLang="en-US" dirty="0" err="1"/>
                <a:t>파라미터명</a:t>
              </a:r>
              <a:r>
                <a:rPr lang="en-US" altLang="ko-KR" dirty="0"/>
                <a:t>” value=“</a:t>
              </a:r>
              <a:r>
                <a:rPr lang="ko-KR" altLang="en-US" dirty="0"/>
                <a:t>값</a:t>
              </a:r>
              <a:r>
                <a:rPr lang="en-US" altLang="ko-KR" dirty="0"/>
                <a:t>”&gt;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77008" y="3862172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 IF ~ ELSE </a:t>
            </a:r>
            <a:r>
              <a:rPr lang="ko-KR" altLang="en-US" b="1"/>
              <a:t>문 </a:t>
            </a:r>
            <a:r>
              <a:rPr lang="en-US" altLang="ko-KR" b="1"/>
              <a:t>: &lt;c:choose&gt;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80743" y="3862172"/>
            <a:ext cx="67801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&lt;c:choose&gt;</a:t>
            </a:r>
            <a:endParaRPr lang="en-US" altLang="ko-KR"/>
          </a:p>
          <a:p>
            <a:r>
              <a:rPr lang="en-US" altLang="ko-KR" b="1"/>
              <a:t>    &lt;c:when test="${name eq '</a:t>
            </a:r>
            <a:r>
              <a:rPr lang="ko-KR" altLang="en-US" b="1"/>
              <a:t>홍길동</a:t>
            </a:r>
            <a:r>
              <a:rPr lang="en-US" altLang="ko-KR" b="1"/>
              <a:t>'}"&gt;</a:t>
            </a:r>
            <a:br>
              <a:rPr lang="en-US" altLang="ko-KR" b="1"/>
            </a:br>
            <a:r>
              <a:rPr lang="en-US" altLang="ko-KR" b="1"/>
              <a:t>        </a:t>
            </a:r>
            <a:r>
              <a:rPr lang="ko-KR" altLang="en-US" b="1"/>
              <a:t>홍길동이 맞습니다</a:t>
            </a:r>
            <a:r>
              <a:rPr lang="en-US" altLang="ko-KR" b="1"/>
              <a:t>.</a:t>
            </a:r>
            <a:br>
              <a:rPr lang="en-US" altLang="ko-KR" b="1"/>
            </a:br>
            <a:r>
              <a:rPr lang="en-US" altLang="ko-KR" b="1"/>
              <a:t>    &lt;/c:when&gt;</a:t>
            </a:r>
            <a:endParaRPr lang="en-US" altLang="ko-KR"/>
          </a:p>
          <a:p>
            <a:r>
              <a:rPr lang="en-US" altLang="ko-KR" b="1"/>
              <a:t>    &lt;c:when test="${name eq '</a:t>
            </a:r>
            <a:r>
              <a:rPr lang="ko-KR" altLang="en-US" b="1"/>
              <a:t>철수</a:t>
            </a:r>
            <a:r>
              <a:rPr lang="en-US" altLang="ko-KR" b="1"/>
              <a:t>'}"&gt;</a:t>
            </a:r>
            <a:br>
              <a:rPr lang="en-US" altLang="ko-KR" b="1"/>
            </a:br>
            <a:r>
              <a:rPr lang="en-US" altLang="ko-KR" b="1"/>
              <a:t>        </a:t>
            </a:r>
            <a:r>
              <a:rPr lang="ko-KR" altLang="en-US" b="1"/>
              <a:t>홍길동이 아닙니다</a:t>
            </a:r>
            <a:r>
              <a:rPr lang="en-US" altLang="ko-KR" b="1"/>
              <a:t>.</a:t>
            </a:r>
            <a:br>
              <a:rPr lang="en-US" altLang="ko-KR" b="1"/>
            </a:br>
            <a:r>
              <a:rPr lang="en-US" altLang="ko-KR" b="1"/>
              <a:t>    &lt;/c:when&gt;</a:t>
            </a:r>
          </a:p>
          <a:p>
            <a:r>
              <a:rPr lang="en-US" altLang="ko-KR" b="1"/>
              <a:t>    &lt;c:otherwise&gt;</a:t>
            </a:r>
            <a:br>
              <a:rPr lang="en-US" altLang="ko-KR" b="1"/>
            </a:br>
            <a:r>
              <a:rPr lang="en-US" altLang="ko-KR" b="1"/>
              <a:t>        </a:t>
            </a:r>
            <a:r>
              <a:rPr lang="ko-KR" altLang="en-US" b="1"/>
              <a:t>사람이 없습니다 ㅜㅜ</a:t>
            </a:r>
            <a:br>
              <a:rPr lang="ko-KR" altLang="en-US" b="1"/>
            </a:br>
            <a:r>
              <a:rPr lang="ko-KR" altLang="en-US" b="1"/>
              <a:t>    </a:t>
            </a:r>
            <a:r>
              <a:rPr lang="en-US" altLang="ko-KR" b="1"/>
              <a:t>&lt;/c:otherwise&gt;</a:t>
            </a:r>
            <a:br>
              <a:rPr lang="en-US" altLang="ko-KR" b="1"/>
            </a:br>
            <a:r>
              <a:rPr lang="en-US" altLang="ko-KR" b="1"/>
              <a:t>&lt;/c:choose&gt;</a:t>
            </a:r>
            <a:endParaRPr lang="en-US" altLang="ko-KR"/>
          </a:p>
          <a:p>
            <a:br>
              <a:rPr lang="en-US" altLang="ko-KR"/>
            </a:br>
            <a:br>
              <a:rPr lang="en-US" altLang="ko-KR"/>
            </a:br>
            <a:r>
              <a:rPr lang="ko-KR" altLang="en-US"/>
              <a:t>출처</a:t>
            </a:r>
            <a:r>
              <a:rPr lang="en-US" altLang="ko-KR"/>
              <a:t>: </a:t>
            </a:r>
            <a:r>
              <a:rPr lang="en-US" altLang="ko-KR">
                <a:hlinkClick r:id="rId2"/>
              </a:rPr>
              <a:t>https://fruitdev.tistory.com/131</a:t>
            </a:r>
            <a:r>
              <a:rPr lang="en-US" altLang="ko-KR"/>
              <a:t> [</a:t>
            </a:r>
            <a:r>
              <a:rPr lang="ko-KR" altLang="en-US"/>
              <a:t>과일가게 개발자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35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942</Words>
  <Application>Microsoft Office PowerPoint</Application>
  <PresentationFormat>와이드스크린</PresentationFormat>
  <Paragraphs>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Monaco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310-10</cp:lastModifiedBy>
  <cp:revision>1365</cp:revision>
  <dcterms:created xsi:type="dcterms:W3CDTF">2014-12-01T08:37:15Z</dcterms:created>
  <dcterms:modified xsi:type="dcterms:W3CDTF">2022-02-14T02:20:13Z</dcterms:modified>
</cp:coreProperties>
</file>