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64" r:id="rId10"/>
    <p:sldId id="268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89075" y="176272"/>
            <a:ext cx="42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AOP(Aspect Oriented Programming)-I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AOP(</a:t>
            </a:r>
            <a:r>
              <a:rPr lang="ko-KR" altLang="en-US" sz="1200" dirty="0"/>
              <a:t>관점지향</a:t>
            </a:r>
            <a:r>
              <a:rPr lang="en-US" altLang="ko-KR" sz="1200" dirty="0"/>
              <a:t>)</a:t>
            </a:r>
            <a:r>
              <a:rPr lang="ko-KR" altLang="en-US" sz="1200" dirty="0"/>
              <a:t>란</a:t>
            </a:r>
            <a:r>
              <a:rPr lang="en-US" altLang="ko-KR" sz="1200" dirty="0"/>
              <a:t>? (</a:t>
            </a:r>
            <a:r>
              <a:rPr lang="ko-KR" altLang="en-US" sz="1200" dirty="0"/>
              <a:t>공통부가 기능 지향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XML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AOP</a:t>
            </a:r>
            <a:r>
              <a:rPr lang="ko-KR" altLang="en-US" sz="1200" dirty="0"/>
              <a:t>구현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 feature that is linked to many parts of a program, but which is not necessarily the primary function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대표적인 </a:t>
            </a:r>
            <a:r>
              <a:rPr lang="en-US" altLang="ko-KR" b="1" dirty="0"/>
              <a:t>AOP </a:t>
            </a:r>
            <a:r>
              <a:rPr lang="ko-KR" altLang="en-US" b="1" dirty="0"/>
              <a:t>툴</a:t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/>
              <a:t>OOP</a:t>
            </a:r>
            <a:r>
              <a:rPr lang="ko-KR" altLang="en-US" dirty="0"/>
              <a:t>의 확장에 가깝기 때문에 전용 언어나 독립된 개발 툴을 가지고 있지 않고 대신 기존의 </a:t>
            </a:r>
            <a:r>
              <a:rPr lang="en-US" altLang="ko-KR" dirty="0"/>
              <a:t>OOP</a:t>
            </a:r>
            <a:r>
              <a:rPr lang="ko-KR" altLang="en-US" dirty="0"/>
              <a:t>를 확장한 언어 확장</a:t>
            </a:r>
            <a:r>
              <a:rPr lang="en-US" altLang="ko-KR" dirty="0"/>
              <a:t>(</a:t>
            </a:r>
            <a:r>
              <a:rPr lang="en-US" altLang="ko-KR" dirty="0" err="1"/>
              <a:t>languageextension</a:t>
            </a:r>
            <a:r>
              <a:rPr lang="en-US" altLang="ko-KR" dirty="0"/>
              <a:t>) </a:t>
            </a:r>
            <a:r>
              <a:rPr lang="ko-KR" altLang="en-US" dirty="0"/>
              <a:t>또는 툴이나 프레임워크 형태로 사용할 수 있게 되어 있다</a:t>
            </a:r>
            <a:r>
              <a:rPr lang="en-US" altLang="ko-KR" dirty="0"/>
              <a:t>. </a:t>
            </a:r>
            <a:r>
              <a:rPr lang="ko-KR" altLang="en-US" dirty="0"/>
              <a:t>현재 자바에서 사용할 수 있게 구현된 </a:t>
            </a:r>
            <a:r>
              <a:rPr lang="en-US" altLang="ko-KR" dirty="0"/>
              <a:t>AOP</a:t>
            </a:r>
            <a:r>
              <a:rPr lang="ko-KR" altLang="en-US" dirty="0"/>
              <a:t>의 숫자는 </a:t>
            </a:r>
            <a:r>
              <a:rPr lang="en-US" altLang="ko-KR" dirty="0"/>
              <a:t>10</a:t>
            </a:r>
            <a:r>
              <a:rPr lang="ko-KR" altLang="en-US" dirty="0" err="1"/>
              <a:t>여개가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r>
              <a:rPr lang="ko-KR" altLang="en-US" dirty="0"/>
              <a:t>하지만 이 중에서 주로 사용되는 대표적인 </a:t>
            </a:r>
            <a:r>
              <a:rPr lang="en-US" altLang="ko-KR" dirty="0"/>
              <a:t>AOP </a:t>
            </a:r>
            <a:r>
              <a:rPr lang="ko-KR" altLang="en-US" dirty="0"/>
              <a:t>솔루션은 </a:t>
            </a:r>
            <a:r>
              <a:rPr lang="en-US" altLang="ko-KR" dirty="0"/>
              <a:t>4</a:t>
            </a:r>
            <a:r>
              <a:rPr lang="ko-KR" altLang="en-US" dirty="0"/>
              <a:t>가지 정도를 꼽을 수 있다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/>
              <a:t>AOP </a:t>
            </a:r>
            <a:r>
              <a:rPr lang="ko-KR" altLang="en-US" dirty="0"/>
              <a:t>구현의 시초가 된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프로젝트의 </a:t>
            </a:r>
            <a:r>
              <a:rPr lang="en-US" altLang="ko-KR" dirty="0" err="1"/>
              <a:t>AspectJ</a:t>
            </a:r>
            <a:r>
              <a:rPr lang="ko-KR" altLang="en-US" dirty="0"/>
              <a:t>를 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en-US" altLang="ko-KR" dirty="0" err="1"/>
              <a:t>AspectJ</a:t>
            </a:r>
            <a:r>
              <a:rPr lang="ko-KR" altLang="en-US" dirty="0"/>
              <a:t>는 초기에 제록스 </a:t>
            </a:r>
            <a:r>
              <a:rPr lang="en-US" altLang="ko-KR" dirty="0"/>
              <a:t>PARC </a:t>
            </a:r>
            <a:r>
              <a:rPr lang="ko-KR" altLang="en-US" dirty="0"/>
              <a:t>연구소에서 개발되었다가 </a:t>
            </a:r>
            <a:r>
              <a:rPr lang="en-US" altLang="ko-KR" dirty="0"/>
              <a:t>2002</a:t>
            </a:r>
            <a:r>
              <a:rPr lang="ko-KR" altLang="en-US" dirty="0"/>
              <a:t>년에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프로젝트에 기증되었고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IBM</a:t>
            </a:r>
            <a:r>
              <a:rPr lang="ko-KR" altLang="en-US" dirty="0"/>
              <a:t>의 전폭적인 지원을 받으면서 개발되어 사용되고 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BEA</a:t>
            </a:r>
            <a:r>
              <a:rPr lang="ko-KR" altLang="en-US" dirty="0"/>
              <a:t>가 중심이 되어 개발하고 있는 </a:t>
            </a:r>
            <a:r>
              <a:rPr lang="en-US" altLang="ko-KR" dirty="0" err="1"/>
              <a:t>AspectWerkz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en-US" altLang="ko-KR" dirty="0" err="1"/>
              <a:t>AspectWerkz</a:t>
            </a:r>
            <a:r>
              <a:rPr lang="ko-KR" altLang="en-US" dirty="0"/>
              <a:t>는 </a:t>
            </a:r>
            <a:r>
              <a:rPr lang="en-US" altLang="ko-KR" dirty="0" err="1"/>
              <a:t>AspectJ</a:t>
            </a:r>
            <a:r>
              <a:rPr lang="ko-KR" altLang="en-US" dirty="0"/>
              <a:t>와 달리 자바 언어 자체를 확장하지 않고 기존의 자바 언어만으로 </a:t>
            </a:r>
            <a:r>
              <a:rPr lang="en-US" altLang="ko-KR" dirty="0"/>
              <a:t>AOP</a:t>
            </a:r>
            <a:r>
              <a:rPr lang="ko-KR" altLang="en-US" dirty="0"/>
              <a:t>의 사용이 가능하도록 되어 있다</a:t>
            </a:r>
            <a:r>
              <a:rPr lang="en-US" altLang="ko-KR" dirty="0"/>
              <a:t>. </a:t>
            </a:r>
            <a:r>
              <a:rPr lang="ko-KR" altLang="en-US" dirty="0"/>
              <a:t>그리고 의존성 삽입</a:t>
            </a:r>
            <a:r>
              <a:rPr lang="en-US" altLang="ko-KR" dirty="0"/>
              <a:t>(Dependency Injection, </a:t>
            </a:r>
            <a:r>
              <a:rPr lang="ko-KR" altLang="en-US" dirty="0"/>
              <a:t>이하 </a:t>
            </a:r>
            <a:r>
              <a:rPr lang="en-US" altLang="ko-KR" dirty="0"/>
              <a:t>DI) </a:t>
            </a:r>
            <a:r>
              <a:rPr lang="ko-KR" altLang="en-US" dirty="0"/>
              <a:t>기반의 프레임워크로 유명한 </a:t>
            </a:r>
            <a:r>
              <a:rPr lang="en-US" altLang="ko-KR" dirty="0" err="1"/>
              <a:t>SpringAOP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가장 최근에 등장한 </a:t>
            </a:r>
            <a:r>
              <a:rPr lang="en-US" altLang="ko-KR" dirty="0"/>
              <a:t>AOP</a:t>
            </a:r>
            <a:r>
              <a:rPr lang="ko-KR" altLang="en-US" dirty="0"/>
              <a:t>로는 </a:t>
            </a:r>
            <a:r>
              <a:rPr lang="en-US" altLang="ko-KR" dirty="0" err="1"/>
              <a:t>JBossAOP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en-US" altLang="ko-KR" dirty="0" err="1"/>
              <a:t>SpringAOP</a:t>
            </a:r>
            <a:r>
              <a:rPr lang="ko-KR" altLang="en-US" dirty="0"/>
              <a:t>와 함께 대표적인 </a:t>
            </a:r>
            <a:r>
              <a:rPr lang="ko-KR" altLang="en-US" dirty="0" err="1"/>
              <a:t>인터셉터체인</a:t>
            </a:r>
            <a:r>
              <a:rPr lang="ko-KR" altLang="en-US" dirty="0"/>
              <a:t> 방식의 </a:t>
            </a:r>
            <a:r>
              <a:rPr lang="en-US" altLang="ko-KR" dirty="0"/>
              <a:t>AOP</a:t>
            </a:r>
            <a:r>
              <a:rPr lang="ko-KR" altLang="en-US" dirty="0"/>
              <a:t>로 꼽힌다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8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XML </a:t>
            </a:r>
            <a:r>
              <a:rPr lang="ko-KR" altLang="en-US" sz="1600" b="1" dirty="0">
                <a:latin typeface="+mn-ea"/>
              </a:rPr>
              <a:t>기반의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작업 순서 </a:t>
            </a:r>
            <a:r>
              <a:rPr lang="en-US" altLang="ko-KR" sz="1100" dirty="0"/>
              <a:t>(spring_9_2_ex1_springex)</a:t>
            </a:r>
            <a:endParaRPr lang="en-US" altLang="ko-KR" sz="1100" b="1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(pom.xml)</a:t>
            </a:r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공통 기능의 클래스 제작 </a:t>
            </a:r>
            <a:r>
              <a:rPr lang="en-US" altLang="ko-KR" sz="1100" dirty="0"/>
              <a:t>– Advice </a:t>
            </a:r>
            <a:r>
              <a:rPr lang="ko-KR" altLang="en-US" sz="1100" dirty="0"/>
              <a:t>역할 클래스</a:t>
            </a:r>
            <a:endParaRPr lang="en-US" altLang="ko-KR" sz="1100" dirty="0"/>
          </a:p>
          <a:p>
            <a:r>
              <a:rPr lang="en-US" altLang="ko-KR" sz="1100" dirty="0"/>
              <a:t> 3) XML</a:t>
            </a:r>
            <a:r>
              <a:rPr lang="ko-KR" altLang="en-US" sz="1100" dirty="0"/>
              <a:t>설정 파일에</a:t>
            </a:r>
            <a:r>
              <a:rPr lang="en-US" altLang="ko-KR" sz="1100" dirty="0"/>
              <a:t> Aspect </a:t>
            </a:r>
            <a:r>
              <a:rPr lang="ko-KR" altLang="en-US" sz="1100" dirty="0"/>
              <a:t>설정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4377" y="2321235"/>
            <a:ext cx="91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의존 설정</a:t>
            </a:r>
            <a:r>
              <a:rPr lang="en-US" altLang="ko-KR" sz="1100"/>
              <a:t>(pom.xml)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178" y="2320215"/>
            <a:ext cx="301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공통 </a:t>
            </a:r>
            <a:r>
              <a:rPr lang="ko-KR" altLang="en-US" sz="1100"/>
              <a:t>기능 클래스</a:t>
            </a:r>
            <a:r>
              <a:rPr lang="en-US" altLang="ko-KR" sz="1100"/>
              <a:t>(aspect)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7" y="4665687"/>
            <a:ext cx="4207888" cy="12881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376" y="4284212"/>
            <a:ext cx="2117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applicationCTX.xml</a:t>
            </a:r>
            <a:r>
              <a:rPr lang="ko-KR" altLang="en-US" sz="1100" dirty="0"/>
              <a:t>파일 설정</a:t>
            </a: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381688" y="5874336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메서드는</a:t>
            </a:r>
            <a:r>
              <a:rPr lang="en-US" altLang="ko-KR" sz="1200" dirty="0"/>
              <a:t> advise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610707" y="4535826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Aop</a:t>
            </a:r>
            <a:r>
              <a:rPr lang="ko-KR" altLang="en-US" sz="1400"/>
              <a:t>용 </a:t>
            </a:r>
            <a:r>
              <a:rPr lang="en-US" altLang="ko-KR" sz="1400"/>
              <a:t>aspect</a:t>
            </a:r>
            <a:r>
              <a:rPr lang="ko-KR" altLang="en-US" sz="1400"/>
              <a:t>클래스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5708" y="51250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위치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85" y="544067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시기</a:t>
            </a:r>
            <a:r>
              <a:rPr lang="en-US" altLang="ko-KR"/>
              <a:t>,</a:t>
            </a:r>
            <a:r>
              <a:rPr lang="ko-KR" altLang="en-US"/>
              <a:t>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720E4-8A93-4ABB-AE6E-DB5143573225}"/>
              </a:ext>
            </a:extLst>
          </p:cNvPr>
          <p:cNvSpPr txBox="1"/>
          <p:nvPr/>
        </p:nvSpPr>
        <p:spPr>
          <a:xfrm>
            <a:off x="6400800" y="5953816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</a:t>
            </a:r>
            <a:r>
              <a:rPr lang="ko-KR" altLang="en-US" dirty="0"/>
              <a:t>이 </a:t>
            </a:r>
            <a:r>
              <a:rPr lang="en-US" altLang="ko-KR" dirty="0"/>
              <a:t>try</a:t>
            </a:r>
            <a:r>
              <a:rPr lang="ko-KR" altLang="en-US" dirty="0"/>
              <a:t>에 있으면 </a:t>
            </a:r>
            <a:r>
              <a:rPr lang="en-US" altLang="ko-KR" dirty="0"/>
              <a:t>finally </a:t>
            </a:r>
            <a:r>
              <a:rPr lang="ko-KR" altLang="en-US" dirty="0"/>
              <a:t>이후에 실행</a:t>
            </a:r>
          </a:p>
        </p:txBody>
      </p:sp>
    </p:spTree>
    <p:extLst>
      <p:ext uri="{BB962C8B-B14F-4D97-AF65-F5344CB8AC3E}">
        <p14:creationId xmlns:p14="http://schemas.microsoft.com/office/powerpoint/2010/main" val="33778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329" y="1552694"/>
            <a:ext cx="9266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Aop</a:t>
            </a:r>
            <a:r>
              <a:rPr lang="ko-KR" altLang="en-US"/>
              <a:t>는 기존의 핵심기능실행을 가로 채서 실행하므로 핵심기능 진행 정보를 </a:t>
            </a:r>
            <a:endParaRPr lang="en-US" altLang="ko-KR"/>
          </a:p>
          <a:p>
            <a:r>
              <a:rPr lang="en-US" altLang="ko-KR"/>
              <a:t>org.aspectj.lang.ProceedingJoinPoint</a:t>
            </a:r>
            <a:r>
              <a:rPr lang="ko-KR" altLang="en-US"/>
              <a:t>클래스에 설정 해둔다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/>
              <a:t>- proceed()</a:t>
            </a:r>
            <a:r>
              <a:rPr lang="ko-KR" altLang="en-US"/>
              <a:t>메서드는 원래의 핵심기능을 실행하는 메서드</a:t>
            </a:r>
            <a:endParaRPr lang="en-US" altLang="ko-KR"/>
          </a:p>
          <a:p>
            <a:r>
              <a:rPr lang="en-US" altLang="ko-KR"/>
              <a:t>  -around</a:t>
            </a:r>
            <a:r>
              <a:rPr lang="ko-KR" altLang="en-US"/>
              <a:t>에서 </a:t>
            </a:r>
            <a:r>
              <a:rPr lang="en-US" altLang="ko-KR"/>
              <a:t>proceed()</a:t>
            </a:r>
            <a:r>
              <a:rPr lang="ko-KR" altLang="en-US"/>
              <a:t>이전은 </a:t>
            </a:r>
            <a:r>
              <a:rPr lang="en-US" altLang="ko-KR"/>
              <a:t>before</a:t>
            </a:r>
            <a:r>
              <a:rPr lang="ko-KR" altLang="en-US"/>
              <a:t>처리</a:t>
            </a:r>
            <a:r>
              <a:rPr lang="en-US" altLang="ko-KR"/>
              <a:t>, </a:t>
            </a:r>
            <a:r>
              <a:rPr lang="ko-KR" altLang="en-US"/>
              <a:t>뒤는 </a:t>
            </a:r>
            <a:r>
              <a:rPr lang="en-US" altLang="ko-KR"/>
              <a:t>after</a:t>
            </a:r>
            <a:r>
              <a:rPr lang="ko-KR" altLang="en-US"/>
              <a:t>처리임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XML </a:t>
            </a:r>
            <a:r>
              <a:rPr lang="ko-KR" altLang="en-US" sz="1600" b="1" dirty="0">
                <a:latin typeface="+mn-ea"/>
              </a:rPr>
              <a:t>기반의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Advice(</a:t>
            </a:r>
            <a:r>
              <a:rPr lang="ko-KR" altLang="en-US" sz="1400" b="1"/>
              <a:t>횡단기능메서드</a:t>
            </a:r>
            <a:r>
              <a:rPr lang="en-US" altLang="ko-KR" sz="1400" b="1"/>
              <a:t>)</a:t>
            </a:r>
            <a:r>
              <a:rPr lang="ko-KR" altLang="en-US" sz="1400" b="1"/>
              <a:t>실행 시점</a:t>
            </a:r>
            <a:r>
              <a:rPr lang="en-US" altLang="ko-KR" sz="1400" b="1"/>
              <a:t> </a:t>
            </a:r>
            <a:r>
              <a:rPr lang="ko-KR" altLang="en-US" sz="1400" b="1" dirty="0"/>
              <a:t>종류 </a:t>
            </a:r>
            <a:r>
              <a:rPr lang="en-US" altLang="ko-KR" sz="1400" dirty="0"/>
              <a:t>(spring_9_2_ex2_springex)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aop:before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포인트컷 메소드 </a:t>
            </a:r>
            <a:r>
              <a:rPr lang="ko-KR" altLang="en-US" sz="1400" dirty="0">
                <a:latin typeface="+mn-ea"/>
              </a:rPr>
              <a:t>실행 전에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aop:after-returning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>
                <a:latin typeface="+mn-ea"/>
              </a:rPr>
              <a:t>정상적으로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실행 후에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aop:after-throwing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실행중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발생시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실행중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이 발생하여도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aop:around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메서드</a:t>
            </a:r>
            <a:r>
              <a:rPr lang="ko-KR" altLang="en-US" sz="1400" dirty="0">
                <a:latin typeface="+mn-ea"/>
              </a:rPr>
              <a:t> 실행 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발생시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677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공통 기능</a:t>
            </a:r>
            <a:endParaRPr lang="en-US" altLang="ko-KR" sz="1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핵심 기능</a:t>
            </a:r>
            <a:endParaRPr lang="en-US" altLang="ko-KR" sz="1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</a:rPr>
              <a:t>AOP(</a:t>
            </a:r>
            <a:r>
              <a:rPr lang="ko-KR" altLang="en-US" sz="1600" b="1">
                <a:latin typeface="+mn-ea"/>
              </a:rPr>
              <a:t>관심지향프로그램</a:t>
            </a:r>
            <a:r>
              <a:rPr lang="en-US" altLang="ko-KR" sz="1600" b="1">
                <a:latin typeface="+mn-ea"/>
              </a:rPr>
              <a:t>)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프로그래밍을 하다 보면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공통적인 기능이 많이 발생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상속도 좋은 방법이기는 하지만 몇 가지 문제가 있습니다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우선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위의 상속을 통한 방법에 한계가 있어 </a:t>
            </a:r>
            <a:r>
              <a:rPr lang="en-US" altLang="ko-KR" sz="1100" dirty="0">
                <a:latin typeface="+mn-ea"/>
              </a:rPr>
              <a:t>AOP</a:t>
            </a:r>
            <a:r>
              <a:rPr lang="ko-KR" altLang="en-US" sz="1100" dirty="0">
                <a:latin typeface="+mn-ea"/>
              </a:rPr>
              <a:t>가 등장하게 되었습니다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AOP</a:t>
            </a:r>
            <a:r>
              <a:rPr lang="ko-KR" altLang="en-US" sz="1100" dirty="0">
                <a:latin typeface="+mn-ea"/>
              </a:rPr>
              <a:t>방법은 핵심 기능과 공통 기능을 분리 시켜놓고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쉽게 생각해서 아침에 </a:t>
            </a:r>
            <a:r>
              <a:rPr lang="ko-KR" altLang="en-US" sz="1100" dirty="0"/>
              <a:t>밥을 짓는다고 생각해 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핵심 기능은 쌀을 씻고</a:t>
            </a:r>
            <a:r>
              <a:rPr lang="en-US" altLang="ko-KR" sz="1100" dirty="0"/>
              <a:t>, </a:t>
            </a:r>
            <a:r>
              <a:rPr lang="ko-KR" altLang="en-US" sz="1100" dirty="0"/>
              <a:t>깨끗한 물을 적당히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전자밥솥에 </a:t>
            </a:r>
            <a:r>
              <a:rPr lang="ko-KR" altLang="en-US" sz="1100" dirty="0" err="1"/>
              <a:t>내솥을</a:t>
            </a:r>
            <a:r>
              <a:rPr lang="ko-KR" altLang="en-US" sz="1100" dirty="0"/>
              <a:t>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취사 버튼을 누르는 기능들 일 것입니다 </a:t>
            </a:r>
            <a:r>
              <a:rPr lang="en-US" altLang="ko-KR" sz="1100" dirty="0"/>
              <a:t>(</a:t>
            </a:r>
            <a:r>
              <a:rPr lang="ko-KR" altLang="en-US" sz="1100" dirty="0"/>
              <a:t>핵심관심 </a:t>
            </a:r>
            <a:r>
              <a:rPr lang="en-US" altLang="ko-KR" sz="1100" dirty="0"/>
              <a:t>: </a:t>
            </a:r>
            <a:r>
              <a:rPr lang="en-US" altLang="ko-KR" sz="1100"/>
              <a:t>core cocernerns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공통 기능은 수도 꼭지를 열어 물을 받고</a:t>
            </a:r>
            <a:r>
              <a:rPr lang="en-US" altLang="ko-KR" sz="1100" dirty="0"/>
              <a:t>, </a:t>
            </a:r>
            <a:r>
              <a:rPr lang="ko-KR" altLang="en-US" sz="1100" dirty="0"/>
              <a:t>쌀이 깨끗이 씻겼는지 눈으로 판단하고</a:t>
            </a:r>
            <a:r>
              <a:rPr lang="en-US" altLang="ko-KR" sz="1100" dirty="0"/>
              <a:t>, </a:t>
            </a:r>
            <a:r>
              <a:rPr lang="ko-KR" altLang="en-US" sz="1100" dirty="0"/>
              <a:t>물을 적당한지 판단하는 기능들 일 것입니다</a:t>
            </a:r>
            <a:r>
              <a:rPr lang="en-US" altLang="ko-KR" sz="1100" dirty="0"/>
              <a:t>. (</a:t>
            </a:r>
            <a:r>
              <a:rPr lang="ko-KR" altLang="en-US" sz="1100" dirty="0"/>
              <a:t>횡단관심 </a:t>
            </a:r>
            <a:r>
              <a:rPr lang="en-US" altLang="ko-KR" sz="1100" dirty="0"/>
              <a:t>: crosscutting concerns)</a:t>
            </a:r>
          </a:p>
          <a:p>
            <a:r>
              <a:rPr lang="ko-KR" altLang="en-US" sz="1100" dirty="0"/>
              <a:t>이러한 기능이 공통 기능인 것은 밥을 짓는 행동이 아닐 때도 우리는 수도 꼭지를 열고</a:t>
            </a:r>
            <a:r>
              <a:rPr lang="en-US" altLang="ko-KR" sz="1100" dirty="0"/>
              <a:t>, </a:t>
            </a:r>
            <a:r>
              <a:rPr lang="ko-KR" altLang="en-US" sz="1100" dirty="0"/>
              <a:t>눈으로 사물을 보고 적절한 판단을 하기 때문에 공통 기능이라고 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어쨌든</a:t>
            </a:r>
            <a:r>
              <a:rPr lang="en-US" altLang="ko-KR" sz="1100" dirty="0"/>
              <a:t>, </a:t>
            </a:r>
            <a:r>
              <a:rPr lang="ko-KR" altLang="en-US" sz="1100" dirty="0"/>
              <a:t>이렇게 핵심 기능과 공통 기능을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추후에 밥을 짓는 행동 말고 팥을 쑬 때도 핵심 기능은 변화지만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기능은 다시 적용할 수 있을 것입니다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AOP </a:t>
            </a:r>
            <a:r>
              <a:rPr lang="ko-KR" altLang="en-US" sz="1100" dirty="0"/>
              <a:t>기법이 바로 이러한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공통 기능을 핵심 기능과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 중에서 핵심 기능에 적용하고자 하는 부분에 적용하는 것입니다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쌀을 씻고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깨끗한 물을 적당히 넣고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전자밥솥에 </a:t>
            </a:r>
            <a:r>
              <a:rPr lang="ko-KR" altLang="en-US" dirty="0" err="1"/>
              <a:t>내솥을</a:t>
            </a:r>
            <a:r>
              <a:rPr lang="ko-KR" altLang="en-US" dirty="0"/>
              <a:t> 넣고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취사 버튼 누름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물을 받고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눈으로 판단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6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프로그래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1661160"/>
            <a:ext cx="850328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횡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066800"/>
            <a:ext cx="7941310" cy="52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6698" y="504582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공통관심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2413338"/>
            <a:ext cx="9662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엔터프라이즈급</a:t>
            </a:r>
            <a:r>
              <a:rPr lang="ko-KR" altLang="en-US" dirty="0"/>
              <a:t> 애플리케이션은 로그작성</a:t>
            </a:r>
            <a:r>
              <a:rPr lang="en-US" altLang="ko-KR" dirty="0"/>
              <a:t>(logging)</a:t>
            </a:r>
            <a:r>
              <a:rPr lang="ko-KR" altLang="en-US" dirty="0"/>
              <a:t>과 보안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(security/authentication), </a:t>
            </a:r>
            <a:r>
              <a:rPr lang="ko-KR" altLang="en-US" dirty="0"/>
              <a:t>트랜잭션</a:t>
            </a:r>
            <a:r>
              <a:rPr lang="en-US" altLang="ko-KR" dirty="0"/>
              <a:t>(transaction), </a:t>
            </a:r>
            <a:r>
              <a:rPr lang="ko-KR" altLang="en-US" dirty="0"/>
              <a:t>리소스 </a:t>
            </a:r>
            <a:r>
              <a:rPr lang="ko-KR" altLang="en-US" dirty="0" err="1"/>
              <a:t>풀링</a:t>
            </a:r>
            <a:r>
              <a:rPr lang="en-US" altLang="ko-KR" dirty="0"/>
              <a:t>(resource pooling), </a:t>
            </a:r>
            <a:r>
              <a:rPr lang="ko-KR" altLang="en-US" dirty="0"/>
              <a:t>에러 검사</a:t>
            </a:r>
            <a:r>
              <a:rPr lang="en-US" altLang="ko-KR" dirty="0"/>
              <a:t>(error checking), </a:t>
            </a:r>
            <a:r>
              <a:rPr lang="ko-KR" altLang="en-US" dirty="0"/>
              <a:t>정책 적용</a:t>
            </a:r>
            <a:r>
              <a:rPr lang="en-US" altLang="ko-KR" dirty="0"/>
              <a:t>(policy enforcement), </a:t>
            </a:r>
            <a:r>
              <a:rPr lang="ko-KR" altLang="en-US" dirty="0" err="1"/>
              <a:t>멀티쓰레드</a:t>
            </a:r>
            <a:r>
              <a:rPr lang="ko-KR" altLang="en-US" dirty="0"/>
              <a:t> 안전관리</a:t>
            </a:r>
            <a:r>
              <a:rPr lang="en-US" altLang="ko-KR" dirty="0"/>
              <a:t>(multithread safety), </a:t>
            </a:r>
            <a:r>
              <a:rPr lang="ko-KR" altLang="en-US" dirty="0"/>
              <a:t>데이터 </a:t>
            </a:r>
            <a:r>
              <a:rPr lang="ko-KR" altLang="en-US" dirty="0" err="1"/>
              <a:t>퍼시스턴스</a:t>
            </a:r>
            <a:r>
              <a:rPr lang="en-US" altLang="ko-KR" dirty="0"/>
              <a:t>(data persistence) </a:t>
            </a:r>
            <a:r>
              <a:rPr lang="ko-KR" altLang="en-US" dirty="0"/>
              <a:t>등의 적용이 필요하다</a:t>
            </a:r>
            <a:r>
              <a:rPr lang="en-US" altLang="ko-KR" dirty="0"/>
              <a:t>. </a:t>
            </a:r>
            <a:r>
              <a:rPr lang="ko-KR" altLang="en-US" dirty="0"/>
              <a:t>이러한 관심들은 애플리케이션의 핵심 관심과 </a:t>
            </a:r>
            <a:r>
              <a:rPr lang="ko-KR" altLang="en-US"/>
              <a:t>다른 형태인 </a:t>
            </a:r>
            <a:r>
              <a:rPr lang="en-US" altLang="ko-KR"/>
              <a:t>(</a:t>
            </a:r>
            <a:r>
              <a:rPr lang="ko-KR" altLang="en-US"/>
              <a:t>횡단관심</a:t>
            </a:r>
            <a:r>
              <a:rPr lang="en-US" altLang="ko-KR"/>
              <a:t>)</a:t>
            </a:r>
            <a:r>
              <a:rPr lang="ko-KR" altLang="en-US"/>
              <a:t> 로 </a:t>
            </a:r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9280" y="971907"/>
            <a:ext cx="9189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AOP(</a:t>
            </a:r>
            <a:r>
              <a:rPr lang="ko-KR" altLang="en-US" b="1"/>
              <a:t>관심지향프로그램</a:t>
            </a:r>
            <a:r>
              <a:rPr lang="en-US" altLang="ko-KR" b="1"/>
              <a:t>)</a:t>
            </a:r>
            <a:r>
              <a:rPr lang="ko-KR" altLang="en-US" b="1"/>
              <a:t>의 </a:t>
            </a:r>
            <a:r>
              <a:rPr lang="ko-KR" altLang="en-US" b="1" dirty="0"/>
              <a:t>구성요소</a:t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에는 새로운 용어가 많이 등장한다</a:t>
            </a:r>
            <a:r>
              <a:rPr lang="en-US" altLang="ko-KR" dirty="0"/>
              <a:t>. </a:t>
            </a:r>
            <a:r>
              <a:rPr lang="ko-KR" altLang="en-US" dirty="0"/>
              <a:t>이 중에서 특히 </a:t>
            </a:r>
            <a:r>
              <a:rPr lang="en-US" altLang="ko-KR" dirty="0"/>
              <a:t>AOP</a:t>
            </a:r>
            <a:r>
              <a:rPr lang="ko-KR" altLang="en-US" dirty="0"/>
              <a:t>를 이용해서 개발하는데 필요한 중요한 구성요소들에 대한 정의를 정확히 이해해야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제공 클래스는 제외하고 사용자의 클래스에만 적용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/>
              <a:t>조인트포인트</a:t>
            </a:r>
            <a:br>
              <a:rPr lang="ko-KR" altLang="en-US" dirty="0"/>
            </a:br>
            <a:r>
              <a:rPr lang="ko-KR" altLang="en-US" dirty="0"/>
              <a:t>횡단 관심 모듈의 기능이 삽입되어 동작할 수 있는 실행 가능한 특정위치를 말한다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ko-KR" altLang="en-US" dirty="0" err="1"/>
              <a:t>메쏘드가</a:t>
            </a:r>
            <a:r>
              <a:rPr lang="ko-KR" altLang="en-US" dirty="0"/>
              <a:t> 호출되는 부분 또는 </a:t>
            </a:r>
            <a:r>
              <a:rPr lang="ko-KR" altLang="en-US" dirty="0" err="1"/>
              <a:t>리턴되는</a:t>
            </a:r>
            <a:r>
              <a:rPr lang="ko-KR" altLang="en-US" dirty="0"/>
              <a:t> 시점이 하나의 조인포인트</a:t>
            </a:r>
            <a:r>
              <a:rPr lang="en-US" altLang="ko-KR" dirty="0"/>
              <a:t>(</a:t>
            </a:r>
            <a:r>
              <a:rPr lang="en-US" altLang="ko-KR" dirty="0" err="1"/>
              <a:t>jointpoint</a:t>
            </a:r>
            <a:r>
              <a:rPr lang="en-US" altLang="ko-KR" dirty="0"/>
              <a:t>)</a:t>
            </a:r>
            <a:r>
              <a:rPr lang="ko-KR" altLang="en-US" dirty="0"/>
              <a:t>가 될 수 있다</a:t>
            </a:r>
            <a:r>
              <a:rPr lang="en-US" altLang="ko-KR" dirty="0"/>
              <a:t>. </a:t>
            </a:r>
            <a:r>
              <a:rPr lang="ko-KR" altLang="en-US" dirty="0"/>
              <a:t>또 필드를 액세스하는 부분</a:t>
            </a:r>
            <a:r>
              <a:rPr lang="en-US" altLang="ko-KR" dirty="0"/>
              <a:t>, </a:t>
            </a:r>
            <a:r>
              <a:rPr lang="ko-KR" altLang="en-US" dirty="0" err="1"/>
              <a:t>인스턴스가</a:t>
            </a:r>
            <a:r>
              <a:rPr lang="ko-KR" altLang="en-US" dirty="0"/>
              <a:t> 만들어지는 지점</a:t>
            </a:r>
            <a:r>
              <a:rPr lang="en-US" altLang="ko-KR" dirty="0"/>
              <a:t>, </a:t>
            </a:r>
            <a:r>
              <a:rPr lang="ko-KR" altLang="en-US" dirty="0"/>
              <a:t>예외가 던져지는 시점</a:t>
            </a:r>
            <a:r>
              <a:rPr lang="en-US" altLang="ko-KR" dirty="0"/>
              <a:t>, </a:t>
            </a:r>
            <a:r>
              <a:rPr lang="ko-KR" altLang="en-US" dirty="0"/>
              <a:t>예외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동작하는 위치</a:t>
            </a:r>
            <a:r>
              <a:rPr lang="en-US" altLang="ko-KR" dirty="0"/>
              <a:t>, </a:t>
            </a:r>
            <a:r>
              <a:rPr lang="ko-KR" altLang="en-US" dirty="0"/>
              <a:t>클래스가 초기화되는 곳 등이 대표적인 조인포인트가 될 수 있다</a:t>
            </a:r>
            <a:r>
              <a:rPr lang="en-US" altLang="ko-KR" dirty="0"/>
              <a:t>. </a:t>
            </a:r>
            <a:r>
              <a:rPr lang="ko-KR" altLang="en-US" dirty="0"/>
              <a:t>각각의 조인포인트들은 그 안에 횡단 관심의 기능이 </a:t>
            </a:r>
            <a:r>
              <a:rPr lang="en-US" altLang="ko-KR" dirty="0"/>
              <a:t>AOP</a:t>
            </a:r>
            <a:r>
              <a:rPr lang="ko-KR" altLang="en-US" dirty="0"/>
              <a:t>에 의해 자동으로 추가되어져서 동작할 수 있는 후보지가 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스프링에서는 사용자가 정의한 메서드들의 호출 부분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포인트컷</a:t>
            </a:r>
            <a:br>
              <a:rPr lang="ko-KR" altLang="en-US" dirty="0"/>
            </a:br>
            <a:r>
              <a:rPr lang="ko-KR" altLang="en-US" dirty="0" err="1"/>
              <a:t>포인트컷</a:t>
            </a:r>
            <a:r>
              <a:rPr lang="en-US" altLang="ko-KR" dirty="0"/>
              <a:t>(</a:t>
            </a:r>
            <a:r>
              <a:rPr lang="en-US" altLang="ko-KR" dirty="0" err="1"/>
              <a:t>pointcut</a:t>
            </a:r>
            <a:r>
              <a:rPr lang="en-US" altLang="ko-KR" dirty="0"/>
              <a:t>)</a:t>
            </a:r>
            <a:r>
              <a:rPr lang="ko-KR" altLang="en-US" dirty="0"/>
              <a:t>은 어떤 클래스의 어느 조인포인트를 사용할 것인지를 결정하는 선택 기능을 말한다</a:t>
            </a:r>
            <a:r>
              <a:rPr lang="en-US" altLang="ko-KR" dirty="0"/>
              <a:t>. AOP</a:t>
            </a:r>
            <a:r>
              <a:rPr lang="ko-KR" altLang="en-US" dirty="0"/>
              <a:t>가 항상 모든 모듈의 모든 조인포인트를 사용할 것이 아니기 때문에 필요에 따라 사용해야 할 모듈의 특정 조인포인트를 지정할 필요가 있다</a:t>
            </a:r>
            <a:r>
              <a:rPr lang="en-US" altLang="ko-KR" dirty="0"/>
              <a:t>. </a:t>
            </a:r>
            <a:r>
              <a:rPr lang="ko-KR" altLang="en-US" dirty="0"/>
              <a:t>일종의 조인포인트 선정 룰과 같은 개념이다</a:t>
            </a:r>
            <a:r>
              <a:rPr lang="en-US" altLang="ko-KR" dirty="0"/>
              <a:t>. AOP</a:t>
            </a:r>
            <a:r>
              <a:rPr lang="ko-KR" altLang="en-US" dirty="0"/>
              <a:t>에서는 </a:t>
            </a:r>
            <a:r>
              <a:rPr lang="ko-KR" altLang="en-US" dirty="0" err="1"/>
              <a:t>포인트컷을</a:t>
            </a:r>
            <a:r>
              <a:rPr lang="ko-KR" altLang="en-US" dirty="0"/>
              <a:t> 수행할 수 있는 다양한 접근 방법을 제공한다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에서는 와일드카드를 이용한 </a:t>
            </a:r>
            <a:r>
              <a:rPr lang="ko-KR" altLang="en-US" dirty="0" err="1"/>
              <a:t>메쏘드</a:t>
            </a:r>
            <a:r>
              <a:rPr lang="ko-KR" altLang="en-US" dirty="0"/>
              <a:t> </a:t>
            </a:r>
            <a:r>
              <a:rPr lang="ko-KR" altLang="en-US" dirty="0" err="1"/>
              <a:t>시그니처를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29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8160" y="964377"/>
            <a:ext cx="11018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어드바이스</a:t>
            </a:r>
            <a:r>
              <a:rPr lang="en-US" altLang="ko-KR" b="1"/>
              <a:t>(</a:t>
            </a:r>
            <a:r>
              <a:rPr lang="ko-KR" altLang="en-US" b="1"/>
              <a:t>또는</a:t>
            </a:r>
            <a:r>
              <a:rPr lang="en-US" altLang="ko-KR" b="1"/>
              <a:t> aspect)</a:t>
            </a:r>
            <a:r>
              <a:rPr lang="ko-KR" altLang="en-US" b="1"/>
              <a:t> </a:t>
            </a:r>
            <a:r>
              <a:rPr lang="ko-KR" altLang="en-US" b="1" dirty="0"/>
              <a:t>또는 </a:t>
            </a:r>
            <a:r>
              <a:rPr lang="ko-KR" altLang="en-US" b="1" dirty="0" err="1"/>
              <a:t>인터셉터</a:t>
            </a:r>
            <a:br>
              <a:rPr lang="ko-KR" altLang="en-US" dirty="0"/>
            </a:br>
            <a:r>
              <a:rPr lang="ko-KR" altLang="en-US" dirty="0" err="1"/>
              <a:t>어드바이스</a:t>
            </a:r>
            <a:r>
              <a:rPr lang="en-US" altLang="ko-KR" dirty="0"/>
              <a:t>(advice)</a:t>
            </a:r>
            <a:r>
              <a:rPr lang="ko-KR" altLang="en-US" dirty="0"/>
              <a:t>는 각 조인포인트에 삽입되어져 동작할 수 있는 코드를 말한다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ko-KR" altLang="en-US" dirty="0" err="1"/>
              <a:t>메쏘드</a:t>
            </a:r>
            <a:r>
              <a:rPr lang="ko-KR" altLang="en-US" dirty="0"/>
              <a:t> 단위로 구성된 </a:t>
            </a:r>
            <a:r>
              <a:rPr lang="ko-KR" altLang="en-US" dirty="0" err="1"/>
              <a:t>어드바이스는</a:t>
            </a:r>
            <a:r>
              <a:rPr lang="ko-KR" altLang="en-US" dirty="0"/>
              <a:t> </a:t>
            </a:r>
            <a:r>
              <a:rPr lang="ko-KR" altLang="en-US" dirty="0" err="1"/>
              <a:t>포인트컷에</a:t>
            </a:r>
            <a:r>
              <a:rPr lang="ko-KR" altLang="en-US" dirty="0"/>
              <a:t> 의해 결정된 모듈의 조인포인트에서 호출되어 사용된다</a:t>
            </a:r>
            <a:r>
              <a:rPr lang="en-US" altLang="ko-KR" dirty="0"/>
              <a:t>. </a:t>
            </a:r>
            <a:r>
              <a:rPr lang="ko-KR" altLang="en-US" dirty="0"/>
              <a:t>일반적으로 독립적인 클래스 등으로 구현된 횡단 관심 모듈을 조인포인트의 정보를 참조해서 이용하는 방식으로 작성된다</a:t>
            </a:r>
            <a:r>
              <a:rPr lang="en-US" altLang="ko-KR" dirty="0"/>
              <a:t>. </a:t>
            </a:r>
            <a:r>
              <a:rPr lang="ko-KR" altLang="en-US" dirty="0" err="1"/>
              <a:t>인터셉터</a:t>
            </a:r>
            <a:r>
              <a:rPr lang="en-US" altLang="ko-KR" dirty="0"/>
              <a:t>(</a:t>
            </a:r>
            <a:r>
              <a:rPr lang="en-US" altLang="ko-KR" dirty="0" err="1"/>
              <a:t>intercepter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인터셉터</a:t>
            </a:r>
            <a:r>
              <a:rPr lang="ko-KR" altLang="en-US" dirty="0"/>
              <a:t> 체인 방식의 </a:t>
            </a:r>
            <a:r>
              <a:rPr lang="en-US" altLang="ko-KR" dirty="0"/>
              <a:t>AOP </a:t>
            </a:r>
            <a:r>
              <a:rPr lang="ko-KR" altLang="en-US" dirty="0"/>
              <a:t>툴에서 사용하는 용어로 주로 한 개의 </a:t>
            </a:r>
            <a:r>
              <a:rPr lang="en-US" altLang="ko-KR" dirty="0"/>
              <a:t>invoke </a:t>
            </a:r>
            <a:r>
              <a:rPr lang="ko-KR" altLang="en-US" dirty="0" err="1"/>
              <a:t>메쏘드를</a:t>
            </a:r>
            <a:r>
              <a:rPr lang="ko-KR" altLang="en-US" dirty="0"/>
              <a:t> 가지는 </a:t>
            </a:r>
            <a:r>
              <a:rPr lang="ko-KR" altLang="en-US" dirty="0" err="1"/>
              <a:t>어드바이스를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위빙</a:t>
            </a:r>
            <a:r>
              <a:rPr lang="ko-KR" altLang="en-US" b="1" dirty="0"/>
              <a:t> 또는 </a:t>
            </a:r>
            <a:r>
              <a:rPr lang="ko-KR" altLang="en-US" b="1" dirty="0" err="1"/>
              <a:t>크로스컷팅</a:t>
            </a:r>
            <a:br>
              <a:rPr lang="ko-KR" altLang="en-US" dirty="0"/>
            </a:br>
            <a:r>
              <a:rPr lang="ko-KR" altLang="en-US" dirty="0" err="1"/>
              <a:t>포인트컷에</a:t>
            </a:r>
            <a:r>
              <a:rPr lang="ko-KR" altLang="en-US" dirty="0"/>
              <a:t> 의해서 결정된 조인포인트에 지정된 </a:t>
            </a:r>
            <a:r>
              <a:rPr lang="ko-KR" altLang="en-US" dirty="0" err="1"/>
              <a:t>어드바이스를</a:t>
            </a:r>
            <a:r>
              <a:rPr lang="ko-KR" altLang="en-US" dirty="0"/>
              <a:t> 삽입하는 과정이 </a:t>
            </a:r>
            <a:r>
              <a:rPr lang="ko-KR" altLang="en-US" dirty="0" err="1"/>
              <a:t>위빙이다</a:t>
            </a:r>
            <a:r>
              <a:rPr lang="en-US" altLang="ko-KR" dirty="0"/>
              <a:t>. </a:t>
            </a:r>
            <a:r>
              <a:rPr lang="ko-KR" altLang="en-US" dirty="0" err="1"/>
              <a:t>위빙은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가 기존의 핵심 관심 모듈의 코드에 전혀 영향을 주지 않으면서 필요한 횡단 관심 기능을 추가할 수 있게 해주는 핵심적인 처리과정이다</a:t>
            </a:r>
            <a:r>
              <a:rPr lang="en-US" altLang="ko-KR" dirty="0"/>
              <a:t>. </a:t>
            </a:r>
            <a:r>
              <a:rPr lang="ko-KR" altLang="en-US" dirty="0"/>
              <a:t>다른 말로 </a:t>
            </a:r>
            <a:r>
              <a:rPr lang="ko-KR" altLang="en-US" dirty="0" err="1"/>
              <a:t>크로스컷팅</a:t>
            </a:r>
            <a:r>
              <a:rPr lang="en-US" altLang="ko-KR" dirty="0"/>
              <a:t>(crosscutting)</a:t>
            </a:r>
            <a:r>
              <a:rPr lang="ko-KR" altLang="en-US" dirty="0"/>
              <a:t>이라고 하기도 한다</a:t>
            </a:r>
            <a:r>
              <a:rPr lang="en-US" altLang="ko-KR" dirty="0"/>
              <a:t>. </a:t>
            </a:r>
            <a:r>
              <a:rPr lang="ko-KR" altLang="en-US" dirty="0" err="1"/>
              <a:t>위빙을</a:t>
            </a:r>
            <a:r>
              <a:rPr lang="ko-KR" altLang="en-US" dirty="0"/>
              <a:t> 처리하는 방법은 </a:t>
            </a:r>
            <a:r>
              <a:rPr lang="ko-KR" altLang="en-US" dirty="0" err="1"/>
              <a:t>후처리기를</a:t>
            </a:r>
            <a:r>
              <a:rPr lang="ko-KR" altLang="en-US" dirty="0"/>
              <a:t> 통한 코드생성 기술을 통한 방법부터 특별한 컴파일러 사용하는 것</a:t>
            </a:r>
            <a:r>
              <a:rPr lang="en-US" altLang="ko-KR" dirty="0"/>
              <a:t>, </a:t>
            </a:r>
            <a:r>
              <a:rPr lang="ko-KR" altLang="en-US" dirty="0"/>
              <a:t>이미 생성된 클래스의 정적인 바이트코드의 변환 또는 실행 중 </a:t>
            </a:r>
            <a:r>
              <a:rPr lang="ko-KR" altLang="en-US" dirty="0" err="1"/>
              <a:t>클래스로더를</a:t>
            </a:r>
            <a:r>
              <a:rPr lang="ko-KR" altLang="en-US" dirty="0"/>
              <a:t> 통한 실시간 바이트코드 변환 그리고 다이내믹 </a:t>
            </a:r>
            <a:r>
              <a:rPr lang="ko-KR" altLang="en-US" dirty="0" err="1"/>
              <a:t>프록시를</a:t>
            </a:r>
            <a:r>
              <a:rPr lang="ko-KR" altLang="en-US" dirty="0"/>
              <a:t> 통한 방법까지 매우 다양하다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619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5004" y="1197507"/>
            <a:ext cx="1043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인트로덕션</a:t>
            </a:r>
            <a:r>
              <a:rPr lang="ko-KR" altLang="en-US" b="1" dirty="0"/>
              <a:t> 또는 </a:t>
            </a:r>
            <a:r>
              <a:rPr lang="ko-KR" altLang="en-US" b="1" dirty="0" err="1"/>
              <a:t>인터타입</a:t>
            </a:r>
            <a:r>
              <a:rPr lang="ko-KR" altLang="en-US" b="1" dirty="0"/>
              <a:t> 선언</a:t>
            </a:r>
            <a:br>
              <a:rPr lang="ko-KR" altLang="en-US" dirty="0"/>
            </a:br>
            <a:r>
              <a:rPr lang="ko-KR" altLang="en-US" dirty="0" err="1"/>
              <a:t>인트로덕션</a:t>
            </a:r>
            <a:r>
              <a:rPr lang="en-US" altLang="ko-KR" dirty="0"/>
              <a:t>(Introduction)</a:t>
            </a:r>
            <a:r>
              <a:rPr lang="ko-KR" altLang="en-US" dirty="0"/>
              <a:t>은 정적인 방식의 </a:t>
            </a:r>
            <a:r>
              <a:rPr lang="en-US" altLang="ko-KR" dirty="0"/>
              <a:t>AOP </a:t>
            </a:r>
            <a:r>
              <a:rPr lang="ko-KR" altLang="en-US" dirty="0"/>
              <a:t>기술이다</a:t>
            </a:r>
            <a:r>
              <a:rPr lang="en-US" altLang="ko-KR" dirty="0"/>
              <a:t>. </a:t>
            </a:r>
            <a:r>
              <a:rPr lang="ko-KR" altLang="en-US" dirty="0"/>
              <a:t>동적인 </a:t>
            </a:r>
            <a:r>
              <a:rPr lang="en-US" altLang="ko-KR" dirty="0"/>
              <a:t>AOP </a:t>
            </a:r>
            <a:r>
              <a:rPr lang="ko-KR" altLang="en-US" dirty="0"/>
              <a:t>방식을 사용하면 코드의 조인포인트에 </a:t>
            </a:r>
            <a:r>
              <a:rPr lang="ko-KR" altLang="en-US" dirty="0" err="1"/>
              <a:t>어드바이스를</a:t>
            </a:r>
            <a:r>
              <a:rPr lang="ko-KR" altLang="en-US" dirty="0"/>
              <a:t> 적용해서 핵심관심 코드의 동작 방식을 변경할 수 있다</a:t>
            </a:r>
            <a:r>
              <a:rPr lang="en-US" altLang="ko-KR" dirty="0"/>
              <a:t>. </a:t>
            </a:r>
            <a:r>
              <a:rPr lang="ko-KR" altLang="en-US" dirty="0" err="1"/>
              <a:t>인트로덕션은</a:t>
            </a:r>
            <a:r>
              <a:rPr lang="ko-KR" altLang="en-US" dirty="0"/>
              <a:t> 이에 반해서 기존의 클래스와 인터페이스에 필요한 </a:t>
            </a:r>
            <a:r>
              <a:rPr lang="ko-KR" altLang="en-US" dirty="0" err="1"/>
              <a:t>메쏘드나</a:t>
            </a:r>
            <a:r>
              <a:rPr lang="ko-KR" altLang="en-US" dirty="0"/>
              <a:t> 필드를 추가해서 사용할 수 있게 해주는 방법이다</a:t>
            </a:r>
            <a:r>
              <a:rPr lang="en-US" altLang="ko-KR" dirty="0"/>
              <a:t>. OOP</a:t>
            </a:r>
            <a:r>
              <a:rPr lang="ko-KR" altLang="en-US" dirty="0"/>
              <a:t>에서 말하는 오브젝트의 상속이나 확장과는 다른 방식으로 </a:t>
            </a:r>
            <a:r>
              <a:rPr lang="ko-KR" altLang="en-US" dirty="0" err="1"/>
              <a:t>어드바이스</a:t>
            </a:r>
            <a:r>
              <a:rPr lang="ko-KR" altLang="en-US" dirty="0"/>
              <a:t> 또는 </a:t>
            </a:r>
            <a:r>
              <a:rPr lang="ko-KR" altLang="en-US" dirty="0" err="1"/>
              <a:t>애스팩트를</a:t>
            </a:r>
            <a:r>
              <a:rPr lang="ko-KR" altLang="en-US" dirty="0"/>
              <a:t> 이용해서 기존 클래스에 없는 인터페이스 등을 다이내믹하게 구현해 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애스팩트</a:t>
            </a:r>
            <a:r>
              <a:rPr lang="ko-KR" altLang="en-US" b="1" dirty="0"/>
              <a:t> 또는 </a:t>
            </a:r>
            <a:r>
              <a:rPr lang="ko-KR" altLang="en-US" b="1" dirty="0" err="1"/>
              <a:t>어드바이저</a:t>
            </a:r>
            <a:br>
              <a:rPr lang="ko-KR" altLang="en-US" dirty="0"/>
            </a:br>
            <a:r>
              <a:rPr lang="ko-KR" altLang="en-US" dirty="0" err="1"/>
              <a:t>애스팩트</a:t>
            </a:r>
            <a:r>
              <a:rPr lang="en-US" altLang="ko-KR" dirty="0"/>
              <a:t>(aspect)</a:t>
            </a:r>
            <a:r>
              <a:rPr lang="ko-KR" altLang="en-US"/>
              <a:t>는 포인트컷</a:t>
            </a:r>
            <a:r>
              <a:rPr lang="en-US" altLang="ko-KR"/>
              <a:t>(</a:t>
            </a:r>
            <a:r>
              <a:rPr lang="ko-KR" altLang="en-US"/>
              <a:t>어디에서</a:t>
            </a:r>
            <a:r>
              <a:rPr lang="en-US" altLang="ko-KR"/>
              <a:t>)</a:t>
            </a:r>
            <a:r>
              <a:rPr lang="ko-KR" altLang="en-US"/>
              <a:t>과 어드바이스</a:t>
            </a:r>
            <a:r>
              <a:rPr lang="en-US" altLang="ko-KR" dirty="0"/>
              <a:t>(</a:t>
            </a:r>
            <a:r>
              <a:rPr lang="ko-KR" altLang="en-US" dirty="0"/>
              <a:t>무엇을 할 것인지</a:t>
            </a:r>
            <a:r>
              <a:rPr lang="en-US" altLang="ko-KR" dirty="0"/>
              <a:t>)</a:t>
            </a:r>
            <a:r>
              <a:rPr lang="ko-KR" altLang="en-US" dirty="0"/>
              <a:t>를 합쳐놓은 것을 말한다</a:t>
            </a:r>
            <a:r>
              <a:rPr lang="en-US" altLang="ko-KR" dirty="0"/>
              <a:t>. </a:t>
            </a:r>
            <a:r>
              <a:rPr lang="ko-KR" altLang="en-US" dirty="0"/>
              <a:t>필요에 따라서 </a:t>
            </a:r>
            <a:r>
              <a:rPr lang="ko-KR" altLang="en-US" dirty="0" err="1"/>
              <a:t>인트로덕션도</a:t>
            </a:r>
            <a:r>
              <a:rPr lang="ko-KR" altLang="en-US" dirty="0"/>
              <a:t> 포함할 수 있다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와 같은 자바 언어를 확장한 </a:t>
            </a:r>
            <a:r>
              <a:rPr lang="en-US" altLang="ko-KR" dirty="0"/>
              <a:t>AOP</a:t>
            </a:r>
            <a:r>
              <a:rPr lang="ko-KR" altLang="en-US" dirty="0"/>
              <a:t>에서는 마치 자바의 클래스처럼 </a:t>
            </a:r>
            <a:r>
              <a:rPr lang="ko-KR" altLang="en-US" dirty="0" err="1"/>
              <a:t>애스팩트를</a:t>
            </a:r>
            <a:r>
              <a:rPr lang="ko-KR" altLang="en-US" dirty="0"/>
              <a:t> 코드로 작성할 수 있다</a:t>
            </a:r>
            <a:r>
              <a:rPr lang="en-US" altLang="ko-KR" dirty="0"/>
              <a:t>. AOP </a:t>
            </a:r>
            <a:r>
              <a:rPr lang="ko-KR" altLang="en-US" dirty="0"/>
              <a:t>툴의 종류에 따라서 </a:t>
            </a:r>
            <a:r>
              <a:rPr lang="ko-KR" altLang="en-US" dirty="0" err="1"/>
              <a:t>어드바이스와</a:t>
            </a:r>
            <a:r>
              <a:rPr lang="ko-KR" altLang="en-US" dirty="0"/>
              <a:t> </a:t>
            </a:r>
            <a:r>
              <a:rPr lang="ko-KR" altLang="en-US" dirty="0" err="1"/>
              <a:t>포인트컷을</a:t>
            </a:r>
            <a:r>
              <a:rPr lang="ko-KR" altLang="en-US" dirty="0"/>
              <a:t> 각각 일반 자바 클래스로 작성하고 이를 결합한 </a:t>
            </a:r>
            <a:r>
              <a:rPr lang="ko-KR" altLang="en-US" dirty="0" err="1"/>
              <a:t>어드바이저</a:t>
            </a:r>
            <a:r>
              <a:rPr lang="ko-KR" altLang="en-US" dirty="0"/>
              <a:t> 클래스를 만들어서 사용하는 방법도 있다</a:t>
            </a:r>
          </a:p>
        </p:txBody>
      </p:sp>
    </p:spTree>
    <p:extLst>
      <p:ext uri="{BB962C8B-B14F-4D97-AF65-F5344CB8AC3E}">
        <p14:creationId xmlns:p14="http://schemas.microsoft.com/office/powerpoint/2010/main" val="2830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AOP</a:t>
            </a:r>
            <a:r>
              <a:rPr lang="ko-KR" altLang="en-US" sz="1100" dirty="0"/>
              <a:t>방법을 익히려면 우선적으로 조금은 생소한 용어에 익숙해 져야 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- Aspect : </a:t>
            </a:r>
            <a:r>
              <a:rPr lang="ko-KR" altLang="en-US" sz="1100"/>
              <a:t>공통 기능 코드</a:t>
            </a:r>
            <a:endParaRPr lang="en-US" altLang="ko-KR" sz="1100" dirty="0"/>
          </a:p>
          <a:p>
            <a:r>
              <a:rPr lang="en-US" altLang="ko-KR" sz="1100" dirty="0"/>
              <a:t> - Advice : Aspect</a:t>
            </a:r>
            <a:r>
              <a:rPr lang="ko-KR" altLang="en-US" sz="1100" dirty="0"/>
              <a:t>의 기능 자체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en-US" altLang="ko-KR" sz="1100" dirty="0" err="1"/>
              <a:t>Jointpoint</a:t>
            </a:r>
            <a:r>
              <a:rPr lang="en-US" altLang="ko-KR" sz="1100" dirty="0"/>
              <a:t> : Advice</a:t>
            </a:r>
            <a:r>
              <a:rPr lang="ko-KR" altLang="en-US" sz="1100" dirty="0"/>
              <a:t>를 적용해야 되는 부분</a:t>
            </a:r>
            <a:r>
              <a:rPr lang="en-US" altLang="ko-KR" sz="1100" dirty="0"/>
              <a:t>(</a:t>
            </a:r>
            <a:r>
              <a:rPr lang="ko-KR" altLang="en-US" sz="1100" dirty="0"/>
              <a:t> </a:t>
            </a:r>
            <a:r>
              <a:rPr lang="en-US" altLang="ko-KR" sz="1100" dirty="0"/>
              <a:t>ex, </a:t>
            </a:r>
            <a:r>
              <a:rPr lang="ko-KR" altLang="en-US" sz="1100" dirty="0"/>
              <a:t>필드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en-US" altLang="ko-KR" sz="1100" dirty="0"/>
              <a:t>) (</a:t>
            </a:r>
            <a:r>
              <a:rPr lang="ko-KR" altLang="en-US" sz="1100" dirty="0"/>
              <a:t>스프링에서는 </a:t>
            </a:r>
            <a:r>
              <a:rPr lang="ko-KR" altLang="en-US" sz="1100" dirty="0" err="1"/>
              <a:t>메소드만</a:t>
            </a:r>
            <a:r>
              <a:rPr lang="ko-KR" altLang="en-US" sz="1100" dirty="0"/>
              <a:t> 해당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err="1"/>
              <a:t>Pointcut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Jointpoint</a:t>
            </a:r>
            <a:r>
              <a:rPr lang="ko-KR" altLang="en-US" sz="1100" dirty="0"/>
              <a:t>의 부분으로 실제로 </a:t>
            </a:r>
            <a:r>
              <a:rPr lang="en-US" altLang="ko-KR" sz="1100" dirty="0"/>
              <a:t>Advice</a:t>
            </a:r>
            <a:r>
              <a:rPr lang="ko-KR" altLang="en-US" sz="1100" dirty="0"/>
              <a:t>가 적용된 부분</a:t>
            </a:r>
            <a:endParaRPr lang="en-US" altLang="ko-KR" sz="1100" dirty="0"/>
          </a:p>
          <a:p>
            <a:r>
              <a:rPr lang="en-US" altLang="ko-KR" sz="1100" dirty="0"/>
              <a:t> - Weaving : Advice</a:t>
            </a:r>
            <a:r>
              <a:rPr lang="ko-KR" altLang="en-US" sz="1100" dirty="0"/>
              <a:t>를 핵심 기능에 적용 하는 행위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2945706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스프링에서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 방법 </a:t>
            </a:r>
            <a:r>
              <a:rPr lang="en-US" altLang="ko-KR" sz="1100" dirty="0"/>
              <a:t>: proxy</a:t>
            </a:r>
            <a:r>
              <a:rPr lang="ko-KR" altLang="en-US" sz="1100" dirty="0"/>
              <a:t>를 이용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986118" y="3633337"/>
            <a:ext cx="6158752" cy="860613"/>
            <a:chOff x="986118" y="3633337"/>
            <a:chExt cx="6158752" cy="860613"/>
          </a:xfrm>
        </p:grpSpPr>
        <p:sp>
          <p:nvSpPr>
            <p:cNvPr id="8" name="직사각형 7"/>
            <p:cNvSpPr/>
            <p:nvPr/>
          </p:nvSpPr>
          <p:spPr>
            <a:xfrm>
              <a:off x="986118" y="3633339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호출부</a:t>
              </a:r>
              <a:endParaRPr lang="en-US" altLang="ko-KR" dirty="0"/>
            </a:p>
            <a:p>
              <a:pPr algn="ctr"/>
              <a:r>
                <a:rPr lang="en-US" altLang="ko-KR" dirty="0"/>
                <a:t>(client)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52800" y="3633338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Proxy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대행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19482" y="3633337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핵심기능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8" idx="3"/>
              <a:endCxn id="28" idx="1"/>
            </p:cNvCxnSpPr>
            <p:nvPr/>
          </p:nvCxnSpPr>
          <p:spPr>
            <a:xfrm flipV="1">
              <a:off x="2411506" y="4063644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778188" y="4063642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스프링에서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 방식</a:t>
            </a:r>
            <a:endParaRPr lang="en-US" altLang="ko-KR" sz="11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726" y="5373277"/>
            <a:ext cx="5042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- XML </a:t>
            </a:r>
            <a:r>
              <a:rPr lang="ko-KR" altLang="en-US" sz="1100" dirty="0"/>
              <a:t>스키마 기반의  </a:t>
            </a:r>
            <a:r>
              <a:rPr lang="en-US" altLang="ko-KR" sz="1100" dirty="0"/>
              <a:t>AOP</a:t>
            </a:r>
            <a:r>
              <a:rPr lang="ko-KR" altLang="en-US" sz="1100" dirty="0"/>
              <a:t>구현</a:t>
            </a:r>
            <a:endParaRPr lang="en-US" altLang="ko-KR" sz="1100" dirty="0"/>
          </a:p>
          <a:p>
            <a:r>
              <a:rPr lang="en-US" altLang="ko-KR" sz="1100" dirty="0"/>
              <a:t> - @Aspect </a:t>
            </a:r>
            <a:r>
              <a:rPr lang="ko-KR" altLang="en-US" sz="1100" dirty="0" err="1"/>
              <a:t>어노테이션</a:t>
            </a:r>
            <a:r>
              <a:rPr lang="ko-KR" altLang="en-US" sz="1100" dirty="0"/>
              <a:t> 기반의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2382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1394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631</cp:revision>
  <dcterms:created xsi:type="dcterms:W3CDTF">2014-12-01T08:37:15Z</dcterms:created>
  <dcterms:modified xsi:type="dcterms:W3CDTF">2022-02-18T00:44:37Z</dcterms:modified>
</cp:coreProperties>
</file>