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</p:sldMasterIdLst>
  <p:notesMasterIdLst>
    <p:notesMasterId r:id="rId12"/>
  </p:notesMasterIdLst>
  <p:sldIdLst>
    <p:sldId id="256" r:id="rId2"/>
    <p:sldId id="258" r:id="rId3"/>
    <p:sldId id="269" r:id="rId4"/>
    <p:sldId id="261" r:id="rId5"/>
    <p:sldId id="301" r:id="rId6"/>
    <p:sldId id="299" r:id="rId7"/>
    <p:sldId id="300" r:id="rId8"/>
    <p:sldId id="260" r:id="rId9"/>
    <p:sldId id="302" r:id="rId10"/>
    <p:sldId id="263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02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0C8DCA1-AAA9-4135-9850-ADB8278B0C6B}">
  <a:tblStyle styleId="{50C8DCA1-AAA9-4135-9850-ADB8278B0C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941" autoAdjust="0"/>
  </p:normalViewPr>
  <p:slideViewPr>
    <p:cSldViewPr snapToGrid="0">
      <p:cViewPr varScale="1">
        <p:scale>
          <a:sx n="143" d="100"/>
          <a:sy n="143" d="100"/>
        </p:scale>
        <p:origin x="68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dbd4967bc8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dbd4967bc8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01a75b82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01a75b82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dbd4967bc8_1_6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dbd4967bc8_1_6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평소 동아리 내에서 꾸준히 게임을 제작 및 실제 발매도 해보았음</a:t>
            </a:r>
            <a:r>
              <a:rPr lang="en-US" altLang="ko-KR" dirty="0"/>
              <a:t>-&gt; GPT-3</a:t>
            </a:r>
            <a:r>
              <a:rPr lang="ko-KR" altLang="en-US" dirty="0"/>
              <a:t>와 같은 자연어처리 기술과 강화학습을 통해 그럴싸하게 대화하고 전투하는 </a:t>
            </a:r>
            <a:r>
              <a:rPr lang="en-US" altLang="ko-KR" dirty="0"/>
              <a:t>NPC</a:t>
            </a:r>
            <a:r>
              <a:rPr lang="ko-KR" altLang="en-US" dirty="0"/>
              <a:t>를 </a:t>
            </a:r>
            <a:r>
              <a:rPr lang="ko-KR" altLang="en-US" dirty="0" err="1"/>
              <a:t>만들고싶은</a:t>
            </a:r>
            <a:r>
              <a:rPr lang="ko-KR" altLang="en-US" dirty="0"/>
              <a:t> 마음이 생김 </a:t>
            </a:r>
            <a:r>
              <a:rPr lang="en-US" altLang="ko-KR" dirty="0"/>
              <a:t>-&gt; </a:t>
            </a:r>
            <a:r>
              <a:rPr lang="ko-KR" altLang="en-US" dirty="0"/>
              <a:t>현재 제작중인 </a:t>
            </a:r>
            <a:r>
              <a:rPr lang="ko-KR" altLang="en-US" dirty="0" err="1"/>
              <a:t>아포칼립스</a:t>
            </a:r>
            <a:r>
              <a:rPr lang="ko-KR" altLang="en-US" dirty="0"/>
              <a:t> 생존게임에도 </a:t>
            </a:r>
            <a:r>
              <a:rPr lang="ko-KR" altLang="en-US" dirty="0" err="1"/>
              <a:t>이스터에그</a:t>
            </a:r>
            <a:r>
              <a:rPr lang="ko-KR" altLang="en-US" dirty="0"/>
              <a:t> 격 </a:t>
            </a:r>
            <a:r>
              <a:rPr lang="en-US" altLang="ko-KR" dirty="0"/>
              <a:t>NPC</a:t>
            </a:r>
            <a:r>
              <a:rPr lang="ko-KR" altLang="en-US" dirty="0"/>
              <a:t>로 </a:t>
            </a:r>
            <a:r>
              <a:rPr lang="ko-KR" altLang="en-US" dirty="0" err="1"/>
              <a:t>넣고싶음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>
                <a:sym typeface="Wingdings" panose="05000000000000000000" pitchFamily="2" charset="2"/>
              </a:rPr>
              <a:t>근데 너무 아는게 없음 </a:t>
            </a:r>
            <a:r>
              <a:rPr lang="en-US" altLang="ko-KR" dirty="0">
                <a:sym typeface="Wingdings" panose="05000000000000000000" pitchFamily="2" charset="2"/>
              </a:rPr>
              <a:t>-&gt; </a:t>
            </a:r>
            <a:r>
              <a:rPr lang="ko-KR" altLang="en-US" dirty="0">
                <a:sym typeface="Wingdings" panose="05000000000000000000" pitchFamily="2" charset="2"/>
              </a:rPr>
              <a:t>이번 </a:t>
            </a:r>
            <a:r>
              <a:rPr lang="ko-KR" altLang="en-US" dirty="0" err="1">
                <a:sym typeface="Wingdings" panose="05000000000000000000" pitchFamily="2" charset="2"/>
              </a:rPr>
              <a:t>펠로우십으로</a:t>
            </a:r>
            <a:r>
              <a:rPr lang="ko-KR" altLang="en-US" dirty="0">
                <a:sym typeface="Wingdings" panose="05000000000000000000" pitchFamily="2" charset="2"/>
              </a:rPr>
              <a:t> 실제로 제작을 해보며 실전경험을 </a:t>
            </a:r>
            <a:r>
              <a:rPr lang="ko-KR" altLang="en-US" dirty="0" err="1">
                <a:sym typeface="Wingdings" panose="05000000000000000000" pitchFamily="2" charset="2"/>
              </a:rPr>
              <a:t>쌓아보고싶다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dbd4967bc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dbd4967bc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dbd4967bc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dbd4967bc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필승전략이 있을지</a:t>
            </a:r>
            <a:r>
              <a:rPr lang="en-US" altLang="ko-KR" dirty="0"/>
              <a:t>, </a:t>
            </a:r>
            <a:r>
              <a:rPr lang="ko-KR" altLang="en-US" dirty="0"/>
              <a:t>사람은 못하지만 </a:t>
            </a:r>
            <a:r>
              <a:rPr lang="en-US" altLang="ko-KR" dirty="0"/>
              <a:t>AI</a:t>
            </a:r>
            <a:r>
              <a:rPr lang="ko-KR" altLang="en-US" dirty="0"/>
              <a:t>는 가능한 전략이 있을지</a:t>
            </a:r>
            <a:r>
              <a:rPr lang="en-US" altLang="ko-KR" dirty="0"/>
              <a:t> </a:t>
            </a:r>
            <a:r>
              <a:rPr lang="ko-KR" altLang="en-US" dirty="0"/>
              <a:t>살펴보기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4244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dbd4967bc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dbd4967bc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3475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dbd4967bc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dbd4967bc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태성이 팀이 </a:t>
            </a:r>
            <a:r>
              <a:rPr lang="ko-KR" altLang="en-US" dirty="0" err="1"/>
              <a:t>물어볼테니까</a:t>
            </a:r>
            <a:r>
              <a:rPr lang="ko-KR" altLang="en-US" dirty="0"/>
              <a:t> 그거에 맞춰서 말하면 </a:t>
            </a:r>
            <a:r>
              <a:rPr lang="ko-KR" altLang="en-US" dirty="0" err="1"/>
              <a:t>될듯</a:t>
            </a:r>
            <a:r>
              <a:rPr lang="en-US" altLang="ko-KR" dirty="0"/>
              <a:t>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0588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de42e2570b_1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de42e2570b_1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dbd4967bc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dbd4967bc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일정은 어차피 </a:t>
            </a:r>
            <a:r>
              <a:rPr lang="ko-KR" altLang="en-US" dirty="0" err="1"/>
              <a:t>알려줄거같은데</a:t>
            </a:r>
            <a:r>
              <a:rPr lang="en-US" altLang="ko-KR" dirty="0"/>
              <a:t>…</a:t>
            </a:r>
            <a:r>
              <a:rPr lang="ko-KR" altLang="en-US" dirty="0"/>
              <a:t>일단 </a:t>
            </a:r>
            <a:r>
              <a:rPr lang="ko-KR" altLang="en-US" dirty="0" err="1"/>
              <a:t>써둠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1360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29925" y="102775"/>
            <a:ext cx="2916550" cy="186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3750" y="2802200"/>
            <a:ext cx="2834599" cy="2214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5725" y="102775"/>
            <a:ext cx="2742625" cy="175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9925" y="3235075"/>
            <a:ext cx="2785945" cy="178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720000" y="540000"/>
            <a:ext cx="1004524" cy="1004524"/>
          </a:xfrm>
          <a:custGeom>
            <a:avLst/>
            <a:gdLst/>
            <a:ahLst/>
            <a:cxnLst/>
            <a:rect l="l" t="t" r="r" b="b"/>
            <a:pathLst>
              <a:path w="13162" h="13162" extrusionOk="0">
                <a:moveTo>
                  <a:pt x="1" y="1"/>
                </a:moveTo>
                <a:lnTo>
                  <a:pt x="1" y="13161"/>
                </a:lnTo>
                <a:lnTo>
                  <a:pt x="1419" y="13161"/>
                </a:lnTo>
                <a:lnTo>
                  <a:pt x="1419" y="1401"/>
                </a:lnTo>
                <a:lnTo>
                  <a:pt x="13161" y="1401"/>
                </a:lnTo>
                <a:lnTo>
                  <a:pt x="1316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>
            <a:off x="7419838" y="3590488"/>
            <a:ext cx="1004162" cy="1004162"/>
          </a:xfrm>
          <a:custGeom>
            <a:avLst/>
            <a:gdLst/>
            <a:ahLst/>
            <a:cxnLst/>
            <a:rect l="l" t="t" r="r" b="b"/>
            <a:pathLst>
              <a:path w="13162" h="13162" extrusionOk="0">
                <a:moveTo>
                  <a:pt x="1" y="1"/>
                </a:moveTo>
                <a:lnTo>
                  <a:pt x="1" y="13161"/>
                </a:lnTo>
                <a:lnTo>
                  <a:pt x="1419" y="13161"/>
                </a:lnTo>
                <a:lnTo>
                  <a:pt x="1419" y="1401"/>
                </a:lnTo>
                <a:lnTo>
                  <a:pt x="13161" y="1401"/>
                </a:lnTo>
                <a:lnTo>
                  <a:pt x="1316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996400" y="626175"/>
            <a:ext cx="185747" cy="185747"/>
          </a:xfrm>
          <a:custGeom>
            <a:avLst/>
            <a:gdLst/>
            <a:ahLst/>
            <a:cxnLst/>
            <a:rect l="l" t="t" r="r" b="b"/>
            <a:pathLst>
              <a:path w="9158" h="9158" extrusionOk="0">
                <a:moveTo>
                  <a:pt x="1789" y="1"/>
                </a:moveTo>
                <a:lnTo>
                  <a:pt x="0" y="1810"/>
                </a:lnTo>
                <a:lnTo>
                  <a:pt x="2761" y="4589"/>
                </a:lnTo>
                <a:lnTo>
                  <a:pt x="0" y="7369"/>
                </a:lnTo>
                <a:lnTo>
                  <a:pt x="1789" y="9158"/>
                </a:lnTo>
                <a:lnTo>
                  <a:pt x="4570" y="6377"/>
                </a:lnTo>
                <a:lnTo>
                  <a:pt x="7349" y="9158"/>
                </a:lnTo>
                <a:lnTo>
                  <a:pt x="9157" y="7369"/>
                </a:lnTo>
                <a:lnTo>
                  <a:pt x="6377" y="4589"/>
                </a:lnTo>
                <a:lnTo>
                  <a:pt x="9157" y="1810"/>
                </a:lnTo>
                <a:lnTo>
                  <a:pt x="7349" y="1"/>
                </a:lnTo>
                <a:lnTo>
                  <a:pt x="4570" y="2782"/>
                </a:lnTo>
                <a:lnTo>
                  <a:pt x="17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93050" y="2594800"/>
            <a:ext cx="185758" cy="185714"/>
          </a:xfrm>
          <a:custGeom>
            <a:avLst/>
            <a:gdLst/>
            <a:ahLst/>
            <a:cxnLst/>
            <a:rect l="l" t="t" r="r" b="b"/>
            <a:pathLst>
              <a:path w="11160" h="11159" extrusionOk="0">
                <a:moveTo>
                  <a:pt x="4200" y="0"/>
                </a:moveTo>
                <a:lnTo>
                  <a:pt x="4200" y="4218"/>
                </a:lnTo>
                <a:lnTo>
                  <a:pt x="1" y="4218"/>
                </a:lnTo>
                <a:lnTo>
                  <a:pt x="1" y="6960"/>
                </a:lnTo>
                <a:lnTo>
                  <a:pt x="4200" y="6960"/>
                </a:lnTo>
                <a:lnTo>
                  <a:pt x="4200" y="11159"/>
                </a:lnTo>
                <a:lnTo>
                  <a:pt x="6942" y="11159"/>
                </a:lnTo>
                <a:lnTo>
                  <a:pt x="6942" y="6960"/>
                </a:lnTo>
                <a:lnTo>
                  <a:pt x="11159" y="6960"/>
                </a:lnTo>
                <a:lnTo>
                  <a:pt x="11159" y="4218"/>
                </a:lnTo>
                <a:lnTo>
                  <a:pt x="6942" y="4218"/>
                </a:lnTo>
                <a:lnTo>
                  <a:pt x="694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996400" y="4267825"/>
            <a:ext cx="185758" cy="185714"/>
          </a:xfrm>
          <a:custGeom>
            <a:avLst/>
            <a:gdLst/>
            <a:ahLst/>
            <a:cxnLst/>
            <a:rect l="l" t="t" r="r" b="b"/>
            <a:pathLst>
              <a:path w="11160" h="11159" extrusionOk="0">
                <a:moveTo>
                  <a:pt x="4200" y="0"/>
                </a:moveTo>
                <a:lnTo>
                  <a:pt x="4200" y="4218"/>
                </a:lnTo>
                <a:lnTo>
                  <a:pt x="1" y="4218"/>
                </a:lnTo>
                <a:lnTo>
                  <a:pt x="1" y="6960"/>
                </a:lnTo>
                <a:lnTo>
                  <a:pt x="4200" y="6960"/>
                </a:lnTo>
                <a:lnTo>
                  <a:pt x="4200" y="11159"/>
                </a:lnTo>
                <a:lnTo>
                  <a:pt x="6942" y="11159"/>
                </a:lnTo>
                <a:lnTo>
                  <a:pt x="6942" y="6960"/>
                </a:lnTo>
                <a:lnTo>
                  <a:pt x="11159" y="6960"/>
                </a:lnTo>
                <a:lnTo>
                  <a:pt x="11159" y="4218"/>
                </a:lnTo>
                <a:lnTo>
                  <a:pt x="6942" y="4218"/>
                </a:lnTo>
                <a:lnTo>
                  <a:pt x="694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713450" y="2000250"/>
            <a:ext cx="185758" cy="185714"/>
          </a:xfrm>
          <a:custGeom>
            <a:avLst/>
            <a:gdLst/>
            <a:ahLst/>
            <a:cxnLst/>
            <a:rect l="l" t="t" r="r" b="b"/>
            <a:pathLst>
              <a:path w="11160" h="11159" extrusionOk="0">
                <a:moveTo>
                  <a:pt x="4200" y="0"/>
                </a:moveTo>
                <a:lnTo>
                  <a:pt x="4200" y="4218"/>
                </a:lnTo>
                <a:lnTo>
                  <a:pt x="1" y="4218"/>
                </a:lnTo>
                <a:lnTo>
                  <a:pt x="1" y="6960"/>
                </a:lnTo>
                <a:lnTo>
                  <a:pt x="4200" y="6960"/>
                </a:lnTo>
                <a:lnTo>
                  <a:pt x="4200" y="11159"/>
                </a:lnTo>
                <a:lnTo>
                  <a:pt x="6942" y="11159"/>
                </a:lnTo>
                <a:lnTo>
                  <a:pt x="6942" y="6960"/>
                </a:lnTo>
                <a:lnTo>
                  <a:pt x="11159" y="6960"/>
                </a:lnTo>
                <a:lnTo>
                  <a:pt x="11159" y="4218"/>
                </a:lnTo>
                <a:lnTo>
                  <a:pt x="6942" y="4218"/>
                </a:lnTo>
                <a:lnTo>
                  <a:pt x="694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519025" y="168250"/>
            <a:ext cx="185758" cy="185714"/>
          </a:xfrm>
          <a:custGeom>
            <a:avLst/>
            <a:gdLst/>
            <a:ahLst/>
            <a:cxnLst/>
            <a:rect l="l" t="t" r="r" b="b"/>
            <a:pathLst>
              <a:path w="11160" h="11159" extrusionOk="0">
                <a:moveTo>
                  <a:pt x="4200" y="0"/>
                </a:moveTo>
                <a:lnTo>
                  <a:pt x="4200" y="4218"/>
                </a:lnTo>
                <a:lnTo>
                  <a:pt x="1" y="4218"/>
                </a:lnTo>
                <a:lnTo>
                  <a:pt x="1" y="6960"/>
                </a:lnTo>
                <a:lnTo>
                  <a:pt x="4200" y="6960"/>
                </a:lnTo>
                <a:lnTo>
                  <a:pt x="4200" y="11159"/>
                </a:lnTo>
                <a:lnTo>
                  <a:pt x="6942" y="11159"/>
                </a:lnTo>
                <a:lnTo>
                  <a:pt x="6942" y="6960"/>
                </a:lnTo>
                <a:lnTo>
                  <a:pt x="11159" y="6960"/>
                </a:lnTo>
                <a:lnTo>
                  <a:pt x="11159" y="4218"/>
                </a:lnTo>
                <a:lnTo>
                  <a:pt x="6942" y="4218"/>
                </a:lnTo>
                <a:lnTo>
                  <a:pt x="694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" name="Google Shape;21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7302392" y="-33725"/>
            <a:ext cx="1955210" cy="2033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-7833" y="3261125"/>
            <a:ext cx="1955210" cy="2033974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"/>
          <p:cNvSpPr/>
          <p:nvPr/>
        </p:nvSpPr>
        <p:spPr>
          <a:xfrm>
            <a:off x="2643500" y="4662350"/>
            <a:ext cx="185747" cy="185747"/>
          </a:xfrm>
          <a:custGeom>
            <a:avLst/>
            <a:gdLst/>
            <a:ahLst/>
            <a:cxnLst/>
            <a:rect l="l" t="t" r="r" b="b"/>
            <a:pathLst>
              <a:path w="9158" h="9158" extrusionOk="0">
                <a:moveTo>
                  <a:pt x="1789" y="1"/>
                </a:moveTo>
                <a:lnTo>
                  <a:pt x="0" y="1810"/>
                </a:lnTo>
                <a:lnTo>
                  <a:pt x="2761" y="4589"/>
                </a:lnTo>
                <a:lnTo>
                  <a:pt x="0" y="7369"/>
                </a:lnTo>
                <a:lnTo>
                  <a:pt x="1789" y="9158"/>
                </a:lnTo>
                <a:lnTo>
                  <a:pt x="4570" y="6377"/>
                </a:lnTo>
                <a:lnTo>
                  <a:pt x="7349" y="9158"/>
                </a:lnTo>
                <a:lnTo>
                  <a:pt x="9157" y="7369"/>
                </a:lnTo>
                <a:lnTo>
                  <a:pt x="6377" y="4589"/>
                </a:lnTo>
                <a:lnTo>
                  <a:pt x="9157" y="1810"/>
                </a:lnTo>
                <a:lnTo>
                  <a:pt x="7349" y="1"/>
                </a:lnTo>
                <a:lnTo>
                  <a:pt x="4570" y="2782"/>
                </a:lnTo>
                <a:lnTo>
                  <a:pt x="17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ctrTitle"/>
          </p:nvPr>
        </p:nvSpPr>
        <p:spPr>
          <a:xfrm>
            <a:off x="1375757" y="1303325"/>
            <a:ext cx="6392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ubTitle" idx="1"/>
          </p:nvPr>
        </p:nvSpPr>
        <p:spPr>
          <a:xfrm>
            <a:off x="1375750" y="3392875"/>
            <a:ext cx="6392400" cy="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1"/>
          </p:nvPr>
        </p:nvSpPr>
        <p:spPr>
          <a:xfrm>
            <a:off x="927250" y="3664725"/>
            <a:ext cx="3439200" cy="79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2"/>
          </p:nvPr>
        </p:nvSpPr>
        <p:spPr>
          <a:xfrm>
            <a:off x="1477000" y="2997700"/>
            <a:ext cx="2339700" cy="5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3"/>
          </p:nvPr>
        </p:nvSpPr>
        <p:spPr>
          <a:xfrm>
            <a:off x="4777538" y="3664725"/>
            <a:ext cx="3439200" cy="79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4"/>
          </p:nvPr>
        </p:nvSpPr>
        <p:spPr>
          <a:xfrm>
            <a:off x="5327298" y="2997700"/>
            <a:ext cx="2339700" cy="5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pic>
        <p:nvPicPr>
          <p:cNvPr id="50" name="Google Shape;5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15775" y="3615279"/>
            <a:ext cx="1863500" cy="1455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27050" y="60904"/>
            <a:ext cx="1863500" cy="1455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25" y="3825000"/>
            <a:ext cx="1863501" cy="119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742012" y="-54037"/>
            <a:ext cx="1509976" cy="15708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" name="Google Shape;54;p5"/>
          <p:cNvCxnSpPr/>
          <p:nvPr/>
        </p:nvCxnSpPr>
        <p:spPr>
          <a:xfrm>
            <a:off x="720000" y="1076975"/>
            <a:ext cx="674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lt1">
                <a:alpha val="50000"/>
              </a:schemeClr>
            </a:outerShdw>
          </a:effectLst>
        </p:spPr>
      </p:cxnSp>
      <p:pic>
        <p:nvPicPr>
          <p:cNvPr id="55" name="Google Shape;55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64000" y="766750"/>
            <a:ext cx="620425" cy="62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15775" y="3615279"/>
            <a:ext cx="1863500" cy="1455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27050" y="60904"/>
            <a:ext cx="1863500" cy="1455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25" y="3825000"/>
            <a:ext cx="1863501" cy="11917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61" name="Google Shape;61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742012" y="-54037"/>
            <a:ext cx="1509976" cy="15708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" name="Google Shape;62;p6"/>
          <p:cNvCxnSpPr/>
          <p:nvPr/>
        </p:nvCxnSpPr>
        <p:spPr>
          <a:xfrm>
            <a:off x="720000" y="1076975"/>
            <a:ext cx="674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lt1">
                <a:alpha val="50000"/>
              </a:schemeClr>
            </a:outerShdw>
          </a:effectLst>
        </p:spPr>
      </p:cxnSp>
      <p:pic>
        <p:nvPicPr>
          <p:cNvPr id="63" name="Google Shape;63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64000" y="766750"/>
            <a:ext cx="620425" cy="62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7050" y="3560878"/>
            <a:ext cx="1863500" cy="1455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56925" y="60904"/>
            <a:ext cx="1863501" cy="11917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720000" y="1768600"/>
            <a:ext cx="4649400" cy="24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69" name="Google Shape;6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7176550" y="3825000"/>
            <a:ext cx="1863501" cy="119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6379974" y="2174400"/>
            <a:ext cx="2923626" cy="3041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7"/>
          <p:cNvCxnSpPr>
            <a:endCxn id="72" idx="1"/>
          </p:cNvCxnSpPr>
          <p:nvPr/>
        </p:nvCxnSpPr>
        <p:spPr>
          <a:xfrm>
            <a:off x="720075" y="1076975"/>
            <a:ext cx="644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lt1">
                <a:alpha val="50000"/>
              </a:schemeClr>
            </a:outerShdw>
          </a:effectLst>
        </p:spPr>
      </p:cxnSp>
      <p:pic>
        <p:nvPicPr>
          <p:cNvPr id="72" name="Google Shape;72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8575" y="135425"/>
            <a:ext cx="1883025" cy="188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 flipH="1">
            <a:off x="6921150" y="59225"/>
            <a:ext cx="2167875" cy="14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315850"/>
            <a:ext cx="77040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11"/>
          <p:cNvSpPr txBox="1">
            <a:spLocks noGrp="1"/>
          </p:cNvSpPr>
          <p:nvPr>
            <p:ph type="subTitle" idx="1"/>
          </p:nvPr>
        </p:nvSpPr>
        <p:spPr>
          <a:xfrm>
            <a:off x="1741350" y="3420850"/>
            <a:ext cx="5661300" cy="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pic>
        <p:nvPicPr>
          <p:cNvPr id="94" name="Google Shape;9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15775" y="3615279"/>
            <a:ext cx="1863500" cy="1455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27050" y="60904"/>
            <a:ext cx="1863500" cy="1455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25" y="3825000"/>
            <a:ext cx="1863501" cy="119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7215775" y="60900"/>
            <a:ext cx="1863501" cy="119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50125" y="-118850"/>
            <a:ext cx="2774501" cy="2886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25" y="3122000"/>
            <a:ext cx="2095126" cy="2168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09476" y="2594350"/>
            <a:ext cx="1029050" cy="102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42400" y="316500"/>
            <a:ext cx="686650" cy="68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ONLY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15775" y="3615279"/>
            <a:ext cx="1863500" cy="1455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27050" y="60904"/>
            <a:ext cx="1863500" cy="1455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25" y="3825000"/>
            <a:ext cx="1863501" cy="119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2" hasCustomPrompt="1"/>
          </p:nvPr>
        </p:nvSpPr>
        <p:spPr>
          <a:xfrm>
            <a:off x="702950" y="2009800"/>
            <a:ext cx="1347900" cy="7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"/>
          </p:nvPr>
        </p:nvSpPr>
        <p:spPr>
          <a:xfrm>
            <a:off x="1782900" y="2074950"/>
            <a:ext cx="2664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3"/>
          </p:nvPr>
        </p:nvSpPr>
        <p:spPr>
          <a:xfrm>
            <a:off x="1782900" y="1726925"/>
            <a:ext cx="2664600" cy="41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4" hasCustomPrompt="1"/>
          </p:nvPr>
        </p:nvSpPr>
        <p:spPr>
          <a:xfrm>
            <a:off x="4735600" y="2009800"/>
            <a:ext cx="1347900" cy="7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5"/>
          </p:nvPr>
        </p:nvSpPr>
        <p:spPr>
          <a:xfrm>
            <a:off x="5822950" y="2074950"/>
            <a:ext cx="2664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6"/>
          </p:nvPr>
        </p:nvSpPr>
        <p:spPr>
          <a:xfrm>
            <a:off x="5822950" y="1726925"/>
            <a:ext cx="2664600" cy="41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7" hasCustomPrompt="1"/>
          </p:nvPr>
        </p:nvSpPr>
        <p:spPr>
          <a:xfrm>
            <a:off x="702950" y="3536975"/>
            <a:ext cx="1347900" cy="7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8"/>
          </p:nvPr>
        </p:nvSpPr>
        <p:spPr>
          <a:xfrm>
            <a:off x="1782900" y="3602175"/>
            <a:ext cx="2664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9"/>
          </p:nvPr>
        </p:nvSpPr>
        <p:spPr>
          <a:xfrm>
            <a:off x="1782900" y="3254150"/>
            <a:ext cx="2664600" cy="41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13" hasCustomPrompt="1"/>
          </p:nvPr>
        </p:nvSpPr>
        <p:spPr>
          <a:xfrm>
            <a:off x="4735600" y="3536975"/>
            <a:ext cx="1347900" cy="7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14"/>
          </p:nvPr>
        </p:nvSpPr>
        <p:spPr>
          <a:xfrm>
            <a:off x="5822950" y="3602175"/>
            <a:ext cx="2664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subTitle" idx="15"/>
          </p:nvPr>
        </p:nvSpPr>
        <p:spPr>
          <a:xfrm>
            <a:off x="5822950" y="3254150"/>
            <a:ext cx="2664600" cy="41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pic>
        <p:nvPicPr>
          <p:cNvPr id="120" name="Google Shape;12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464002" y="-51000"/>
            <a:ext cx="1784924" cy="185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 flipH="1">
            <a:off x="-68548" y="3337600"/>
            <a:ext cx="1784924" cy="185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63996" y="504275"/>
            <a:ext cx="1145334" cy="1145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3"/>
          <p:cNvCxnSpPr/>
          <p:nvPr/>
        </p:nvCxnSpPr>
        <p:spPr>
          <a:xfrm>
            <a:off x="720000" y="1076975"/>
            <a:ext cx="674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lt1">
                <a:alpha val="50000"/>
              </a:schemeClr>
            </a:outerShdw>
          </a:effectLst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_1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130750" y="102775"/>
            <a:ext cx="2916550" cy="186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38876" y="2802200"/>
            <a:ext cx="2834599" cy="2214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138876" y="102775"/>
            <a:ext cx="2742625" cy="175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261355" y="3235075"/>
            <a:ext cx="2785945" cy="178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2"/>
          <p:cNvSpPr/>
          <p:nvPr/>
        </p:nvSpPr>
        <p:spPr>
          <a:xfrm flipH="1">
            <a:off x="7452701" y="540000"/>
            <a:ext cx="1004524" cy="1004524"/>
          </a:xfrm>
          <a:custGeom>
            <a:avLst/>
            <a:gdLst/>
            <a:ahLst/>
            <a:cxnLst/>
            <a:rect l="l" t="t" r="r" b="b"/>
            <a:pathLst>
              <a:path w="13162" h="13162" extrusionOk="0">
                <a:moveTo>
                  <a:pt x="1" y="1"/>
                </a:moveTo>
                <a:lnTo>
                  <a:pt x="1" y="13161"/>
                </a:lnTo>
                <a:lnTo>
                  <a:pt x="1419" y="13161"/>
                </a:lnTo>
                <a:lnTo>
                  <a:pt x="1419" y="1401"/>
                </a:lnTo>
                <a:lnTo>
                  <a:pt x="13161" y="1401"/>
                </a:lnTo>
                <a:lnTo>
                  <a:pt x="1316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2"/>
          <p:cNvSpPr/>
          <p:nvPr/>
        </p:nvSpPr>
        <p:spPr>
          <a:xfrm rot="10800000" flipH="1">
            <a:off x="753225" y="3590488"/>
            <a:ext cx="1004162" cy="1004162"/>
          </a:xfrm>
          <a:custGeom>
            <a:avLst/>
            <a:gdLst/>
            <a:ahLst/>
            <a:cxnLst/>
            <a:rect l="l" t="t" r="r" b="b"/>
            <a:pathLst>
              <a:path w="13162" h="13162" extrusionOk="0">
                <a:moveTo>
                  <a:pt x="1" y="1"/>
                </a:moveTo>
                <a:lnTo>
                  <a:pt x="1" y="13161"/>
                </a:lnTo>
                <a:lnTo>
                  <a:pt x="1419" y="13161"/>
                </a:lnTo>
                <a:lnTo>
                  <a:pt x="1419" y="1401"/>
                </a:lnTo>
                <a:lnTo>
                  <a:pt x="13161" y="1401"/>
                </a:lnTo>
                <a:lnTo>
                  <a:pt x="1316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2"/>
          <p:cNvSpPr/>
          <p:nvPr/>
        </p:nvSpPr>
        <p:spPr>
          <a:xfrm flipH="1">
            <a:off x="2995078" y="626175"/>
            <a:ext cx="185747" cy="185747"/>
          </a:xfrm>
          <a:custGeom>
            <a:avLst/>
            <a:gdLst/>
            <a:ahLst/>
            <a:cxnLst/>
            <a:rect l="l" t="t" r="r" b="b"/>
            <a:pathLst>
              <a:path w="9158" h="9158" extrusionOk="0">
                <a:moveTo>
                  <a:pt x="1789" y="1"/>
                </a:moveTo>
                <a:lnTo>
                  <a:pt x="0" y="1810"/>
                </a:lnTo>
                <a:lnTo>
                  <a:pt x="2761" y="4589"/>
                </a:lnTo>
                <a:lnTo>
                  <a:pt x="0" y="7369"/>
                </a:lnTo>
                <a:lnTo>
                  <a:pt x="1789" y="9158"/>
                </a:lnTo>
                <a:lnTo>
                  <a:pt x="4570" y="6377"/>
                </a:lnTo>
                <a:lnTo>
                  <a:pt x="7349" y="9158"/>
                </a:lnTo>
                <a:lnTo>
                  <a:pt x="9157" y="7369"/>
                </a:lnTo>
                <a:lnTo>
                  <a:pt x="6377" y="4589"/>
                </a:lnTo>
                <a:lnTo>
                  <a:pt x="9157" y="1810"/>
                </a:lnTo>
                <a:lnTo>
                  <a:pt x="7349" y="1"/>
                </a:lnTo>
                <a:lnTo>
                  <a:pt x="4570" y="2782"/>
                </a:lnTo>
                <a:lnTo>
                  <a:pt x="17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2"/>
          <p:cNvSpPr/>
          <p:nvPr/>
        </p:nvSpPr>
        <p:spPr>
          <a:xfrm flipH="1">
            <a:off x="8698417" y="2594800"/>
            <a:ext cx="185758" cy="185714"/>
          </a:xfrm>
          <a:custGeom>
            <a:avLst/>
            <a:gdLst/>
            <a:ahLst/>
            <a:cxnLst/>
            <a:rect l="l" t="t" r="r" b="b"/>
            <a:pathLst>
              <a:path w="11160" h="11159" extrusionOk="0">
                <a:moveTo>
                  <a:pt x="4200" y="0"/>
                </a:moveTo>
                <a:lnTo>
                  <a:pt x="4200" y="4218"/>
                </a:lnTo>
                <a:lnTo>
                  <a:pt x="1" y="4218"/>
                </a:lnTo>
                <a:lnTo>
                  <a:pt x="1" y="6960"/>
                </a:lnTo>
                <a:lnTo>
                  <a:pt x="4200" y="6960"/>
                </a:lnTo>
                <a:lnTo>
                  <a:pt x="4200" y="11159"/>
                </a:lnTo>
                <a:lnTo>
                  <a:pt x="6942" y="11159"/>
                </a:lnTo>
                <a:lnTo>
                  <a:pt x="6942" y="6960"/>
                </a:lnTo>
                <a:lnTo>
                  <a:pt x="11159" y="6960"/>
                </a:lnTo>
                <a:lnTo>
                  <a:pt x="11159" y="4218"/>
                </a:lnTo>
                <a:lnTo>
                  <a:pt x="6942" y="4218"/>
                </a:lnTo>
                <a:lnTo>
                  <a:pt x="694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2"/>
          <p:cNvSpPr/>
          <p:nvPr/>
        </p:nvSpPr>
        <p:spPr>
          <a:xfrm flipH="1">
            <a:off x="2995067" y="4267825"/>
            <a:ext cx="185758" cy="185714"/>
          </a:xfrm>
          <a:custGeom>
            <a:avLst/>
            <a:gdLst/>
            <a:ahLst/>
            <a:cxnLst/>
            <a:rect l="l" t="t" r="r" b="b"/>
            <a:pathLst>
              <a:path w="11160" h="11159" extrusionOk="0">
                <a:moveTo>
                  <a:pt x="4200" y="0"/>
                </a:moveTo>
                <a:lnTo>
                  <a:pt x="4200" y="4218"/>
                </a:lnTo>
                <a:lnTo>
                  <a:pt x="1" y="4218"/>
                </a:lnTo>
                <a:lnTo>
                  <a:pt x="1" y="6960"/>
                </a:lnTo>
                <a:lnTo>
                  <a:pt x="4200" y="6960"/>
                </a:lnTo>
                <a:lnTo>
                  <a:pt x="4200" y="11159"/>
                </a:lnTo>
                <a:lnTo>
                  <a:pt x="6942" y="11159"/>
                </a:lnTo>
                <a:lnTo>
                  <a:pt x="6942" y="6960"/>
                </a:lnTo>
                <a:lnTo>
                  <a:pt x="11159" y="6960"/>
                </a:lnTo>
                <a:lnTo>
                  <a:pt x="11159" y="4218"/>
                </a:lnTo>
                <a:lnTo>
                  <a:pt x="6942" y="4218"/>
                </a:lnTo>
                <a:lnTo>
                  <a:pt x="694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2"/>
          <p:cNvSpPr/>
          <p:nvPr/>
        </p:nvSpPr>
        <p:spPr>
          <a:xfrm flipH="1">
            <a:off x="278017" y="2000250"/>
            <a:ext cx="185758" cy="185714"/>
          </a:xfrm>
          <a:custGeom>
            <a:avLst/>
            <a:gdLst/>
            <a:ahLst/>
            <a:cxnLst/>
            <a:rect l="l" t="t" r="r" b="b"/>
            <a:pathLst>
              <a:path w="11160" h="11159" extrusionOk="0">
                <a:moveTo>
                  <a:pt x="4200" y="0"/>
                </a:moveTo>
                <a:lnTo>
                  <a:pt x="4200" y="4218"/>
                </a:lnTo>
                <a:lnTo>
                  <a:pt x="1" y="4218"/>
                </a:lnTo>
                <a:lnTo>
                  <a:pt x="1" y="6960"/>
                </a:lnTo>
                <a:lnTo>
                  <a:pt x="4200" y="6960"/>
                </a:lnTo>
                <a:lnTo>
                  <a:pt x="4200" y="11159"/>
                </a:lnTo>
                <a:lnTo>
                  <a:pt x="6942" y="11159"/>
                </a:lnTo>
                <a:lnTo>
                  <a:pt x="6942" y="6960"/>
                </a:lnTo>
                <a:lnTo>
                  <a:pt x="11159" y="6960"/>
                </a:lnTo>
                <a:lnTo>
                  <a:pt x="11159" y="4218"/>
                </a:lnTo>
                <a:lnTo>
                  <a:pt x="6942" y="4218"/>
                </a:lnTo>
                <a:lnTo>
                  <a:pt x="694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2"/>
          <p:cNvSpPr/>
          <p:nvPr/>
        </p:nvSpPr>
        <p:spPr>
          <a:xfrm flipH="1">
            <a:off x="6472442" y="168250"/>
            <a:ext cx="185758" cy="185714"/>
          </a:xfrm>
          <a:custGeom>
            <a:avLst/>
            <a:gdLst/>
            <a:ahLst/>
            <a:cxnLst/>
            <a:rect l="l" t="t" r="r" b="b"/>
            <a:pathLst>
              <a:path w="11160" h="11159" extrusionOk="0">
                <a:moveTo>
                  <a:pt x="4200" y="0"/>
                </a:moveTo>
                <a:lnTo>
                  <a:pt x="4200" y="4218"/>
                </a:lnTo>
                <a:lnTo>
                  <a:pt x="1" y="4218"/>
                </a:lnTo>
                <a:lnTo>
                  <a:pt x="1" y="6960"/>
                </a:lnTo>
                <a:lnTo>
                  <a:pt x="4200" y="6960"/>
                </a:lnTo>
                <a:lnTo>
                  <a:pt x="4200" y="11159"/>
                </a:lnTo>
                <a:lnTo>
                  <a:pt x="6942" y="11159"/>
                </a:lnTo>
                <a:lnTo>
                  <a:pt x="6942" y="6960"/>
                </a:lnTo>
                <a:lnTo>
                  <a:pt x="11159" y="6960"/>
                </a:lnTo>
                <a:lnTo>
                  <a:pt x="11159" y="4218"/>
                </a:lnTo>
                <a:lnTo>
                  <a:pt x="6942" y="4218"/>
                </a:lnTo>
                <a:lnTo>
                  <a:pt x="694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8" name="Google Shape;24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80377" y="-33725"/>
            <a:ext cx="1955210" cy="2033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 flipH="1">
            <a:off x="7229848" y="3261125"/>
            <a:ext cx="1955210" cy="2033974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2"/>
          <p:cNvSpPr/>
          <p:nvPr/>
        </p:nvSpPr>
        <p:spPr>
          <a:xfrm flipH="1">
            <a:off x="6347978" y="4662350"/>
            <a:ext cx="185747" cy="185747"/>
          </a:xfrm>
          <a:custGeom>
            <a:avLst/>
            <a:gdLst/>
            <a:ahLst/>
            <a:cxnLst/>
            <a:rect l="l" t="t" r="r" b="b"/>
            <a:pathLst>
              <a:path w="9158" h="9158" extrusionOk="0">
                <a:moveTo>
                  <a:pt x="1789" y="1"/>
                </a:moveTo>
                <a:lnTo>
                  <a:pt x="0" y="1810"/>
                </a:lnTo>
                <a:lnTo>
                  <a:pt x="2761" y="4589"/>
                </a:lnTo>
                <a:lnTo>
                  <a:pt x="0" y="7369"/>
                </a:lnTo>
                <a:lnTo>
                  <a:pt x="1789" y="9158"/>
                </a:lnTo>
                <a:lnTo>
                  <a:pt x="4570" y="6377"/>
                </a:lnTo>
                <a:lnTo>
                  <a:pt x="7349" y="9158"/>
                </a:lnTo>
                <a:lnTo>
                  <a:pt x="9157" y="7369"/>
                </a:lnTo>
                <a:lnTo>
                  <a:pt x="6377" y="4589"/>
                </a:lnTo>
                <a:lnTo>
                  <a:pt x="9157" y="1810"/>
                </a:lnTo>
                <a:lnTo>
                  <a:pt x="7349" y="1"/>
                </a:lnTo>
                <a:lnTo>
                  <a:pt x="4570" y="2782"/>
                </a:lnTo>
                <a:lnTo>
                  <a:pt x="17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15775" y="3615279"/>
            <a:ext cx="1863500" cy="1455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27050" y="60904"/>
            <a:ext cx="1863500" cy="1455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25" y="3825000"/>
            <a:ext cx="1863501" cy="119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742012" y="-54037"/>
            <a:ext cx="1509976" cy="15708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6" name="Google Shape;256;p23"/>
          <p:cNvCxnSpPr/>
          <p:nvPr/>
        </p:nvCxnSpPr>
        <p:spPr>
          <a:xfrm>
            <a:off x="720000" y="1076975"/>
            <a:ext cx="674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lt1">
                <a:alpha val="50000"/>
              </a:schemeClr>
            </a:outerShdw>
          </a:effectLst>
        </p:spPr>
      </p:cxnSp>
      <p:pic>
        <p:nvPicPr>
          <p:cNvPr id="257" name="Google Shape;25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64000" y="766750"/>
            <a:ext cx="620425" cy="62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50000">
              <a:srgbClr val="2E295A"/>
            </a:gs>
            <a:gs pos="100000">
              <a:schemeClr val="dk1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loo Thambi 2"/>
              <a:buChar char="●"/>
              <a:defRPr sz="1600"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loo Thambi 2"/>
              <a:buChar char="○"/>
              <a:defRPr sz="1600"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loo Thambi 2"/>
              <a:buChar char="■"/>
              <a:defRPr sz="1600"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loo Thambi 2"/>
              <a:buChar char="●"/>
              <a:defRPr sz="1600"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loo Thambi 2"/>
              <a:buChar char="○"/>
              <a:defRPr sz="1600"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loo Thambi 2"/>
              <a:buChar char="■"/>
              <a:defRPr sz="1600"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loo Thambi 2"/>
              <a:buChar char="●"/>
              <a:defRPr sz="1600"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loo Thambi 2"/>
              <a:buChar char="○"/>
              <a:defRPr sz="1600"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loo Thambi 2"/>
              <a:buChar char="■"/>
              <a:defRPr sz="1600"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7" r:id="rId5"/>
    <p:sldLayoutId id="2147483658" r:id="rId6"/>
    <p:sldLayoutId id="2147483659" r:id="rId7"/>
    <p:sldLayoutId id="2147483668" r:id="rId8"/>
    <p:sldLayoutId id="214748366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Dentosal/python-sc2" TargetMode="Externa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ntosal/python-sc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"/>
          <p:cNvSpPr txBox="1">
            <a:spLocks noGrp="1"/>
          </p:cNvSpPr>
          <p:nvPr>
            <p:ph type="ctrTitle"/>
          </p:nvPr>
        </p:nvSpPr>
        <p:spPr>
          <a:xfrm>
            <a:off x="1375757" y="1303325"/>
            <a:ext cx="6392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TEAM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신경쓰지망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PLANS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  <a:sym typeface="Poppins"/>
            </a:endParaRPr>
          </a:p>
        </p:txBody>
      </p:sp>
      <p:sp>
        <p:nvSpPr>
          <p:cNvPr id="267" name="Google Shape;267;p26"/>
          <p:cNvSpPr txBox="1">
            <a:spLocks noGrp="1"/>
          </p:cNvSpPr>
          <p:nvPr>
            <p:ph type="subTitle" idx="1"/>
          </p:nvPr>
        </p:nvSpPr>
        <p:spPr>
          <a:xfrm>
            <a:off x="1375750" y="3392875"/>
            <a:ext cx="6392400" cy="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중앙대학교 게임제작동아리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CIEN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소속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68" name="Google Shape;268;p26"/>
          <p:cNvCxnSpPr/>
          <p:nvPr/>
        </p:nvCxnSpPr>
        <p:spPr>
          <a:xfrm>
            <a:off x="2140825" y="2484175"/>
            <a:ext cx="4901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lt1">
                <a:alpha val="50000"/>
              </a:schemeClr>
            </a:outerShdw>
          </a:effec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94E28DA-A420-4FEB-9FB4-E9A42B6E3528}"/>
              </a:ext>
            </a:extLst>
          </p:cNvPr>
          <p:cNvSpPr txBox="1"/>
          <p:nvPr/>
        </p:nvSpPr>
        <p:spPr>
          <a:xfrm>
            <a:off x="6961750" y="3665026"/>
            <a:ext cx="80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bg1"/>
                </a:solidFill>
                <a:ea typeface="나눔고딕" panose="020D0604000000000000"/>
              </a:rPr>
              <a:t>김성연</a:t>
            </a:r>
            <a:endParaRPr lang="en-US" altLang="ko-KR" sz="1600" dirty="0">
              <a:solidFill>
                <a:schemeClr val="bg1"/>
              </a:solidFill>
              <a:ea typeface="나눔고딕" panose="020D0604000000000000"/>
            </a:endParaRPr>
          </a:p>
          <a:p>
            <a:r>
              <a:rPr lang="ko-KR" altLang="en-US" sz="1600" dirty="0">
                <a:solidFill>
                  <a:schemeClr val="bg1"/>
                </a:solidFill>
                <a:ea typeface="나눔고딕" panose="020D0604000000000000"/>
              </a:rPr>
              <a:t>김정현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3"/>
          <p:cNvSpPr txBox="1">
            <a:spLocks noGrp="1"/>
          </p:cNvSpPr>
          <p:nvPr>
            <p:ph type="title"/>
          </p:nvPr>
        </p:nvSpPr>
        <p:spPr>
          <a:xfrm>
            <a:off x="720000" y="1315850"/>
            <a:ext cx="77040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800" dirty="0"/>
              <a:t>감사합니다</a:t>
            </a:r>
            <a:r>
              <a:rPr lang="en-US" altLang="ko-KR" sz="8800" dirty="0"/>
              <a:t>.</a:t>
            </a:r>
            <a:endParaRPr sz="8800" dirty="0"/>
          </a:p>
        </p:txBody>
      </p:sp>
      <p:cxnSp>
        <p:nvCxnSpPr>
          <p:cNvPr id="395" name="Google Shape;395;p33"/>
          <p:cNvCxnSpPr/>
          <p:nvPr/>
        </p:nvCxnSpPr>
        <p:spPr>
          <a:xfrm>
            <a:off x="1807650" y="3279350"/>
            <a:ext cx="552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lt1">
                <a:alpha val="50000"/>
              </a:scheme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950" y="1715452"/>
            <a:ext cx="884925" cy="884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100" y="1715452"/>
            <a:ext cx="884925" cy="884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950" y="3238727"/>
            <a:ext cx="884925" cy="884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100" y="3238727"/>
            <a:ext cx="884925" cy="884946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목차</a:t>
            </a:r>
            <a:endParaRPr dirty="0"/>
          </a:p>
        </p:txBody>
      </p:sp>
      <p:sp>
        <p:nvSpPr>
          <p:cNvPr id="284" name="Google Shape;284;p28"/>
          <p:cNvSpPr txBox="1">
            <a:spLocks noGrp="1"/>
          </p:cNvSpPr>
          <p:nvPr>
            <p:ph type="title" idx="2"/>
          </p:nvPr>
        </p:nvSpPr>
        <p:spPr>
          <a:xfrm>
            <a:off x="702950" y="2009800"/>
            <a:ext cx="1347900" cy="7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latin typeface="+mj-ea"/>
                <a:ea typeface="+mj-ea"/>
              </a:rPr>
              <a:t>01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86" name="Google Shape;286;p28"/>
          <p:cNvSpPr txBox="1">
            <a:spLocks noGrp="1"/>
          </p:cNvSpPr>
          <p:nvPr>
            <p:ph type="subTitle" idx="3"/>
          </p:nvPr>
        </p:nvSpPr>
        <p:spPr>
          <a:xfrm>
            <a:off x="1801686" y="1726924"/>
            <a:ext cx="2770313" cy="8849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참가동기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87" name="Google Shape;287;p28"/>
          <p:cNvSpPr txBox="1">
            <a:spLocks noGrp="1"/>
          </p:cNvSpPr>
          <p:nvPr>
            <p:ph type="title" idx="4"/>
          </p:nvPr>
        </p:nvSpPr>
        <p:spPr>
          <a:xfrm>
            <a:off x="4735600" y="2009800"/>
            <a:ext cx="1347900" cy="7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+mj-ea"/>
                <a:ea typeface="+mj-ea"/>
              </a:rPr>
              <a:t>02</a:t>
            </a:r>
            <a:endParaRPr>
              <a:latin typeface="+mj-ea"/>
              <a:ea typeface="+mj-ea"/>
            </a:endParaRPr>
          </a:p>
        </p:txBody>
      </p:sp>
      <p:sp>
        <p:nvSpPr>
          <p:cNvPr id="289" name="Google Shape;289;p28"/>
          <p:cNvSpPr txBox="1">
            <a:spLocks noGrp="1"/>
          </p:cNvSpPr>
          <p:nvPr>
            <p:ph type="subTitle" idx="6"/>
          </p:nvPr>
        </p:nvSpPr>
        <p:spPr>
          <a:xfrm>
            <a:off x="5822950" y="1715452"/>
            <a:ext cx="2664600" cy="8964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ko-KR" altLang="en-US" dirty="0">
                <a:latin typeface="+mj-ea"/>
                <a:ea typeface="+mj-ea"/>
              </a:rPr>
              <a:t>학습 계획</a:t>
            </a:r>
          </a:p>
        </p:txBody>
      </p:sp>
      <p:sp>
        <p:nvSpPr>
          <p:cNvPr id="290" name="Google Shape;290;p28"/>
          <p:cNvSpPr txBox="1">
            <a:spLocks noGrp="1"/>
          </p:cNvSpPr>
          <p:nvPr>
            <p:ph type="title" idx="7"/>
          </p:nvPr>
        </p:nvSpPr>
        <p:spPr>
          <a:xfrm>
            <a:off x="702950" y="3536975"/>
            <a:ext cx="1347900" cy="7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+mj-ea"/>
                <a:ea typeface="+mj-ea"/>
              </a:rPr>
              <a:t>03</a:t>
            </a:r>
            <a:endParaRPr>
              <a:latin typeface="+mj-ea"/>
              <a:ea typeface="+mj-ea"/>
            </a:endParaRPr>
          </a:p>
        </p:txBody>
      </p:sp>
      <p:sp>
        <p:nvSpPr>
          <p:cNvPr id="292" name="Google Shape;292;p28"/>
          <p:cNvSpPr txBox="1">
            <a:spLocks noGrp="1"/>
          </p:cNvSpPr>
          <p:nvPr>
            <p:ph type="subTitle" idx="9"/>
          </p:nvPr>
        </p:nvSpPr>
        <p:spPr>
          <a:xfrm>
            <a:off x="1782900" y="3238727"/>
            <a:ext cx="2664600" cy="9003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ko-KR" altLang="en-US" dirty="0">
                <a:latin typeface="+mj-ea"/>
                <a:ea typeface="+mj-ea"/>
              </a:rPr>
              <a:t>협업 계획</a:t>
            </a:r>
          </a:p>
        </p:txBody>
      </p:sp>
      <p:sp>
        <p:nvSpPr>
          <p:cNvPr id="293" name="Google Shape;293;p28"/>
          <p:cNvSpPr txBox="1">
            <a:spLocks noGrp="1"/>
          </p:cNvSpPr>
          <p:nvPr>
            <p:ph type="title" idx="13"/>
          </p:nvPr>
        </p:nvSpPr>
        <p:spPr>
          <a:xfrm>
            <a:off x="4735600" y="3536975"/>
            <a:ext cx="1347900" cy="7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+mj-ea"/>
                <a:ea typeface="+mj-ea"/>
              </a:rPr>
              <a:t>04</a:t>
            </a:r>
            <a:endParaRPr>
              <a:latin typeface="+mj-ea"/>
              <a:ea typeface="+mj-ea"/>
            </a:endParaRPr>
          </a:p>
        </p:txBody>
      </p:sp>
      <p:sp>
        <p:nvSpPr>
          <p:cNvPr id="295" name="Google Shape;295;p28"/>
          <p:cNvSpPr txBox="1">
            <a:spLocks noGrp="1"/>
          </p:cNvSpPr>
          <p:nvPr>
            <p:ph type="subTitle" idx="15"/>
          </p:nvPr>
        </p:nvSpPr>
        <p:spPr>
          <a:xfrm>
            <a:off x="5822950" y="3254150"/>
            <a:ext cx="2664600" cy="8695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질문 사항</a:t>
            </a:r>
            <a:endParaRPr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참가동기</a:t>
            </a:r>
            <a:endParaRPr dirty="0"/>
          </a:p>
        </p:txBody>
      </p:sp>
      <p:sp>
        <p:nvSpPr>
          <p:cNvPr id="518" name="Google Shape;518;p39"/>
          <p:cNvSpPr txBox="1">
            <a:spLocks noGrp="1"/>
          </p:cNvSpPr>
          <p:nvPr>
            <p:ph type="subTitle" idx="4294967295"/>
          </p:nvPr>
        </p:nvSpPr>
        <p:spPr>
          <a:xfrm>
            <a:off x="720150" y="4267725"/>
            <a:ext cx="3520200" cy="4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1200" dirty="0"/>
              <a:t>경쟁을 통해 많은 걸 배우자</a:t>
            </a:r>
            <a:endParaRPr sz="1200" dirty="0"/>
          </a:p>
        </p:txBody>
      </p:sp>
      <p:sp>
        <p:nvSpPr>
          <p:cNvPr id="519" name="Google Shape;519;p39"/>
          <p:cNvSpPr txBox="1">
            <a:spLocks noGrp="1"/>
          </p:cNvSpPr>
          <p:nvPr>
            <p:ph type="subTitle" idx="4294967295"/>
          </p:nvPr>
        </p:nvSpPr>
        <p:spPr>
          <a:xfrm>
            <a:off x="720000" y="3818200"/>
            <a:ext cx="2966700" cy="4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1800" dirty="0">
                <a:latin typeface="Poppins"/>
                <a:ea typeface="Poppins"/>
                <a:cs typeface="Poppins"/>
                <a:sym typeface="Poppins"/>
              </a:rPr>
              <a:t>실전경험을 익혀보고 싶다</a:t>
            </a:r>
            <a:r>
              <a:rPr lang="en-US" altLang="ko-KR" sz="1800" dirty="0">
                <a:latin typeface="Poppins"/>
                <a:ea typeface="Poppins"/>
                <a:cs typeface="Poppins"/>
                <a:sym typeface="Poppins"/>
              </a:rPr>
              <a:t>!</a:t>
            </a:r>
            <a:endParaRPr sz="18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20" name="Google Shape;520;p39"/>
          <p:cNvSpPr txBox="1">
            <a:spLocks noGrp="1"/>
          </p:cNvSpPr>
          <p:nvPr>
            <p:ph type="subTitle" idx="4294967295"/>
          </p:nvPr>
        </p:nvSpPr>
        <p:spPr>
          <a:xfrm>
            <a:off x="720150" y="3060125"/>
            <a:ext cx="3520200" cy="4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1200" dirty="0"/>
              <a:t>부족한 지식과 실전경험</a:t>
            </a:r>
            <a:endParaRPr sz="1200" dirty="0"/>
          </a:p>
        </p:txBody>
      </p:sp>
      <p:sp>
        <p:nvSpPr>
          <p:cNvPr id="521" name="Google Shape;521;p39"/>
          <p:cNvSpPr txBox="1">
            <a:spLocks noGrp="1"/>
          </p:cNvSpPr>
          <p:nvPr>
            <p:ph type="subTitle" idx="4294967295"/>
          </p:nvPr>
        </p:nvSpPr>
        <p:spPr>
          <a:xfrm>
            <a:off x="720000" y="2604076"/>
            <a:ext cx="2966700" cy="4430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1800" dirty="0"/>
              <a:t>독학의 한계</a:t>
            </a:r>
            <a:r>
              <a:rPr lang="en-US" altLang="ko-KR" sz="1800" dirty="0"/>
              <a:t>…</a:t>
            </a:r>
            <a:endParaRPr sz="18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22" name="Google Shape;522;p39"/>
          <p:cNvSpPr txBox="1">
            <a:spLocks noGrp="1"/>
          </p:cNvSpPr>
          <p:nvPr>
            <p:ph type="subTitle" idx="4294967295"/>
          </p:nvPr>
        </p:nvSpPr>
        <p:spPr>
          <a:xfrm>
            <a:off x="720000" y="1846001"/>
            <a:ext cx="3644100" cy="4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/>
              <a:t>강화학습</a:t>
            </a:r>
            <a:r>
              <a:rPr lang="en-US" sz="1200" dirty="0"/>
              <a:t> </a:t>
            </a:r>
            <a:r>
              <a:rPr lang="ko-KR" altLang="en-US" sz="1200" dirty="0"/>
              <a:t>및 자연어 처리를 이용한 그럴싸한 </a:t>
            </a:r>
            <a:r>
              <a:rPr lang="en-US" altLang="ko-KR" sz="1200" dirty="0"/>
              <a:t>AI</a:t>
            </a:r>
            <a:endParaRPr sz="1200" dirty="0"/>
          </a:p>
        </p:txBody>
      </p:sp>
      <p:sp>
        <p:nvSpPr>
          <p:cNvPr id="523" name="Google Shape;523;p39"/>
          <p:cNvSpPr txBox="1">
            <a:spLocks noGrp="1"/>
          </p:cNvSpPr>
          <p:nvPr>
            <p:ph type="subTitle" idx="4294967295"/>
          </p:nvPr>
        </p:nvSpPr>
        <p:spPr>
          <a:xfrm>
            <a:off x="720000" y="1396476"/>
            <a:ext cx="2966700" cy="4430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ko-KR" altLang="en-US" sz="1800" dirty="0" err="1">
                <a:latin typeface="Poppins"/>
                <a:ea typeface="Poppins"/>
                <a:cs typeface="Poppins"/>
                <a:sym typeface="Poppins"/>
              </a:rPr>
              <a:t>사람같은</a:t>
            </a:r>
            <a:r>
              <a:rPr lang="en-US" sz="1800" dirty="0">
                <a:latin typeface="Poppins"/>
                <a:ea typeface="Poppins"/>
                <a:cs typeface="Poppins"/>
                <a:sym typeface="Poppins"/>
              </a:rPr>
              <a:t> NPC</a:t>
            </a:r>
            <a:r>
              <a:rPr lang="ko-KR" altLang="en-US" sz="1800" dirty="0">
                <a:latin typeface="Poppins"/>
                <a:ea typeface="Poppins"/>
                <a:cs typeface="Poppins"/>
                <a:sym typeface="Poppins"/>
              </a:rPr>
              <a:t>를 만들어보자</a:t>
            </a:r>
            <a:r>
              <a:rPr lang="en-US" altLang="ko-KR" sz="1800" dirty="0">
                <a:latin typeface="Poppins"/>
                <a:ea typeface="Poppins"/>
                <a:cs typeface="Poppins"/>
                <a:sym typeface="Poppins"/>
              </a:rPr>
              <a:t>!</a:t>
            </a:r>
            <a:endParaRPr sz="1800" dirty="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24" name="Google Shape;524;p39"/>
          <p:cNvCxnSpPr/>
          <p:nvPr/>
        </p:nvCxnSpPr>
        <p:spPr>
          <a:xfrm>
            <a:off x="753176" y="1852525"/>
            <a:ext cx="3492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lt1">
                <a:alpha val="50000"/>
              </a:schemeClr>
            </a:outerShdw>
          </a:effectLst>
        </p:spPr>
      </p:cxnSp>
      <p:cxnSp>
        <p:nvCxnSpPr>
          <p:cNvPr id="525" name="Google Shape;525;p39"/>
          <p:cNvCxnSpPr/>
          <p:nvPr/>
        </p:nvCxnSpPr>
        <p:spPr>
          <a:xfrm>
            <a:off x="753176" y="3060125"/>
            <a:ext cx="3492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lt1">
                <a:alpha val="50000"/>
              </a:schemeClr>
            </a:outerShdw>
          </a:effectLst>
        </p:spPr>
      </p:cxnSp>
      <p:cxnSp>
        <p:nvCxnSpPr>
          <p:cNvPr id="526" name="Google Shape;526;p39"/>
          <p:cNvCxnSpPr/>
          <p:nvPr/>
        </p:nvCxnSpPr>
        <p:spPr>
          <a:xfrm>
            <a:off x="753176" y="4267725"/>
            <a:ext cx="3492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lt1">
                <a:alpha val="50000"/>
              </a:schemeClr>
            </a:outerShdw>
          </a:effectLst>
        </p:spPr>
      </p:cxnSp>
      <p:sp>
        <p:nvSpPr>
          <p:cNvPr id="890" name="Google Shape;890;p39"/>
          <p:cNvSpPr txBox="1">
            <a:spLocks noGrp="1"/>
          </p:cNvSpPr>
          <p:nvPr>
            <p:ph type="subTitle" idx="4294967295"/>
          </p:nvPr>
        </p:nvSpPr>
        <p:spPr>
          <a:xfrm>
            <a:off x="3452275" y="1337900"/>
            <a:ext cx="787800" cy="5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de" sz="2200" dirty="0">
                <a:latin typeface="Poppins"/>
                <a:ea typeface="Poppins"/>
                <a:cs typeface="Poppins"/>
                <a:sym typeface="Poppins"/>
              </a:rPr>
              <a:t>A</a:t>
            </a:r>
            <a:endParaRPr sz="22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91" name="Google Shape;891;p39"/>
          <p:cNvSpPr txBox="1">
            <a:spLocks noGrp="1"/>
          </p:cNvSpPr>
          <p:nvPr>
            <p:ph type="subTitle" idx="4294967295"/>
          </p:nvPr>
        </p:nvSpPr>
        <p:spPr>
          <a:xfrm>
            <a:off x="3452275" y="2552013"/>
            <a:ext cx="787800" cy="5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de" sz="2200">
                <a:latin typeface="Poppins"/>
                <a:ea typeface="Poppins"/>
                <a:cs typeface="Poppins"/>
                <a:sym typeface="Poppins"/>
              </a:rPr>
              <a:t>B</a:t>
            </a:r>
            <a:endParaRPr sz="2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92" name="Google Shape;892;p39"/>
          <p:cNvSpPr txBox="1">
            <a:spLocks noGrp="1"/>
          </p:cNvSpPr>
          <p:nvPr>
            <p:ph type="subTitle" idx="4294967295"/>
          </p:nvPr>
        </p:nvSpPr>
        <p:spPr>
          <a:xfrm>
            <a:off x="3452275" y="3766138"/>
            <a:ext cx="787800" cy="5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de" sz="2200">
                <a:latin typeface="Poppins"/>
                <a:ea typeface="Poppins"/>
                <a:cs typeface="Poppins"/>
                <a:sym typeface="Poppins"/>
              </a:rPr>
              <a:t>C</a:t>
            </a:r>
            <a:endParaRPr sz="22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84" name="그림 383">
            <a:extLst>
              <a:ext uri="{FF2B5EF4-FFF2-40B4-BE49-F238E27FC236}">
                <a16:creationId xmlns:a16="http://schemas.microsoft.com/office/drawing/2014/main" id="{083B65A3-F9A6-4237-AE10-60F323037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500" y="1616040"/>
            <a:ext cx="2971324" cy="18805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86" name="Google Shape;1727;p55">
            <a:extLst>
              <a:ext uri="{FF2B5EF4-FFF2-40B4-BE49-F238E27FC236}">
                <a16:creationId xmlns:a16="http://schemas.microsoft.com/office/drawing/2014/main" id="{7D5C6E9E-6583-484F-A0E8-C146AEBDD88B}"/>
              </a:ext>
            </a:extLst>
          </p:cNvPr>
          <p:cNvSpPr/>
          <p:nvPr/>
        </p:nvSpPr>
        <p:spPr>
          <a:xfrm rot="5400000">
            <a:off x="2239039" y="2250808"/>
            <a:ext cx="321495" cy="284526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noFill/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1727;p55">
            <a:extLst>
              <a:ext uri="{FF2B5EF4-FFF2-40B4-BE49-F238E27FC236}">
                <a16:creationId xmlns:a16="http://schemas.microsoft.com/office/drawing/2014/main" id="{FA9CE22C-65F7-413E-B3F7-FCFCBC3BEB2D}"/>
              </a:ext>
            </a:extLst>
          </p:cNvPr>
          <p:cNvSpPr/>
          <p:nvPr/>
        </p:nvSpPr>
        <p:spPr>
          <a:xfrm rot="5400000">
            <a:off x="2239038" y="3489119"/>
            <a:ext cx="321495" cy="284526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noFill/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BAECEC4-99AC-4528-932E-850CD5FA9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261" y="2575390"/>
            <a:ext cx="3555953" cy="21477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EEDDF38-0F8C-4F0A-ACBE-D779EB9CBD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5669"/>
          <a:stretch/>
        </p:blipFill>
        <p:spPr>
          <a:xfrm>
            <a:off x="4412868" y="1412482"/>
            <a:ext cx="3392168" cy="23185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36" name="Google Shape;336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학습 계획</a:t>
            </a:r>
            <a:endParaRPr dirty="0"/>
          </a:p>
        </p:txBody>
      </p:sp>
      <p:sp>
        <p:nvSpPr>
          <p:cNvPr id="337" name="Google Shape;337;p31"/>
          <p:cNvSpPr txBox="1">
            <a:spLocks noGrp="1"/>
          </p:cNvSpPr>
          <p:nvPr>
            <p:ph type="body" idx="1"/>
          </p:nvPr>
        </p:nvSpPr>
        <p:spPr>
          <a:xfrm>
            <a:off x="720000" y="1768600"/>
            <a:ext cx="3555953" cy="24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ko-KR" altLang="en-US" dirty="0">
                <a:latin typeface="+mn-ea"/>
                <a:ea typeface="+mn-ea"/>
              </a:rPr>
              <a:t>강의</a:t>
            </a:r>
            <a:endParaRPr lang="en-US" dirty="0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latin typeface="+mn-ea"/>
              <a:ea typeface="+mn-ea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altLang="ko-KR" sz="10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ko-KR" sz="1100" dirty="0">
                <a:latin typeface="+mn-ea"/>
                <a:ea typeface="+mn-ea"/>
              </a:rPr>
              <a:t>1. </a:t>
            </a:r>
            <a:r>
              <a:rPr lang="en-US" altLang="ko-KR" sz="1100" dirty="0" err="1">
                <a:latin typeface="+mn-ea"/>
                <a:ea typeface="+mn-ea"/>
              </a:rPr>
              <a:t>Inflearn</a:t>
            </a:r>
            <a:r>
              <a:rPr lang="ko-KR" altLang="en-US" sz="1100" dirty="0">
                <a:latin typeface="+mn-ea"/>
                <a:ea typeface="+mn-ea"/>
              </a:rPr>
              <a:t> 등의 강의 사이트</a:t>
            </a:r>
            <a:endParaRPr lang="en-US" altLang="ko-KR" sz="1100" dirty="0"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ko-KR" sz="1000" dirty="0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+mn-ea"/>
                <a:ea typeface="+mn-ea"/>
              </a:rPr>
              <a:t>강화학습의 추상적인 개념만</a:t>
            </a:r>
            <a:endParaRPr lang="en-US" altLang="ko-KR" sz="1000" dirty="0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" dirty="0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latin typeface="+mn-ea"/>
                <a:ea typeface="+mn-ea"/>
              </a:rPr>
              <a:t>2. </a:t>
            </a:r>
            <a:r>
              <a:rPr lang="ko-KR" altLang="en-US" sz="1100" dirty="0">
                <a:latin typeface="+mn-ea"/>
                <a:ea typeface="+mn-ea"/>
              </a:rPr>
              <a:t>기본 제공되는 강의 </a:t>
            </a:r>
            <a:endParaRPr lang="en-US" altLang="ko-KR" sz="1100" dirty="0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" dirty="0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latin typeface="+mn-ea"/>
                <a:ea typeface="+mn-ea"/>
              </a:rPr>
              <a:t>TStarBot</a:t>
            </a:r>
            <a:r>
              <a:rPr lang="en-US" altLang="ko-KR" sz="1000" dirty="0">
                <a:latin typeface="+mn-ea"/>
                <a:ea typeface="+mn-ea"/>
              </a:rPr>
              <a:t>&lt;</a:t>
            </a:r>
            <a:r>
              <a:rPr lang="en-US" altLang="ko-KR" sz="1000" b="1" i="0" u="sng" strike="noStrike" dirty="0">
                <a:effectLst/>
                <a:latin typeface="-apple-system"/>
                <a:hlinkClick r:id="rId5"/>
              </a:rPr>
              <a:t>python-sc2</a:t>
            </a:r>
            <a:r>
              <a:rPr lang="en-US" altLang="ko-KR" sz="1000" dirty="0">
                <a:latin typeface="+mn-ea"/>
                <a:ea typeface="+mn-ea"/>
              </a:rPr>
              <a:t>&gt;</a:t>
            </a:r>
            <a:r>
              <a:rPr lang="ko-KR" altLang="en-US" sz="1000" dirty="0">
                <a:latin typeface="+mn-ea"/>
                <a:ea typeface="+mn-ea"/>
              </a:rPr>
              <a:t>의 사용법과 강화학습의 구체적인 구현</a:t>
            </a:r>
            <a:endParaRPr lang="en-US" altLang="ko-KR" sz="1000" dirty="0">
              <a:latin typeface="+mn-ea"/>
              <a:ea typeface="+mn-ea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altLang="ko-KR" sz="12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학습 계획</a:t>
            </a:r>
            <a:endParaRPr dirty="0"/>
          </a:p>
        </p:txBody>
      </p:sp>
      <p:sp>
        <p:nvSpPr>
          <p:cNvPr id="337" name="Google Shape;337;p31"/>
          <p:cNvSpPr txBox="1">
            <a:spLocks noGrp="1"/>
          </p:cNvSpPr>
          <p:nvPr>
            <p:ph type="body" idx="1"/>
          </p:nvPr>
        </p:nvSpPr>
        <p:spPr>
          <a:xfrm>
            <a:off x="720000" y="1768600"/>
            <a:ext cx="3555953" cy="24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dirty="0">
              <a:latin typeface="+mn-ea"/>
              <a:ea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dirty="0">
              <a:latin typeface="+mn-ea"/>
              <a:ea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dirty="0">
              <a:latin typeface="+mn-ea"/>
              <a:ea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ko-KR" altLang="en-US" dirty="0">
                <a:latin typeface="+mn-ea"/>
                <a:ea typeface="+mn-ea"/>
              </a:rPr>
              <a:t>대결 맵 전략 분석</a:t>
            </a:r>
            <a:endParaRPr lang="en-US" altLang="ko-KR" dirty="0">
              <a:latin typeface="+mn-ea"/>
              <a:ea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dirty="0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latin typeface="+mn-ea"/>
                <a:ea typeface="+mn-ea"/>
              </a:rPr>
              <a:t>팀원끼리 플레이 및 리플레이 확인</a:t>
            </a:r>
            <a:endParaRPr lang="en-US" altLang="ko-KR" sz="1100" dirty="0">
              <a:latin typeface="+mn-ea"/>
              <a:ea typeface="+mn-ea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1100" dirty="0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latin typeface="+mn-ea"/>
              <a:ea typeface="+mn-ea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1100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D54565-CC95-47B2-BEF3-E8870175E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68600"/>
            <a:ext cx="4082778" cy="23330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8589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학습 계획</a:t>
            </a:r>
            <a:endParaRPr dirty="0"/>
          </a:p>
        </p:txBody>
      </p:sp>
      <p:sp>
        <p:nvSpPr>
          <p:cNvPr id="337" name="Google Shape;337;p31"/>
          <p:cNvSpPr txBox="1">
            <a:spLocks noGrp="1"/>
          </p:cNvSpPr>
          <p:nvPr>
            <p:ph type="body" idx="1"/>
          </p:nvPr>
        </p:nvSpPr>
        <p:spPr>
          <a:xfrm>
            <a:off x="720000" y="1768600"/>
            <a:ext cx="3555953" cy="24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dirty="0">
              <a:latin typeface="+mn-ea"/>
              <a:ea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dirty="0">
              <a:latin typeface="+mn-ea"/>
              <a:ea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dirty="0">
              <a:latin typeface="+mn-ea"/>
              <a:ea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dirty="0" err="1">
                <a:latin typeface="+mn-ea"/>
                <a:ea typeface="+mn-ea"/>
              </a:rPr>
              <a:t>TStarBot</a:t>
            </a:r>
            <a:r>
              <a:rPr lang="en-US" dirty="0">
                <a:latin typeface="+mn-ea"/>
                <a:ea typeface="+mn-ea"/>
              </a:rPr>
              <a:t>&lt;</a:t>
            </a:r>
            <a:r>
              <a:rPr lang="en-US" altLang="ko-KR" b="1" i="0" u="sng" strike="noStrike" dirty="0">
                <a:effectLst/>
                <a:latin typeface="-apple-system"/>
                <a:hlinkClick r:id="rId3"/>
              </a:rPr>
              <a:t>python-sc2</a:t>
            </a:r>
            <a:r>
              <a:rPr lang="en-US" dirty="0">
                <a:latin typeface="+mn-ea"/>
                <a:ea typeface="+mn-ea"/>
              </a:rPr>
              <a:t>&gt; </a:t>
            </a:r>
            <a:r>
              <a:rPr lang="ko-KR" altLang="en-US" dirty="0">
                <a:latin typeface="+mn-ea"/>
                <a:ea typeface="+mn-ea"/>
              </a:rPr>
              <a:t>코드 분석</a:t>
            </a:r>
            <a:endParaRPr lang="en-US" altLang="ko-KR" dirty="0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D9E648-51D7-4003-844F-FB0324B0F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617015"/>
            <a:ext cx="4221084" cy="23336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63292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학습 계획</a:t>
            </a:r>
            <a:endParaRPr dirty="0"/>
          </a:p>
        </p:txBody>
      </p:sp>
      <p:sp>
        <p:nvSpPr>
          <p:cNvPr id="337" name="Google Shape;337;p31"/>
          <p:cNvSpPr txBox="1">
            <a:spLocks noGrp="1"/>
          </p:cNvSpPr>
          <p:nvPr>
            <p:ph type="body" idx="1"/>
          </p:nvPr>
        </p:nvSpPr>
        <p:spPr>
          <a:xfrm>
            <a:off x="229822" y="2371572"/>
            <a:ext cx="4342178" cy="18789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가능한 경우</a:t>
            </a:r>
            <a:r>
              <a:rPr lang="en-US" altLang="ko-KR" dirty="0">
                <a:latin typeface="+mn-ea"/>
                <a:ea typeface="+mn-ea"/>
              </a:rPr>
              <a:t>) </a:t>
            </a:r>
            <a:r>
              <a:rPr lang="ko-KR" altLang="en-US" dirty="0">
                <a:latin typeface="+mn-ea"/>
                <a:ea typeface="+mn-ea"/>
              </a:rPr>
              <a:t>타 팀과의 </a:t>
            </a:r>
            <a:r>
              <a:rPr lang="ko-KR" altLang="en-US" dirty="0" err="1">
                <a:latin typeface="+mn-ea"/>
                <a:ea typeface="+mn-ea"/>
              </a:rPr>
              <a:t>비정기</a:t>
            </a:r>
            <a:r>
              <a:rPr lang="ko-KR" altLang="en-US" dirty="0">
                <a:latin typeface="+mn-ea"/>
                <a:ea typeface="+mn-ea"/>
              </a:rPr>
              <a:t> 대결</a:t>
            </a:r>
            <a:endParaRPr lang="en-US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C19D40-97B4-492C-8185-575032F49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839" y="1621933"/>
            <a:ext cx="2349500" cy="2349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3141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협업 계획</a:t>
            </a:r>
            <a:endParaRPr dirty="0"/>
          </a:p>
        </p:txBody>
      </p:sp>
      <p:pic>
        <p:nvPicPr>
          <p:cNvPr id="309" name="Google Shape;30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3800" y="1581225"/>
            <a:ext cx="1166100" cy="116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0"/>
          <p:cNvSpPr txBox="1">
            <a:spLocks noGrp="1"/>
          </p:cNvSpPr>
          <p:nvPr>
            <p:ph type="subTitle" idx="1"/>
          </p:nvPr>
        </p:nvSpPr>
        <p:spPr>
          <a:xfrm>
            <a:off x="927250" y="3664725"/>
            <a:ext cx="3439200" cy="79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학습내용</a:t>
            </a:r>
            <a:r>
              <a:rPr lang="en-US" altLang="ko-KR" dirty="0"/>
              <a:t>, </a:t>
            </a:r>
            <a:r>
              <a:rPr lang="ko-KR" altLang="en-US" dirty="0"/>
              <a:t>관련정보 문서화 및 일정관리</a:t>
            </a:r>
            <a:endParaRPr lang="en-US" altLang="ko-KR" dirty="0"/>
          </a:p>
        </p:txBody>
      </p:sp>
      <p:sp>
        <p:nvSpPr>
          <p:cNvPr id="311" name="Google Shape;311;p30"/>
          <p:cNvSpPr txBox="1">
            <a:spLocks noGrp="1"/>
          </p:cNvSpPr>
          <p:nvPr>
            <p:ph type="subTitle" idx="2"/>
          </p:nvPr>
        </p:nvSpPr>
        <p:spPr>
          <a:xfrm>
            <a:off x="1477000" y="2997700"/>
            <a:ext cx="2339700" cy="5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de" altLang="ko-KR" dirty="0"/>
              <a:t>Notion</a:t>
            </a:r>
            <a:endParaRPr dirty="0"/>
          </a:p>
        </p:txBody>
      </p:sp>
      <p:sp>
        <p:nvSpPr>
          <p:cNvPr id="312" name="Google Shape;312;p30"/>
          <p:cNvSpPr txBox="1">
            <a:spLocks noGrp="1"/>
          </p:cNvSpPr>
          <p:nvPr>
            <p:ph type="subTitle" idx="3"/>
          </p:nvPr>
        </p:nvSpPr>
        <p:spPr>
          <a:xfrm>
            <a:off x="4777538" y="3664725"/>
            <a:ext cx="3439200" cy="79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코드 공유 및 </a:t>
            </a:r>
            <a:endParaRPr lang="en-US" altLang="ko-KR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버전관리</a:t>
            </a:r>
          </a:p>
        </p:txBody>
      </p:sp>
      <p:sp>
        <p:nvSpPr>
          <p:cNvPr id="313" name="Google Shape;313;p30"/>
          <p:cNvSpPr txBox="1">
            <a:spLocks noGrp="1"/>
          </p:cNvSpPr>
          <p:nvPr>
            <p:ph type="subTitle" idx="4"/>
          </p:nvPr>
        </p:nvSpPr>
        <p:spPr>
          <a:xfrm>
            <a:off x="5327298" y="2997700"/>
            <a:ext cx="2339700" cy="5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dirty="0"/>
              <a:t>GitHub</a:t>
            </a:r>
            <a:endParaRPr dirty="0"/>
          </a:p>
        </p:txBody>
      </p:sp>
      <p:pic>
        <p:nvPicPr>
          <p:cNvPr id="314" name="Google Shape;31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4087" y="1581225"/>
            <a:ext cx="1166100" cy="1166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5" name="Google Shape;315;p30"/>
          <p:cNvCxnSpPr/>
          <p:nvPr/>
        </p:nvCxnSpPr>
        <p:spPr>
          <a:xfrm>
            <a:off x="1338850" y="3537750"/>
            <a:ext cx="261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lt1">
                <a:alpha val="50000"/>
              </a:schemeClr>
            </a:outerShdw>
          </a:effectLst>
        </p:spPr>
      </p:cxnSp>
      <p:cxnSp>
        <p:nvCxnSpPr>
          <p:cNvPr id="316" name="Google Shape;316;p30"/>
          <p:cNvCxnSpPr/>
          <p:nvPr/>
        </p:nvCxnSpPr>
        <p:spPr>
          <a:xfrm>
            <a:off x="5189138" y="3537750"/>
            <a:ext cx="261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lt1">
                <a:alpha val="50000"/>
              </a:schemeClr>
            </a:outerShdw>
          </a:effectLst>
        </p:spPr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B8F47BB-1B03-4B6E-8105-2BBCEB6BA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1675" y="1844016"/>
            <a:ext cx="646457" cy="64645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B3108ED-8364-4056-94F4-445AE416AD3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392" r="22392"/>
          <a:stretch/>
        </p:blipFill>
        <p:spPr>
          <a:xfrm>
            <a:off x="6189372" y="1844016"/>
            <a:ext cx="615529" cy="64645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질문 사항</a:t>
            </a:r>
            <a:endParaRPr dirty="0"/>
          </a:p>
        </p:txBody>
      </p:sp>
      <p:sp>
        <p:nvSpPr>
          <p:cNvPr id="337" name="Google Shape;337;p31"/>
          <p:cNvSpPr txBox="1">
            <a:spLocks noGrp="1"/>
          </p:cNvSpPr>
          <p:nvPr>
            <p:ph type="body" idx="1"/>
          </p:nvPr>
        </p:nvSpPr>
        <p:spPr>
          <a:xfrm>
            <a:off x="720000" y="1388713"/>
            <a:ext cx="6350708" cy="33097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42950" lvl="1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+mn-ea"/>
              <a:ea typeface="+mn-ea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+mn-ea"/>
              <a:ea typeface="+mn-ea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+mn-ea"/>
              <a:ea typeface="+mn-ea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+mn-ea"/>
              <a:ea typeface="+mn-ea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+mn-ea"/>
              <a:ea typeface="+mn-ea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ko-KR" altLang="en-US" dirty="0">
                <a:latin typeface="+mn-ea"/>
                <a:ea typeface="+mn-ea"/>
              </a:rPr>
              <a:t>올 한 해 동안의 구체적인 일정</a:t>
            </a:r>
            <a:endParaRPr lang="en-US" altLang="ko-KR" dirty="0">
              <a:latin typeface="+mn-ea"/>
              <a:ea typeface="+mn-ea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+mn-ea"/>
              <a:ea typeface="+mn-ea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+mn-ea"/>
              <a:ea typeface="+mn-ea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ko-KR" altLang="en-US" dirty="0">
                <a:latin typeface="+mn-ea"/>
                <a:ea typeface="+mn-ea"/>
              </a:rPr>
              <a:t>이전 대회에서 단순 코딩으로 만든 팀들이 어느정도 있었는지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좋은 성적을 냈었는지</a:t>
            </a:r>
            <a:endParaRPr lang="en-US" altLang="ko-KR" dirty="0">
              <a:latin typeface="+mn-ea"/>
              <a:ea typeface="+mn-ea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+mn-ea"/>
              <a:ea typeface="+mn-ea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+mn-ea"/>
              <a:ea typeface="+mn-ea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+mn-ea"/>
              <a:ea typeface="+mn-ea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+mn-ea"/>
              <a:ea typeface="+mn-ea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+mn-ea"/>
              <a:ea typeface="+mn-ea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5164208"/>
      </p:ext>
    </p:extLst>
  </p:cSld>
  <p:clrMapOvr>
    <a:masterClrMapping/>
  </p:clrMapOvr>
</p:sld>
</file>

<file path=ppt/theme/theme1.xml><?xml version="1.0" encoding="utf-8"?>
<a:theme xmlns:a="http://schemas.openxmlformats.org/drawingml/2006/main" name="Futuristisches Portfolio by Slidesgo">
  <a:themeElements>
    <a:clrScheme name="Simple Light">
      <a:dk1>
        <a:srgbClr val="151329"/>
      </a:dk1>
      <a:lt1>
        <a:srgbClr val="FFFFFF"/>
      </a:lt1>
      <a:dk2>
        <a:srgbClr val="E500FA"/>
      </a:dk2>
      <a:lt2>
        <a:srgbClr val="5729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219</Words>
  <Application>Microsoft Office PowerPoint</Application>
  <PresentationFormat>화면 슬라이드 쇼(16:9)</PresentationFormat>
  <Paragraphs>75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Anaheim</vt:lpstr>
      <vt:lpstr>-apple-system</vt:lpstr>
      <vt:lpstr>Baloo Thambi 2</vt:lpstr>
      <vt:lpstr>Poppins</vt:lpstr>
      <vt:lpstr>나눔고딕</vt:lpstr>
      <vt:lpstr>맑은 고딕</vt:lpstr>
      <vt:lpstr>Arial</vt:lpstr>
      <vt:lpstr>Wingdings</vt:lpstr>
      <vt:lpstr>Futuristisches Portfolio by Slidesgo</vt:lpstr>
      <vt:lpstr>TEAM 신경쓰지망 PLANS</vt:lpstr>
      <vt:lpstr>목차</vt:lpstr>
      <vt:lpstr>참가동기</vt:lpstr>
      <vt:lpstr>학습 계획</vt:lpstr>
      <vt:lpstr>학습 계획</vt:lpstr>
      <vt:lpstr>학습 계획</vt:lpstr>
      <vt:lpstr>학습 계획</vt:lpstr>
      <vt:lpstr>협업 계획</vt:lpstr>
      <vt:lpstr>질문 사항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신경쓰지망 PLANS</dc:title>
  <cp:lastModifiedBy>정현 김</cp:lastModifiedBy>
  <cp:revision>18</cp:revision>
  <dcterms:modified xsi:type="dcterms:W3CDTF">2021-08-09T03:09:19Z</dcterms:modified>
</cp:coreProperties>
</file>