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7" r:id="rId4"/>
    <p:sldId id="258" r:id="rId5"/>
    <p:sldId id="289" r:id="rId6"/>
    <p:sldId id="29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0" r:id="rId15"/>
    <p:sldId id="265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4" autoAdjust="0"/>
  </p:normalViewPr>
  <p:slideViewPr>
    <p:cSldViewPr snapToGrid="0">
      <p:cViewPr varScale="1">
        <p:scale>
          <a:sx n="60" d="100"/>
          <a:sy n="60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C2CD-AA76-4260-A57D-F22268758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222B0E-D759-4C01-9A37-0C804D720688}">
      <dgm:prSet/>
      <dgm:spPr/>
      <dgm:t>
        <a:bodyPr/>
        <a:lstStyle/>
        <a:p>
          <a:r>
            <a:rPr lang="ko-KR" dirty="0"/>
            <a:t>백준문제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2557, 1000, 1008, 2588</a:t>
          </a:r>
        </a:p>
      </dgm:t>
    </dgm:pt>
    <dgm:pt modelId="{8D86E094-D5AC-4299-9E3F-520375EE6AE5}" type="parTrans" cxnId="{61191362-E1D3-4445-81C1-FBE760B2643B}">
      <dgm:prSet/>
      <dgm:spPr/>
      <dgm:t>
        <a:bodyPr/>
        <a:lstStyle/>
        <a:p>
          <a:endParaRPr lang="en-US"/>
        </a:p>
      </dgm:t>
    </dgm:pt>
    <dgm:pt modelId="{12CB72B6-F6E3-4DAF-83B9-05964C83F26F}" type="sibTrans" cxnId="{61191362-E1D3-4445-81C1-FBE760B2643B}">
      <dgm:prSet/>
      <dgm:spPr/>
      <dgm:t>
        <a:bodyPr/>
        <a:lstStyle/>
        <a:p>
          <a:endParaRPr lang="en-US"/>
        </a:p>
      </dgm:t>
    </dgm:pt>
    <dgm:pt modelId="{96BD0850-F87E-4E2D-84CB-3019A9AA739D}">
      <dgm:prSet/>
      <dgm:spPr/>
      <dgm:t>
        <a:bodyPr/>
        <a:lstStyle/>
        <a:p>
          <a:r>
            <a:rPr lang="ko-KR"/>
            <a:t>일반문제</a:t>
          </a:r>
          <a:r>
            <a:rPr lang="en-US"/>
            <a:t>: </a:t>
          </a:r>
          <a:r>
            <a:rPr lang="ko-KR"/>
            <a:t>사각형의 너비와 높이를 입력하면 넓이를 출력하는 프로그램을 만들기</a:t>
          </a:r>
          <a:endParaRPr lang="en-US"/>
        </a:p>
      </dgm:t>
    </dgm:pt>
    <dgm:pt modelId="{DB383D06-7879-4B4A-8EDF-7B6187552868}" type="parTrans" cxnId="{0E88C0B4-40BB-4B9F-86E9-692CA978663F}">
      <dgm:prSet/>
      <dgm:spPr/>
      <dgm:t>
        <a:bodyPr/>
        <a:lstStyle/>
        <a:p>
          <a:endParaRPr lang="en-US"/>
        </a:p>
      </dgm:t>
    </dgm:pt>
    <dgm:pt modelId="{A16BBBA6-ED16-4EF1-B802-6DB107F97243}" type="sibTrans" cxnId="{0E88C0B4-40BB-4B9F-86E9-692CA978663F}">
      <dgm:prSet/>
      <dgm:spPr/>
      <dgm:t>
        <a:bodyPr/>
        <a:lstStyle/>
        <a:p>
          <a:endParaRPr lang="en-US"/>
        </a:p>
      </dgm:t>
    </dgm:pt>
    <dgm:pt modelId="{58E1AA99-2C33-4358-9D9A-C87C9C04E9E7}">
      <dgm:prSet/>
      <dgm:spPr/>
      <dgm:t>
        <a:bodyPr/>
        <a:lstStyle/>
        <a:p>
          <a:r>
            <a:rPr lang="ko-KR" dirty="0"/>
            <a:t>추가문제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2438 10171</a:t>
          </a:r>
        </a:p>
      </dgm:t>
    </dgm:pt>
    <dgm:pt modelId="{89503ED9-5483-468E-A9A7-594405902DCB}" type="parTrans" cxnId="{8AEC95D7-1CBA-4401-90D8-9FA13E2812A6}">
      <dgm:prSet/>
      <dgm:spPr/>
      <dgm:t>
        <a:bodyPr/>
        <a:lstStyle/>
        <a:p>
          <a:endParaRPr lang="en-US"/>
        </a:p>
      </dgm:t>
    </dgm:pt>
    <dgm:pt modelId="{421BB5C6-2D21-40A8-88F8-68BB2049CDF8}" type="sibTrans" cxnId="{8AEC95D7-1CBA-4401-90D8-9FA13E2812A6}">
      <dgm:prSet/>
      <dgm:spPr/>
      <dgm:t>
        <a:bodyPr/>
        <a:lstStyle/>
        <a:p>
          <a:endParaRPr lang="en-US"/>
        </a:p>
      </dgm:t>
    </dgm:pt>
    <dgm:pt modelId="{F97C8920-9CDF-4C11-BC0A-62A4D02AE1EA}" type="pres">
      <dgm:prSet presAssocID="{2DFDC2CD-AA76-4260-A57D-F22268758C3A}" presName="root" presStyleCnt="0">
        <dgm:presLayoutVars>
          <dgm:dir/>
          <dgm:resizeHandles val="exact"/>
        </dgm:presLayoutVars>
      </dgm:prSet>
      <dgm:spPr/>
    </dgm:pt>
    <dgm:pt modelId="{03281453-2699-4B45-A1DF-42784262FBED}" type="pres">
      <dgm:prSet presAssocID="{B3222B0E-D759-4C01-9A37-0C804D720688}" presName="compNode" presStyleCnt="0"/>
      <dgm:spPr/>
    </dgm:pt>
    <dgm:pt modelId="{77BE801C-7214-4FFF-A045-D22FD4A371E4}" type="pres">
      <dgm:prSet presAssocID="{B3222B0E-D759-4C01-9A37-0C804D720688}" presName="bgRect" presStyleLbl="bgShp" presStyleIdx="0" presStyleCnt="3"/>
      <dgm:spPr/>
    </dgm:pt>
    <dgm:pt modelId="{3697F754-C305-45A0-8A28-F01D96D5ED31}" type="pres">
      <dgm:prSet presAssocID="{B3222B0E-D759-4C01-9A37-0C804D720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15E2A320-0B72-4EA3-B7BD-1A5C86A3E0AD}" type="pres">
      <dgm:prSet presAssocID="{B3222B0E-D759-4C01-9A37-0C804D720688}" presName="spaceRect" presStyleCnt="0"/>
      <dgm:spPr/>
    </dgm:pt>
    <dgm:pt modelId="{49BFD31F-2A62-4EC6-A740-9BD41F166393}" type="pres">
      <dgm:prSet presAssocID="{B3222B0E-D759-4C01-9A37-0C804D720688}" presName="parTx" presStyleLbl="revTx" presStyleIdx="0" presStyleCnt="3">
        <dgm:presLayoutVars>
          <dgm:chMax val="0"/>
          <dgm:chPref val="0"/>
        </dgm:presLayoutVars>
      </dgm:prSet>
      <dgm:spPr/>
    </dgm:pt>
    <dgm:pt modelId="{0520CF7F-F763-45DD-8A42-D7342F0130CD}" type="pres">
      <dgm:prSet presAssocID="{12CB72B6-F6E3-4DAF-83B9-05964C83F26F}" presName="sibTrans" presStyleCnt="0"/>
      <dgm:spPr/>
    </dgm:pt>
    <dgm:pt modelId="{6AD3B646-6250-4DAF-89E5-1BCAA393CA97}" type="pres">
      <dgm:prSet presAssocID="{96BD0850-F87E-4E2D-84CB-3019A9AA739D}" presName="compNode" presStyleCnt="0"/>
      <dgm:spPr/>
    </dgm:pt>
    <dgm:pt modelId="{D53A2A73-E033-48F2-BFD6-4C2155C9D1BC}" type="pres">
      <dgm:prSet presAssocID="{96BD0850-F87E-4E2D-84CB-3019A9AA739D}" presName="bgRect" presStyleLbl="bgShp" presStyleIdx="1" presStyleCnt="3"/>
      <dgm:spPr/>
    </dgm:pt>
    <dgm:pt modelId="{8B2AC28C-7A7B-4327-A8D1-A2D700E84CC9}" type="pres">
      <dgm:prSet presAssocID="{96BD0850-F87E-4E2D-84CB-3019A9AA739D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D50343-AEC6-4CA5-B65F-4C84E0CE1AC9}" type="pres">
      <dgm:prSet presAssocID="{96BD0850-F87E-4E2D-84CB-3019A9AA739D}" presName="spaceRect" presStyleCnt="0"/>
      <dgm:spPr/>
    </dgm:pt>
    <dgm:pt modelId="{BA05DD05-4818-431C-95D9-4C396D09DBB5}" type="pres">
      <dgm:prSet presAssocID="{96BD0850-F87E-4E2D-84CB-3019A9AA739D}" presName="parTx" presStyleLbl="revTx" presStyleIdx="1" presStyleCnt="3">
        <dgm:presLayoutVars>
          <dgm:chMax val="0"/>
          <dgm:chPref val="0"/>
        </dgm:presLayoutVars>
      </dgm:prSet>
      <dgm:spPr/>
    </dgm:pt>
    <dgm:pt modelId="{27ABA4AA-6D02-4819-8AFD-9CCE46CE7012}" type="pres">
      <dgm:prSet presAssocID="{A16BBBA6-ED16-4EF1-B802-6DB107F97243}" presName="sibTrans" presStyleCnt="0"/>
      <dgm:spPr/>
    </dgm:pt>
    <dgm:pt modelId="{EDE2703C-DA78-4B0C-80FD-1A0BA2AD1C24}" type="pres">
      <dgm:prSet presAssocID="{58E1AA99-2C33-4358-9D9A-C87C9C04E9E7}" presName="compNode" presStyleCnt="0"/>
      <dgm:spPr/>
    </dgm:pt>
    <dgm:pt modelId="{D7939152-D5E4-40F2-833F-C6DF6FF8E0FD}" type="pres">
      <dgm:prSet presAssocID="{58E1AA99-2C33-4358-9D9A-C87C9C04E9E7}" presName="bgRect" presStyleLbl="bgShp" presStyleIdx="2" presStyleCnt="3"/>
      <dgm:spPr/>
    </dgm:pt>
    <dgm:pt modelId="{7876866B-8CEE-4FBE-8481-2F19CFBFCD9D}" type="pres">
      <dgm:prSet presAssocID="{58E1AA99-2C33-4358-9D9A-C87C9C04E9E7}" presName="iconRect" presStyleLbl="node1" presStyleIdx="2" presStyleCnt="3" custLinFactNeighborX="3225" custLinFactNeighborY="21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937D23A-25C8-4FC5-A6D8-D05C6FDBAAAE}" type="pres">
      <dgm:prSet presAssocID="{58E1AA99-2C33-4358-9D9A-C87C9C04E9E7}" presName="spaceRect" presStyleCnt="0"/>
      <dgm:spPr/>
    </dgm:pt>
    <dgm:pt modelId="{C39FEDDD-8EE5-4985-8148-1ADA0BD392E0}" type="pres">
      <dgm:prSet presAssocID="{58E1AA99-2C33-4358-9D9A-C87C9C04E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A0750D-DBB5-4456-BDD8-8FCA9EED47B7}" type="presOf" srcId="{96BD0850-F87E-4E2D-84CB-3019A9AA739D}" destId="{BA05DD05-4818-431C-95D9-4C396D09DBB5}" srcOrd="0" destOrd="0" presId="urn:microsoft.com/office/officeart/2018/2/layout/IconVerticalSolidList"/>
    <dgm:cxn modelId="{61191362-E1D3-4445-81C1-FBE760B2643B}" srcId="{2DFDC2CD-AA76-4260-A57D-F22268758C3A}" destId="{B3222B0E-D759-4C01-9A37-0C804D720688}" srcOrd="0" destOrd="0" parTransId="{8D86E094-D5AC-4299-9E3F-520375EE6AE5}" sibTransId="{12CB72B6-F6E3-4DAF-83B9-05964C83F26F}"/>
    <dgm:cxn modelId="{3257D069-2EF1-4DDE-8495-275F8D842842}" type="presOf" srcId="{58E1AA99-2C33-4358-9D9A-C87C9C04E9E7}" destId="{C39FEDDD-8EE5-4985-8148-1ADA0BD392E0}" srcOrd="0" destOrd="0" presId="urn:microsoft.com/office/officeart/2018/2/layout/IconVerticalSolidList"/>
    <dgm:cxn modelId="{F5071289-1A17-4CE8-96C5-523D6787DE2B}" type="presOf" srcId="{B3222B0E-D759-4C01-9A37-0C804D720688}" destId="{49BFD31F-2A62-4EC6-A740-9BD41F166393}" srcOrd="0" destOrd="0" presId="urn:microsoft.com/office/officeart/2018/2/layout/IconVerticalSolidList"/>
    <dgm:cxn modelId="{0E88C0B4-40BB-4B9F-86E9-692CA978663F}" srcId="{2DFDC2CD-AA76-4260-A57D-F22268758C3A}" destId="{96BD0850-F87E-4E2D-84CB-3019A9AA739D}" srcOrd="1" destOrd="0" parTransId="{DB383D06-7879-4B4A-8EDF-7B6187552868}" sibTransId="{A16BBBA6-ED16-4EF1-B802-6DB107F97243}"/>
    <dgm:cxn modelId="{8AEC95D7-1CBA-4401-90D8-9FA13E2812A6}" srcId="{2DFDC2CD-AA76-4260-A57D-F22268758C3A}" destId="{58E1AA99-2C33-4358-9D9A-C87C9C04E9E7}" srcOrd="2" destOrd="0" parTransId="{89503ED9-5483-468E-A9A7-594405902DCB}" sibTransId="{421BB5C6-2D21-40A8-88F8-68BB2049CDF8}"/>
    <dgm:cxn modelId="{7BA75BF0-5BC2-4EC8-815B-B9FF6A3ABE3C}" type="presOf" srcId="{2DFDC2CD-AA76-4260-A57D-F22268758C3A}" destId="{F97C8920-9CDF-4C11-BC0A-62A4D02AE1EA}" srcOrd="0" destOrd="0" presId="urn:microsoft.com/office/officeart/2018/2/layout/IconVerticalSolidList"/>
    <dgm:cxn modelId="{27125BE3-A8D9-4048-BE6C-D77EDEDED651}" type="presParOf" srcId="{F97C8920-9CDF-4C11-BC0A-62A4D02AE1EA}" destId="{03281453-2699-4B45-A1DF-42784262FBED}" srcOrd="0" destOrd="0" presId="urn:microsoft.com/office/officeart/2018/2/layout/IconVerticalSolidList"/>
    <dgm:cxn modelId="{A174A87B-2FF4-4E37-B88A-A50D8AD8BF62}" type="presParOf" srcId="{03281453-2699-4B45-A1DF-42784262FBED}" destId="{77BE801C-7214-4FFF-A045-D22FD4A371E4}" srcOrd="0" destOrd="0" presId="urn:microsoft.com/office/officeart/2018/2/layout/IconVerticalSolidList"/>
    <dgm:cxn modelId="{03F16934-6618-47F5-820F-5907CD54C8BF}" type="presParOf" srcId="{03281453-2699-4B45-A1DF-42784262FBED}" destId="{3697F754-C305-45A0-8A28-F01D96D5ED31}" srcOrd="1" destOrd="0" presId="urn:microsoft.com/office/officeart/2018/2/layout/IconVerticalSolidList"/>
    <dgm:cxn modelId="{A41F5B6C-702A-4974-B9D9-C03981326466}" type="presParOf" srcId="{03281453-2699-4B45-A1DF-42784262FBED}" destId="{15E2A320-0B72-4EA3-B7BD-1A5C86A3E0AD}" srcOrd="2" destOrd="0" presId="urn:microsoft.com/office/officeart/2018/2/layout/IconVerticalSolidList"/>
    <dgm:cxn modelId="{46ABDE63-3CC5-4AAE-972C-48884F8ECC4A}" type="presParOf" srcId="{03281453-2699-4B45-A1DF-42784262FBED}" destId="{49BFD31F-2A62-4EC6-A740-9BD41F166393}" srcOrd="3" destOrd="0" presId="urn:microsoft.com/office/officeart/2018/2/layout/IconVerticalSolidList"/>
    <dgm:cxn modelId="{2D255CD6-6282-488D-9E32-293D618CBB76}" type="presParOf" srcId="{F97C8920-9CDF-4C11-BC0A-62A4D02AE1EA}" destId="{0520CF7F-F763-45DD-8A42-D7342F0130CD}" srcOrd="1" destOrd="0" presId="urn:microsoft.com/office/officeart/2018/2/layout/IconVerticalSolidList"/>
    <dgm:cxn modelId="{2EBF8701-7014-494C-87D7-A07E038E19EA}" type="presParOf" srcId="{F97C8920-9CDF-4C11-BC0A-62A4D02AE1EA}" destId="{6AD3B646-6250-4DAF-89E5-1BCAA393CA97}" srcOrd="2" destOrd="0" presId="urn:microsoft.com/office/officeart/2018/2/layout/IconVerticalSolidList"/>
    <dgm:cxn modelId="{2785A9E4-506E-4EBD-98A3-F04411794953}" type="presParOf" srcId="{6AD3B646-6250-4DAF-89E5-1BCAA393CA97}" destId="{D53A2A73-E033-48F2-BFD6-4C2155C9D1BC}" srcOrd="0" destOrd="0" presId="urn:microsoft.com/office/officeart/2018/2/layout/IconVerticalSolidList"/>
    <dgm:cxn modelId="{B98538BA-9197-468F-847F-0A835C1B9B9C}" type="presParOf" srcId="{6AD3B646-6250-4DAF-89E5-1BCAA393CA97}" destId="{8B2AC28C-7A7B-4327-A8D1-A2D700E84CC9}" srcOrd="1" destOrd="0" presId="urn:microsoft.com/office/officeart/2018/2/layout/IconVerticalSolidList"/>
    <dgm:cxn modelId="{F96A6554-A4B0-4E09-8C23-4CC001F625A6}" type="presParOf" srcId="{6AD3B646-6250-4DAF-89E5-1BCAA393CA97}" destId="{FFD50343-AEC6-4CA5-B65F-4C84E0CE1AC9}" srcOrd="2" destOrd="0" presId="urn:microsoft.com/office/officeart/2018/2/layout/IconVerticalSolidList"/>
    <dgm:cxn modelId="{A0E71F1B-B78A-43BF-859C-0AAEAA5EB2A8}" type="presParOf" srcId="{6AD3B646-6250-4DAF-89E5-1BCAA393CA97}" destId="{BA05DD05-4818-431C-95D9-4C396D09DBB5}" srcOrd="3" destOrd="0" presId="urn:microsoft.com/office/officeart/2018/2/layout/IconVerticalSolidList"/>
    <dgm:cxn modelId="{4A80E692-8353-4B92-83D1-CBB80C554EFE}" type="presParOf" srcId="{F97C8920-9CDF-4C11-BC0A-62A4D02AE1EA}" destId="{27ABA4AA-6D02-4819-8AFD-9CCE46CE7012}" srcOrd="3" destOrd="0" presId="urn:microsoft.com/office/officeart/2018/2/layout/IconVerticalSolidList"/>
    <dgm:cxn modelId="{181498DF-0C57-48D9-A5AB-21F516ABE2E9}" type="presParOf" srcId="{F97C8920-9CDF-4C11-BC0A-62A4D02AE1EA}" destId="{EDE2703C-DA78-4B0C-80FD-1A0BA2AD1C24}" srcOrd="4" destOrd="0" presId="urn:microsoft.com/office/officeart/2018/2/layout/IconVerticalSolidList"/>
    <dgm:cxn modelId="{541C848D-7002-404F-AFDB-904D52BB71E8}" type="presParOf" srcId="{EDE2703C-DA78-4B0C-80FD-1A0BA2AD1C24}" destId="{D7939152-D5E4-40F2-833F-C6DF6FF8E0FD}" srcOrd="0" destOrd="0" presId="urn:microsoft.com/office/officeart/2018/2/layout/IconVerticalSolidList"/>
    <dgm:cxn modelId="{2D559B02-8877-4BE9-9E09-1C66E7E08F55}" type="presParOf" srcId="{EDE2703C-DA78-4B0C-80FD-1A0BA2AD1C24}" destId="{7876866B-8CEE-4FBE-8481-2F19CFBFCD9D}" srcOrd="1" destOrd="0" presId="urn:microsoft.com/office/officeart/2018/2/layout/IconVerticalSolidList"/>
    <dgm:cxn modelId="{7E1EBA0D-3894-4557-9172-8A895CE2F2BB}" type="presParOf" srcId="{EDE2703C-DA78-4B0C-80FD-1A0BA2AD1C24}" destId="{2937D23A-25C8-4FC5-A6D8-D05C6FDBAAAE}" srcOrd="2" destOrd="0" presId="urn:microsoft.com/office/officeart/2018/2/layout/IconVerticalSolidList"/>
    <dgm:cxn modelId="{D88F081D-CA74-4736-A856-937F4F97F0ED}" type="presParOf" srcId="{EDE2703C-DA78-4B0C-80FD-1A0BA2AD1C24}" destId="{C39FEDDD-8EE5-4985-8148-1ADA0BD39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801C-7214-4FFF-A045-D22FD4A371E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7F754-C305-45A0-8A28-F01D96D5ED3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31F-2A62-4EC6-A740-9BD41F166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백준문제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2557, 1000, 1008, 2588</a:t>
          </a:r>
        </a:p>
      </dsp:txBody>
      <dsp:txXfrm>
        <a:off x="1941716" y="718"/>
        <a:ext cx="4571887" cy="1681139"/>
      </dsp:txXfrm>
    </dsp:sp>
    <dsp:sp modelId="{D53A2A73-E033-48F2-BFD6-4C2155C9D1B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AC28C-7A7B-4327-A8D1-A2D700E84CC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5DD05-4818-431C-95D9-4C396D09DB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일반문제</a:t>
          </a:r>
          <a:r>
            <a:rPr lang="en-US" sz="2200" kern="1200"/>
            <a:t>: </a:t>
          </a:r>
          <a:r>
            <a:rPr lang="ko-KR" sz="2200" kern="1200"/>
            <a:t>사각형의 너비와 높이를 입력하면 넓이를 출력하는 프로그램을 만들기</a:t>
          </a:r>
          <a:endParaRPr lang="en-US" sz="2200" kern="1200"/>
        </a:p>
      </dsp:txBody>
      <dsp:txXfrm>
        <a:off x="1941716" y="2102143"/>
        <a:ext cx="4571887" cy="1681139"/>
      </dsp:txXfrm>
    </dsp:sp>
    <dsp:sp modelId="{D7939152-D5E4-40F2-833F-C6DF6FF8E0F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866B-8CEE-4FBE-8481-2F19CFBFCD9D}">
      <dsp:nvSpPr>
        <dsp:cNvPr id="0" name=""/>
        <dsp:cNvSpPr/>
      </dsp:nvSpPr>
      <dsp:spPr>
        <a:xfrm>
          <a:off x="538363" y="4601703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FEDDD-8EE5-4985-8148-1ADA0BD392E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추가문제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2438 10171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EEF3-85AA-4A0F-A388-8693DEDCA29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9CFB-6B8F-4FF6-935B-A05D169DC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7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프로그램이 도는 과정 이해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스스로 학습하는 법 멘토링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6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자료형은 컴퓨터가 우리가 입력한 숫자를 읽을 수 있도록 도와줍니다</a:t>
            </a:r>
            <a:endParaRPr lang="en-US" altLang="ko-KR" dirty="0"/>
          </a:p>
          <a:p>
            <a:r>
              <a:rPr lang="ko-KR" altLang="en-US" dirty="0"/>
              <a:t>따라서 자료형을 배우는 것은</a:t>
            </a:r>
            <a:r>
              <a:rPr lang="en-US" altLang="ko-KR" dirty="0"/>
              <a:t> </a:t>
            </a:r>
            <a:r>
              <a:rPr lang="ko-KR" altLang="en-US" dirty="0"/>
              <a:t>계산기에 숫자를 입력하는 것과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8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부동소수점이야기를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Console.Write</a:t>
            </a:r>
            <a:r>
              <a:rPr lang="en-US" altLang="ko-KR" dirty="0"/>
              <a:t>()</a:t>
            </a:r>
            <a:r>
              <a:rPr lang="ko-KR" altLang="en-US" dirty="0"/>
              <a:t>도 설명하기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8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and </a:t>
            </a:r>
            <a:r>
              <a:rPr lang="ko-KR" altLang="en-US" dirty="0"/>
              <a:t>와 논리합 </a:t>
            </a:r>
            <a:r>
              <a:rPr lang="en-US" altLang="ko-KR" dirty="0"/>
              <a:t>or </a:t>
            </a:r>
            <a:r>
              <a:rPr lang="ko-KR" altLang="en-US" dirty="0"/>
              <a:t>부정 연산자 </a:t>
            </a:r>
            <a:r>
              <a:rPr lang="en-US" altLang="ko-KR" dirty="0"/>
              <a:t>not </a:t>
            </a:r>
            <a:r>
              <a:rPr lang="ko-KR" altLang="en-US" dirty="0"/>
              <a:t>의 연산 값을 따로 설명 </a:t>
            </a:r>
            <a:r>
              <a:rPr lang="ko-KR" altLang="en-US" dirty="0" err="1"/>
              <a:t>해줘야한다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BB152-8869-4A3C-98D3-2EEF43BE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3022E-B471-47D1-A27F-589D087E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A2-B0B0-4D32-A6D6-F427609C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2D1A-0A42-4B30-8421-4DC0331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C344-E17D-4657-85B0-CAE680E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DCBF-29CE-4568-B04B-D7404772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3BC2C-8A2A-4121-AED2-CAC82DB5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FE14-F157-4D0F-A74F-6B7C0B3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3FEC-51CD-44D9-99AE-9D737FA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2F0-7E0D-48FA-B8B1-5974785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71785-FD26-4B15-BCEE-7C0F9D58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0FACB-4EA8-4729-A7BC-725F0239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A752D-CC0C-409D-8DD6-B38EAC5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88EB4-51F6-43D9-85ED-82751DF4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15AE-355B-48DB-B26E-EEF6853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AB45-2A00-4621-B1A2-0FF00F8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3FC3-36B5-4DCC-BE6A-DB01EE2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394A-00B4-4C2B-B0FB-D70EA246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CC42-6291-41F4-8CEF-AD5D2C8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8A34-EEEE-4993-B86C-E3D13823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CEEC-9C67-4CD8-94AF-00035481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4B772-6D73-4D57-91D1-2F6B2AB0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472D-C96D-4E60-8857-3A0EAE2A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8A502-CA85-4478-8F37-F639F37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4D3B3-B2B4-42E1-AB8C-1B2A686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3FA0-B896-4A62-89B0-399F2D5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6ACA4-DC54-449B-9AA2-4F1BDF32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833E0-0ACE-40A9-9CE5-0873B22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77AF7-A044-40CC-95B4-CC7383F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CDED9-A097-4AB9-81BF-80087DCF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38AA4-C437-4973-8872-6F172EFC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0DE3B-CE4F-4CC2-89A4-D15B960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7321E-6024-421A-A74B-39515620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C1728-7FAF-4062-A0D3-DB236D48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6F55DF-93AE-4143-A522-BE00266F4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D5AB-3F73-419D-81F4-DF484C58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C5224-99B2-43D8-B046-08D158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3F326-49FC-4C78-903B-3A19A7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B2CE5-7FFC-40BF-8E08-18859A7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F5C9-578C-4FB8-A62C-8BCB534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86CB7-5814-4A97-9038-8E1A986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D3F92-3449-43E6-B53D-A05FAFAC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7A2C-D818-4C27-B463-39BB734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0248-2DA6-4847-BE7C-62EF423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BD5AB-DDC6-4082-AAAC-FD41D500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16CEB-A551-4C87-A734-89C75BF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0D99-712B-44CB-A6B0-DB5207A0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74C0-D434-4F48-BDDC-877B267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99A88-233E-4298-BA5F-BB49B31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8A652-9FA0-4DDF-AF5E-6A4B13E1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66911-D72A-4A06-85E4-181E54D5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EA6E6-5ABA-46F1-84EC-197051F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3A68-48CA-4273-BC22-40F31256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08C9A-E875-40F1-BFD7-EB0086DF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E0F16-14A7-4930-8600-469A6D81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52515-5C4F-4A58-91D0-8AE0C85B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8F16E-1442-42B0-B4C5-B7DEFE2C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48B0-A563-4A65-B72B-30A0450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70B77-6C51-4EEB-B231-6764F27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0DBA4-4343-4023-B423-ED35274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BE875-3A2E-4796-9602-3304DBC3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162F-4773-4077-AA99-7762C3C9E76E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4244A-45AC-4613-B75E-7AF79844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4CF5A-A5E7-4D60-86D7-9C9FFD97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8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6%88%EB%A6%AC%EC%96%B8_%EC%9E%90%EB%A3%8C%ED%98%95#C#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console.writeline?view=netframework-4.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operato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zqz.tistory.com/9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brickbot&amp;logNo=220508046954&amp;proxyReferer=https%3A%2F%2Fwww.google.com%2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builtin-types/built-in-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sstudy.tistory.com/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1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자료형과 연산자 그리고 </a:t>
            </a:r>
            <a:r>
              <a:rPr lang="en-US" altLang="ko-KR" sz="1800"/>
              <a:t>Git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7E0FB-F74A-41DC-807E-ACCDF1C5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문자 자료형 </a:t>
            </a:r>
            <a:r>
              <a:rPr lang="en-US" altLang="ko-KR" sz="3600"/>
              <a:t>- char</a:t>
            </a:r>
            <a:endParaRPr lang="ko-KR" altLang="en-US" sz="36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BFF4-1200-416A-BF61-864C5984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character(</a:t>
            </a:r>
            <a:r>
              <a:rPr lang="ko-KR" altLang="en-US" sz="2000" dirty="0"/>
              <a:t>문자</a:t>
            </a:r>
            <a:r>
              <a:rPr lang="en-US" altLang="ko-KR" sz="2000" dirty="0"/>
              <a:t>)</a:t>
            </a:r>
            <a:r>
              <a:rPr lang="ko-KR" altLang="en-US" sz="2000" dirty="0"/>
              <a:t>의 준말로 문자를 저장할 수 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char alpha = ‘a’; </a:t>
            </a:r>
            <a:r>
              <a:rPr lang="ko-KR" altLang="en-US" sz="2000" dirty="0"/>
              <a:t>와 같은 형식으로 저장할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98D3C-A291-40B4-8841-59EB5A7D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문자열 자료형 </a:t>
            </a:r>
            <a:r>
              <a:rPr lang="en-US" altLang="ko-KR" sz="3600" dirty="0"/>
              <a:t>- string</a:t>
            </a:r>
            <a:endParaRPr lang="ko-KR" altLang="en-US" sz="36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44F4-73D6-45A3-95A9-67CA1C5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연속해서 놓인 모습이</a:t>
            </a:r>
            <a:r>
              <a:rPr lang="en-US" altLang="ko-KR" sz="2000" dirty="0"/>
              <a:t> string(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  <a:r>
              <a:rPr lang="ko-KR" altLang="en-US" sz="2000" dirty="0"/>
              <a:t>과 같다고 하여 붙은 이름이다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string a = “</a:t>
            </a:r>
            <a:r>
              <a:rPr lang="en-US" altLang="ko-KR" sz="2000"/>
              <a:t>Hello_World</a:t>
            </a:r>
            <a:r>
              <a:rPr lang="en-US" altLang="ko-KR" sz="2000" dirty="0"/>
              <a:t>!”; </a:t>
            </a:r>
            <a:r>
              <a:rPr lang="ko-KR" altLang="en-US" sz="2000" dirty="0"/>
              <a:t>와 같은 형식으로 사용할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char</a:t>
            </a:r>
            <a:r>
              <a:rPr lang="ko-KR" altLang="en-US" sz="2000" dirty="0"/>
              <a:t>은 소괄호 </a:t>
            </a:r>
            <a:r>
              <a:rPr lang="en-US" altLang="ko-KR" sz="2000" dirty="0"/>
              <a:t>string</a:t>
            </a:r>
            <a:r>
              <a:rPr lang="ko-KR" altLang="en-US" sz="2000" dirty="0"/>
              <a:t>은 대괄호로 구분 </a:t>
            </a:r>
            <a:r>
              <a:rPr lang="ko-KR" altLang="en-US" sz="2000"/>
              <a:t>해야한다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6C7828-5E46-4E3A-BBA5-D73AF74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논리 자료형 </a:t>
            </a:r>
            <a:r>
              <a:rPr lang="en-US" altLang="ko-KR" sz="3600"/>
              <a:t>- bool</a:t>
            </a:r>
            <a:endParaRPr lang="ko-KR" altLang="en-US" sz="36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E8012-D8A1-43FB-8E5E-5ADF269C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참과 거짓을 나타내는 자료형이다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bool yes = true; bool no = false; </a:t>
            </a:r>
            <a:r>
              <a:rPr lang="ko-KR" altLang="en-US" sz="2000" dirty="0"/>
              <a:t>와 같은 형태로 사용된다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&lt;bool</a:t>
            </a:r>
            <a:r>
              <a:rPr lang="ko-KR" altLang="en-US" sz="2000" dirty="0"/>
              <a:t>이란 무엇일까</a:t>
            </a:r>
            <a:r>
              <a:rPr lang="en-US" altLang="ko-KR" sz="2000" dirty="0"/>
              <a:t>?&gt; </a:t>
            </a:r>
            <a:r>
              <a:rPr lang="en-US" altLang="ko-KR" sz="2000" dirty="0">
                <a:hlinkClick r:id="rId2"/>
              </a:rPr>
              <a:t>https://ko.wikipedia.org/wiki/%EB%B6%88%EB%A6%AC%EC%96%B8_%EC%9E%90%EB%A3%8C%ED%98%95#C#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22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282634-75E3-4FA2-9022-D3EBE79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- 1</a:t>
            </a:r>
            <a:endParaRPr lang="ko-KR" altLang="en-US" sz="3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9C941C4-DB13-4F89-A5BE-89B9AB34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</a:t>
            </a:r>
            <a:r>
              <a:rPr lang="ko-KR" altLang="en-US" sz="2000" dirty="0" err="1"/>
              <a:t>찾으시오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num1 = 1;</a:t>
            </a:r>
          </a:p>
          <a:p>
            <a:pPr marL="0" indent="0">
              <a:buNone/>
            </a:pPr>
            <a:r>
              <a:rPr lang="en-US" altLang="ko-KR" sz="2000" dirty="0"/>
              <a:t>float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 = 3.2f;</a:t>
            </a:r>
          </a:p>
          <a:p>
            <a:pPr marL="0" indent="0">
              <a:buNone/>
            </a:pPr>
            <a:r>
              <a:rPr lang="en-US" altLang="ko-KR" sz="2000" dirty="0"/>
              <a:t>int num2 = 2.1f;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(num1 + num2 +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17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6BF70-DC04-438F-883B-598C0897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Console.WriteLine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10471-EDBD-4D92-9F51-522D3C53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사용할 수 있는 방법들</a:t>
            </a: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https://docs.microsoft.com/ko</a:t>
            </a:r>
            <a:r>
              <a:rPr lang="en-US" altLang="ko-KR" sz="2000" b="1" dirty="0">
                <a:hlinkClick r:id="rId3"/>
              </a:rPr>
              <a:t>-</a:t>
            </a:r>
            <a:r>
              <a:rPr lang="en-US" altLang="ko-KR" sz="2000" dirty="0">
                <a:hlinkClick r:id="rId3"/>
              </a:rPr>
              <a:t>kr/dotnet/api/system.console.writeline?view=netframework-4.8</a:t>
            </a: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79D34-03E5-4FFE-BB90-22CBF40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- 2</a:t>
            </a:r>
            <a:endParaRPr lang="ko-KR" altLang="en-US" sz="3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81FBB-ECCA-4CB5-9613-4FEEBF1A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모두 </a:t>
            </a:r>
            <a:r>
              <a:rPr lang="ko-KR" altLang="en-US" sz="2000" dirty="0" err="1"/>
              <a:t>고치시오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char a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char</a:t>
            </a:r>
            <a:r>
              <a:rPr lang="ko-KR" altLang="en-US" sz="2000" dirty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= “</a:t>
            </a:r>
            <a:r>
              <a:rPr lang="ko-KR" altLang="en-US" sz="2000" dirty="0"/>
              <a:t>안녕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string c = ‘</a:t>
            </a:r>
            <a:r>
              <a:rPr lang="ko-KR" altLang="en-US" sz="2000" dirty="0"/>
              <a:t>안녕</a:t>
            </a:r>
            <a:r>
              <a:rPr lang="en-US" altLang="ko-KR" sz="2000" dirty="0"/>
              <a:t>’;</a:t>
            </a:r>
          </a:p>
          <a:p>
            <a:pPr marL="0" indent="0">
              <a:buNone/>
            </a:pPr>
            <a:r>
              <a:rPr lang="en-US" altLang="ko-KR" sz="2000" dirty="0"/>
              <a:t>string</a:t>
            </a:r>
            <a:r>
              <a:rPr lang="ko-KR" altLang="en-US" sz="2000" dirty="0"/>
              <a:t> </a:t>
            </a:r>
            <a:r>
              <a:rPr lang="en-US" altLang="ko-KR" sz="2000" dirty="0"/>
              <a:t>d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CE900D-3911-4FE8-980F-F7BE107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823107"/>
            <a:ext cx="7191663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연산자</a:t>
            </a:r>
            <a:r>
              <a:rPr lang="en-US" altLang="ko-KR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계산해보기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4EEC-5857-4A4E-A9B7-39C8122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4728380"/>
            <a:ext cx="3489033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1900" dirty="0">
                <a:solidFill>
                  <a:srgbClr val="FFFFFF"/>
                </a:solidFill>
              </a:rPr>
              <a:t>&lt;C#</a:t>
            </a:r>
            <a:r>
              <a:rPr lang="ko-KR" altLang="en-US" sz="1900" dirty="0">
                <a:solidFill>
                  <a:srgbClr val="FFFFFF"/>
                </a:solidFill>
              </a:rPr>
              <a:t>연산자 </a:t>
            </a:r>
            <a:r>
              <a:rPr lang="en-US" altLang="ko-KR" sz="1900" dirty="0">
                <a:solidFill>
                  <a:srgbClr val="FFFFFF"/>
                </a:solidFill>
              </a:rPr>
              <a:t>MS</a:t>
            </a:r>
            <a:r>
              <a:rPr lang="ko-KR" altLang="en-US" sz="1900" dirty="0">
                <a:solidFill>
                  <a:srgbClr val="FFFFFF"/>
                </a:solidFill>
              </a:rPr>
              <a:t>문서</a:t>
            </a:r>
            <a:r>
              <a:rPr lang="en-US" altLang="ko-KR" sz="1900" dirty="0">
                <a:solidFill>
                  <a:srgbClr val="FFFFFF"/>
                </a:solidFill>
              </a:rPr>
              <a:t>&gt;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  <a:hlinkClick r:id="rId3"/>
            </a:endParaRPr>
          </a:p>
          <a:p>
            <a:pPr marL="0" indent="0" latinLnBrk="0">
              <a:buNone/>
            </a:pPr>
            <a:r>
              <a:rPr lang="en-US" altLang="ko-KR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https://docs.microsoft.com/ko-kr/dotnet/csharp/language-reference/operators/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B8F5-C146-4DE5-9536-F3C6C26A8A21}"/>
              </a:ext>
            </a:extLst>
          </p:cNvPr>
          <p:cNvSpPr txBox="1"/>
          <p:nvPr/>
        </p:nvSpPr>
        <p:spPr>
          <a:xfrm>
            <a:off x="4374571" y="5556261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+&lt;</a:t>
            </a:r>
            <a:r>
              <a:rPr lang="ko-KR" altLang="en-US" dirty="0" err="1">
                <a:solidFill>
                  <a:schemeClr val="bg1"/>
                </a:solidFill>
              </a:rPr>
              <a:t>열거형이란</a:t>
            </a:r>
            <a:r>
              <a:rPr lang="en-US" altLang="ko-KR" dirty="0">
                <a:solidFill>
                  <a:schemeClr val="bg1"/>
                </a:solidFill>
              </a:rPr>
              <a:t>?&gt;</a:t>
            </a:r>
            <a:endParaRPr lang="en-US" altLang="ko-KR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https://qzqz.tistory.com/97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8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A080-1003-418D-9BDC-D005FBF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ko-KR" altLang="en-US" sz="2600">
                <a:solidFill>
                  <a:schemeClr val="bg1"/>
                </a:solidFill>
              </a:rPr>
              <a:t>산술 연산자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B3CCD-9B3A-4EE1-B118-DB4645C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700" dirty="0">
                <a:solidFill>
                  <a:schemeClr val="bg1"/>
                </a:solidFill>
              </a:rPr>
              <a:t>사칙연산과 나머지를 구하는 연산자들을 산술 연산자라고 한다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9B75EC-9C99-4A24-A6EB-E4E7E70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9337"/>
              </p:ext>
            </p:extLst>
          </p:nvPr>
        </p:nvGraphicFramePr>
        <p:xfrm>
          <a:off x="464456" y="320040"/>
          <a:ext cx="11260042" cy="4305293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00528">
                  <a:extLst>
                    <a:ext uri="{9D8B030D-6E8A-4147-A177-3AD203B41FA5}">
                      <a16:colId xmlns:a16="http://schemas.microsoft.com/office/drawing/2014/main" val="2270101465"/>
                    </a:ext>
                  </a:extLst>
                </a:gridCol>
                <a:gridCol w="5476544">
                  <a:extLst>
                    <a:ext uri="{9D8B030D-6E8A-4147-A177-3AD203B41FA5}">
                      <a16:colId xmlns:a16="http://schemas.microsoft.com/office/drawing/2014/main" val="1912389695"/>
                    </a:ext>
                  </a:extLst>
                </a:gridCol>
                <a:gridCol w="4082970">
                  <a:extLst>
                    <a:ext uri="{9D8B030D-6E8A-4147-A177-3AD203B41FA5}">
                      <a16:colId xmlns:a16="http://schemas.microsoft.com/office/drawing/2014/main" val="2583591201"/>
                    </a:ext>
                  </a:extLst>
                </a:gridCol>
              </a:tblGrid>
              <a:tr h="70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8702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더합니다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33657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피연산자에서 오른쪽 피연산자를 뺍니다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4848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곱합니다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7358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몫을 구합니다 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32483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후의 나머지를 구합니다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7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3F6C2-3E72-4ACE-A147-63FA87C4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증가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3943-0E2A-4AEC-97A4-485EFF89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 감소 연산자는 피연산자의 값을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증가시키거나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감소 시킵니다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F4E5CD-E76D-484C-8125-9D2295AB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3143"/>
              </p:ext>
            </p:extLst>
          </p:nvPr>
        </p:nvGraphicFramePr>
        <p:xfrm>
          <a:off x="320040" y="2697507"/>
          <a:ext cx="11496823" cy="36224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57238">
                  <a:extLst>
                    <a:ext uri="{9D8B030D-6E8A-4147-A177-3AD203B41FA5}">
                      <a16:colId xmlns:a16="http://schemas.microsoft.com/office/drawing/2014/main" val="238027360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3565893436"/>
                    </a:ext>
                  </a:extLst>
                </a:gridCol>
                <a:gridCol w="3468756">
                  <a:extLst>
                    <a:ext uri="{9D8B030D-6E8A-4147-A177-3AD203B41FA5}">
                      <a16:colId xmlns:a16="http://schemas.microsoft.com/office/drawing/2014/main" val="121990199"/>
                    </a:ext>
                  </a:extLst>
                </a:gridCol>
                <a:gridCol w="3706533">
                  <a:extLst>
                    <a:ext uri="{9D8B030D-6E8A-4147-A177-3AD203B41FA5}">
                      <a16:colId xmlns:a16="http://schemas.microsoft.com/office/drawing/2014/main" val="924694947"/>
                    </a:ext>
                  </a:extLst>
                </a:gridCol>
              </a:tblGrid>
              <a:tr h="931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지원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9041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++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시킵니다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67977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--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시킵니다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02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D1CD3-D9D0-4B2A-84ED-BC9EE246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문자열 결합 연산자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1F963-AAFC-4072-9794-50A1CE03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“+”</a:t>
            </a:r>
            <a:r>
              <a:rPr lang="ko-KR" altLang="en-US" sz="2200"/>
              <a:t>는 </a:t>
            </a:r>
            <a:r>
              <a:rPr lang="en-US" altLang="ko-KR" sz="2200"/>
              <a:t>c#</a:t>
            </a:r>
            <a:r>
              <a:rPr lang="ko-KR" altLang="en-US" sz="2200"/>
              <a:t>에서는 다른 역할도 할 수 있다</a:t>
            </a:r>
            <a:r>
              <a:rPr lang="en-US" altLang="ko-KR" sz="2200"/>
              <a:t>.</a:t>
            </a:r>
            <a:r>
              <a:rPr lang="ko-KR" altLang="en-US" sz="2200"/>
              <a:t> 문자열들을 더할 수 있다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string result = “123” + “456”;</a:t>
            </a:r>
          </a:p>
          <a:p>
            <a:pPr marL="0" indent="0">
              <a:buNone/>
            </a:pPr>
            <a:r>
              <a:rPr lang="en-US" altLang="ko-KR" sz="2200"/>
              <a:t>Console.WriteLine(result);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ko-KR" altLang="en-US" sz="2200"/>
              <a:t>출력</a:t>
            </a:r>
            <a:r>
              <a:rPr lang="en-US" altLang="ko-KR" sz="2200"/>
              <a:t>&gt;&gt;123456</a:t>
            </a:r>
          </a:p>
        </p:txBody>
      </p:sp>
    </p:spTree>
    <p:extLst>
      <p:ext uri="{BB962C8B-B14F-4D97-AF65-F5344CB8AC3E}">
        <p14:creationId xmlns:p14="http://schemas.microsoft.com/office/powerpoint/2010/main" val="23777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F93DD-B32D-404A-8764-73CFCCD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전체 학습 목표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D57-1730-4CF0-A622-1FA2105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프로그램의 동작 과정을 대략적으로 이해한다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기본적인 코드 작성과 이해를 할 수 있다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유니티 엔진을 이용하여 간단한 게임을 만들 수 있다</a:t>
            </a:r>
          </a:p>
        </p:txBody>
      </p:sp>
    </p:spTree>
    <p:extLst>
      <p:ext uri="{BB962C8B-B14F-4D97-AF65-F5344CB8AC3E}">
        <p14:creationId xmlns:p14="http://schemas.microsoft.com/office/powerpoint/2010/main" val="226107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69B322-98A2-4BFB-B410-930BDAA5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관계 연산자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3B49B-2EC0-4F0C-9C51-43EBD137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관계 연산자는 두 피연산자 사이의 관계 크거나 작음 같거나 다름을 알 수 있다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47F5785-56EA-4D14-A596-D78D6FED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17510"/>
              </p:ext>
            </p:extLst>
          </p:nvPr>
        </p:nvGraphicFramePr>
        <p:xfrm>
          <a:off x="385572" y="2234692"/>
          <a:ext cx="11420858" cy="3906098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189519">
                  <a:extLst>
                    <a:ext uri="{9D8B030D-6E8A-4147-A177-3AD203B41FA5}">
                      <a16:colId xmlns:a16="http://schemas.microsoft.com/office/drawing/2014/main" val="3910489092"/>
                    </a:ext>
                  </a:extLst>
                </a:gridCol>
                <a:gridCol w="6509309">
                  <a:extLst>
                    <a:ext uri="{9D8B030D-6E8A-4147-A177-3AD203B41FA5}">
                      <a16:colId xmlns:a16="http://schemas.microsoft.com/office/drawing/2014/main" val="1598404097"/>
                    </a:ext>
                  </a:extLst>
                </a:gridCol>
                <a:gridCol w="3722030">
                  <a:extLst>
                    <a:ext uri="{9D8B030D-6E8A-4147-A177-3AD203B41FA5}">
                      <a16:colId xmlns:a16="http://schemas.microsoft.com/office/drawing/2014/main" val="2560443118"/>
                    </a:ext>
                  </a:extLst>
                </a:gridCol>
              </a:tblGrid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47927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4641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크면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87900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35672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오른쪽 피연산자가 왼쪽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36485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6703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!=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4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2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4DA6E-3ACD-4883-85D5-7283D505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논리 연산자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5C0F795-E6D5-44ED-B4FF-3F435618C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84169"/>
              </p:ext>
            </p:extLst>
          </p:nvPr>
        </p:nvGraphicFramePr>
        <p:xfrm>
          <a:off x="1457082" y="2773581"/>
          <a:ext cx="9281301" cy="2841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2080">
                  <a:extLst>
                    <a:ext uri="{9D8B030D-6E8A-4147-A177-3AD203B41FA5}">
                      <a16:colId xmlns:a16="http://schemas.microsoft.com/office/drawing/2014/main" val="3041692287"/>
                    </a:ext>
                  </a:extLst>
                </a:gridCol>
                <a:gridCol w="7079221">
                  <a:extLst>
                    <a:ext uri="{9D8B030D-6E8A-4147-A177-3AD203B41FA5}">
                      <a16:colId xmlns:a16="http://schemas.microsoft.com/office/drawing/2014/main" val="2585364276"/>
                    </a:ext>
                  </a:extLst>
                </a:gridCol>
              </a:tblGrid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</a:t>
                      </a:r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설명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1074994382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&amp;&amp;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and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57030356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||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or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275996094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!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연산자를 </a:t>
                      </a:r>
                      <a:r>
                        <a:rPr lang="en-US" altLang="ko-KR" sz="3300"/>
                        <a:t>not</a:t>
                      </a:r>
                      <a:r>
                        <a:rPr lang="ko-KR" altLang="en-US" sz="3300"/>
                        <a:t> 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41336579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C05CAE9-10E4-4784-B7F9-2406CC1B3C2D}"/>
              </a:ext>
            </a:extLst>
          </p:cNvPr>
          <p:cNvSpPr/>
          <p:nvPr/>
        </p:nvSpPr>
        <p:spPr>
          <a:xfrm>
            <a:off x="5987143" y="55947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논리연산 알아보기</a:t>
            </a:r>
            <a:r>
              <a:rPr lang="en-US" altLang="ko-KR" dirty="0"/>
              <a:t>&gt;</a:t>
            </a:r>
          </a:p>
          <a:p>
            <a:r>
              <a:rPr lang="en-US" altLang="ko-KR" dirty="0">
                <a:hlinkClick r:id="rId3"/>
              </a:rPr>
              <a:t>https://m.blog.naver.com/PostView.nhn?blogId=brickbot&amp;logNo=220508046954&amp;proxyReferer=https%3A%2F%2Fwww.google.com%2F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8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F846DA-863B-47D0-88B6-57675363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할당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4D02-52DC-469A-B7A8-DE607F9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556490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 또는 상수에 피연산자 데이터를 할당하는 기능을 하는 연산자를 할당 연산자라고 합니다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1B9CF0-CB07-49F7-818E-802C2ACC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49692"/>
              </p:ext>
            </p:extLst>
          </p:nvPr>
        </p:nvGraphicFramePr>
        <p:xfrm>
          <a:off x="549058" y="2272394"/>
          <a:ext cx="11097350" cy="3843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33775">
                  <a:extLst>
                    <a:ext uri="{9D8B030D-6E8A-4147-A177-3AD203B41FA5}">
                      <a16:colId xmlns:a16="http://schemas.microsoft.com/office/drawing/2014/main" val="66060789"/>
                    </a:ext>
                  </a:extLst>
                </a:gridCol>
                <a:gridCol w="4215549">
                  <a:extLst>
                    <a:ext uri="{9D8B030D-6E8A-4147-A177-3AD203B41FA5}">
                      <a16:colId xmlns:a16="http://schemas.microsoft.com/office/drawing/2014/main" val="2629057988"/>
                    </a:ext>
                  </a:extLst>
                </a:gridCol>
                <a:gridCol w="4248026">
                  <a:extLst>
                    <a:ext uri="{9D8B030D-6E8A-4147-A177-3AD203B41FA5}">
                      <a16:colId xmlns:a16="http://schemas.microsoft.com/office/drawing/2014/main" val="2301208689"/>
                    </a:ext>
                  </a:extLst>
                </a:gridCol>
              </a:tblGrid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이름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418354285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오른쪽 피연산자를 왼쪽에 할당합니다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346234454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덧셈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A+=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+ B</a:t>
                      </a:r>
                      <a:r>
                        <a:rPr lang="ko-KR" altLang="en-US" sz="1800"/>
                        <a:t>와 같습니다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222490618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-=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뺄셈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A-=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-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7964370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곱셈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A*=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*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2025402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/=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나눗셈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A/=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/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843071324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%=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나머지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A%= B</a:t>
                      </a:r>
                      <a:r>
                        <a:rPr lang="ko-KR" altLang="en-US" sz="1800" dirty="0"/>
                        <a:t>는 </a:t>
                      </a:r>
                      <a:r>
                        <a:rPr lang="en-US" altLang="ko-KR" sz="1800" dirty="0"/>
                        <a:t>A = A % B</a:t>
                      </a:r>
                      <a:r>
                        <a:rPr lang="ko-KR" altLang="en-US" sz="1800" dirty="0"/>
                        <a:t>와 같습니다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15456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599FF-F7BE-47D9-8218-2CD7ECB3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연산자의 우선순위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2FDBB-1412-48DB-BC22-90BCBADB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칙 연산의 우선 순위처럼 프로그래밍도 우선 순위가 있습니다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1BD473E-441C-43AD-8147-3374D848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49693"/>
              </p:ext>
            </p:extLst>
          </p:nvPr>
        </p:nvGraphicFramePr>
        <p:xfrm>
          <a:off x="755061" y="2139484"/>
          <a:ext cx="10681878" cy="4096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2600">
                  <a:extLst>
                    <a:ext uri="{9D8B030D-6E8A-4147-A177-3AD203B41FA5}">
                      <a16:colId xmlns:a16="http://schemas.microsoft.com/office/drawing/2014/main" val="1167782781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547915264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277125645"/>
                    </a:ext>
                  </a:extLst>
                </a:gridCol>
              </a:tblGrid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우선순위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종류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935497055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3003383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33396613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 / %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738516486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 -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6844334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&lt;&gt; &lt;= &gt;=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596150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== !=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524378312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7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&amp;&amp;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63459244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||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35667791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9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 *= /= += -=</a:t>
                      </a:r>
                      <a:endParaRPr lang="ko-KR" altLang="en-US" sz="1800" dirty="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8314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4F05-450F-4F0D-BA68-E2FF2F2D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E441-E506-4EB7-96CA-C914B839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나타내시오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(++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883A-2296-4F92-8EA3-C600A2C8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6425-2474-4098-B266-93A7A202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0D0D2-BE04-46F1-90FA-954B33F7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식의 참과 거짓을 </a:t>
            </a:r>
            <a:r>
              <a:rPr lang="ko-KR" altLang="en-US" sz="2000" dirty="0" err="1"/>
              <a:t>말하시오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&amp;&amp;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||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!false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false &amp;&amp; false = 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EA97A-BB4B-4A85-816C-ECE2C0B33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1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5D6F0-CB48-4CE5-ADC4-81573C4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비주얼 스튜디오 사용하기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433BC-05A8-432D-ABD7-285BE3C0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3484922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새 프로젝트 만들기 클릭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0FBC99-BF42-486D-94AB-F8F335C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6526"/>
            <a:ext cx="5455917" cy="37782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9D24C5-583D-4908-8D2F-244B1C9D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8" y="2536526"/>
            <a:ext cx="5455916" cy="377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D0E36-D3DD-4CCD-B8B3-1B2BFD1522F6}"/>
              </a:ext>
            </a:extLst>
          </p:cNvPr>
          <p:cNvSpPr txBox="1"/>
          <p:nvPr/>
        </p:nvSpPr>
        <p:spPr>
          <a:xfrm>
            <a:off x="6404518" y="1626725"/>
            <a:ext cx="290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Class </a:t>
            </a:r>
            <a:r>
              <a:rPr lang="ko-KR" altLang="en-US" sz="2000" dirty="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315516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6DDBDB-507A-4F0F-90A5-A1510B58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DC364-44E1-49C6-BE5C-D927F5D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함수 만들기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8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EAD4E9-B68D-4706-BFDB-341F53C3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8B3BC3-B58F-4AB0-8A20-F75FFE7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Debug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와 중단점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62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E64B4B-D86C-49B5-A298-438DAFE9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992794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dirty="0">
                <a:solidFill>
                  <a:schemeClr val="bg1"/>
                </a:solidFill>
              </a:rPr>
              <a:t>Git &amp; GitHub</a:t>
            </a:r>
          </a:p>
        </p:txBody>
      </p:sp>
      <p:pic>
        <p:nvPicPr>
          <p:cNvPr id="1026" name="Picture 2" descr="깃허브 이미지 검색결과">
            <a:extLst>
              <a:ext uri="{FF2B5EF4-FFF2-40B4-BE49-F238E27FC236}">
                <a16:creationId xmlns:a16="http://schemas.microsoft.com/office/drawing/2014/main" id="{A79B2278-A992-4DAD-95B7-DEC91CE8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94" y="1117243"/>
            <a:ext cx="7183852" cy="41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자료형 </a:t>
            </a:r>
            <a:r>
              <a:rPr lang="en-US" altLang="ko-KR" sz="2400" dirty="0"/>
              <a:t>–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/>
              <a:t>문자 저장하기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연산자 </a:t>
            </a:r>
            <a:r>
              <a:rPr lang="en-US" altLang="ko-KR" sz="2400" dirty="0"/>
              <a:t>– </a:t>
            </a:r>
            <a:r>
              <a:rPr lang="ko-KR" altLang="en-US" sz="2400" dirty="0"/>
              <a:t>계산해보기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비주얼 스튜디오 뜯어보기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Git</a:t>
            </a:r>
            <a:r>
              <a:rPr lang="ko-KR" altLang="en-US" sz="2400" dirty="0"/>
              <a:t>과 </a:t>
            </a:r>
            <a:r>
              <a:rPr lang="en-US" altLang="ko-KR" sz="2400" dirty="0"/>
              <a:t>GitHub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백준 그룹 들어오기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02F2-D72E-4F85-9390-22B1FE1B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6" y="2789853"/>
            <a:ext cx="2779404" cy="155912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/>
              <a:t>백준 그룹 만들기</a:t>
            </a:r>
          </a:p>
        </p:txBody>
      </p:sp>
      <p:pic>
        <p:nvPicPr>
          <p:cNvPr id="2050" name="Picture 2" descr="백준 이미지 검색결과">
            <a:extLst>
              <a:ext uri="{FF2B5EF4-FFF2-40B4-BE49-F238E27FC236}">
                <a16:creationId xmlns:a16="http://schemas.microsoft.com/office/drawing/2014/main" id="{C9F00496-0F6A-4483-A928-75506D5F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2" b="4060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88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AE9217-1189-4216-BD7A-F78E9F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CCE22AC-ADD5-496A-9B73-43385351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771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78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49B4-4CB4-4C23-8470-B7FEAFE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265A7-4054-4C7F-925F-113FD435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4" y="2279018"/>
            <a:ext cx="6238988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백준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보고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일반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소스코드 제출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 err="1"/>
              <a:t>슬랙에</a:t>
            </a:r>
            <a:r>
              <a:rPr lang="ko-KR" altLang="en-US" sz="1800" dirty="0"/>
              <a:t> 코드 전용 기능 사용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추가 문제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안풀어도</a:t>
            </a:r>
            <a:r>
              <a:rPr lang="ko-KR" altLang="en-US" sz="1800" dirty="0"/>
              <a:t> 상관 없지만 다음 시간 풀이를 할 문제 수업 시간에 </a:t>
            </a:r>
            <a:r>
              <a:rPr lang="ko-KR" altLang="en-US" sz="1800" dirty="0" err="1"/>
              <a:t>안나온</a:t>
            </a:r>
            <a:r>
              <a:rPr lang="ko-KR" altLang="en-US" sz="1800" dirty="0"/>
              <a:t> 것들 혹은 배워야 할 것들이 나온다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FD36A-982E-445B-B92E-A2749484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0E578B-C831-4567-ADC6-D039BD2D6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5D8A6-4F15-4943-9BBB-CB85FBD9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858A9B-E9B8-4411-8486-CD8030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962167"/>
            <a:ext cx="9213920" cy="2466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과제는 구글링이다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CF3DB-0CD3-4E9F-8819-DC0ADCF304B7}"/>
              </a:ext>
            </a:extLst>
          </p:cNvPr>
          <p:cNvSpPr txBox="1"/>
          <p:nvPr/>
        </p:nvSpPr>
        <p:spPr>
          <a:xfrm>
            <a:off x="2286002" y="3807125"/>
            <a:ext cx="7619995" cy="19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구글링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법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56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26BDF-523D-4630-B6BB-602999A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정보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B803-47DE-4146-BE5B-DC33A56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이름</a:t>
            </a:r>
            <a:r>
              <a:rPr lang="en-US" altLang="ko-KR" sz="2400" dirty="0"/>
              <a:t>: </a:t>
            </a:r>
            <a:r>
              <a:rPr lang="ko-KR" altLang="en-US" sz="2400" dirty="0"/>
              <a:t>김정현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카카오톡</a:t>
            </a:r>
            <a:r>
              <a:rPr lang="en-US" altLang="ko-KR" sz="2400" dirty="0"/>
              <a:t>: kjh99660</a:t>
            </a:r>
          </a:p>
        </p:txBody>
      </p:sp>
    </p:spTree>
    <p:extLst>
      <p:ext uri="{BB962C8B-B14F-4D97-AF65-F5344CB8AC3E}">
        <p14:creationId xmlns:p14="http://schemas.microsoft.com/office/powerpoint/2010/main" val="999602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C0C34-1E1C-413C-AB13-469437E8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5B606-16A0-4A1E-91A8-4BEE98A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프로그래밍이란</a:t>
            </a:r>
            <a:r>
              <a:rPr lang="en-US" altLang="ko-KR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DBC44-0D85-4DDD-B5F0-534DECBC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ED888-E595-4414-869C-1FB2D997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정수 숫자가 하나 존재합니다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숫자를 하나 입력 받습니다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0 </a:t>
            </a:r>
            <a:r>
              <a:rPr lang="ko-KR" altLang="en-US" sz="2400" dirty="0"/>
              <a:t>이면 짝수라고 출력합니다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1</a:t>
            </a:r>
            <a:r>
              <a:rPr lang="ko-KR" altLang="en-US" sz="2400" dirty="0"/>
              <a:t>이면 홀수라고 출력합니다</a:t>
            </a:r>
          </a:p>
        </p:txBody>
      </p:sp>
    </p:spTree>
    <p:extLst>
      <p:ext uri="{BB962C8B-B14F-4D97-AF65-F5344CB8AC3E}">
        <p14:creationId xmlns:p14="http://schemas.microsoft.com/office/powerpoint/2010/main" val="335001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61D30-BF85-4F96-9A9A-BB744F3E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559E-7368-416E-8299-29E6D480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708844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	   int number;</a:t>
            </a:r>
          </a:p>
          <a:p>
            <a:pPr marL="0" indent="0">
              <a:buNone/>
            </a:pPr>
            <a:r>
              <a:rPr lang="en-US" altLang="ko-KR" sz="2400" dirty="0"/>
              <a:t>            number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());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0)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짝수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1)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홀수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19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F8CCBD-BE00-4900-B146-1001676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자료형의 필요성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E094-DD07-4FCA-861B-5DC4D42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>
              <a:hlinkClick r:id="rId3"/>
            </a:endParaRPr>
          </a:p>
          <a:p>
            <a:pPr marL="0" indent="0">
              <a:buNone/>
            </a:pPr>
            <a:endParaRPr lang="en-US" altLang="ko-KR" sz="2000">
              <a:hlinkClick r:id="rId3"/>
            </a:endParaRPr>
          </a:p>
          <a:p>
            <a:pPr marL="0" indent="0">
              <a:buNone/>
            </a:pPr>
            <a:r>
              <a:rPr lang="en-US" altLang="ko-KR" sz="2000"/>
              <a:t>C# </a:t>
            </a:r>
            <a:r>
              <a:rPr lang="ko-KR" altLang="en-US" sz="2000"/>
              <a:t>기본 자료형 </a:t>
            </a:r>
            <a:r>
              <a:rPr lang="en-US" altLang="ko-KR" sz="2000"/>
              <a:t>&lt;</a:t>
            </a:r>
            <a:r>
              <a:rPr lang="ko-KR" altLang="en-US" sz="2000"/>
              <a:t>마이크로소프트</a:t>
            </a:r>
            <a:r>
              <a:rPr lang="en-US" altLang="ko-KR" sz="2000"/>
              <a:t>&gt;</a:t>
            </a:r>
            <a:endParaRPr lang="en-US" altLang="ko-KR" sz="2000">
              <a:hlinkClick r:id="rId3"/>
            </a:endParaRPr>
          </a:p>
          <a:p>
            <a:pPr marL="0" indent="0">
              <a:buNone/>
            </a:pPr>
            <a:r>
              <a:rPr lang="en-US" altLang="ko-KR" sz="2000">
                <a:hlinkClick r:id="rId3"/>
              </a:rPr>
              <a:t>https://docs.Microsoft.com/ko-kr/dotnet/csharp/language-reference/builtin-types/built-in-types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C# </a:t>
            </a:r>
            <a:r>
              <a:rPr lang="ko-KR" altLang="en-US" sz="2000"/>
              <a:t>기본 자료형 </a:t>
            </a:r>
            <a:r>
              <a:rPr lang="en-US" altLang="ko-KR" sz="2000"/>
              <a:t>&lt;</a:t>
            </a:r>
            <a:r>
              <a:rPr lang="ko-KR" altLang="en-US" sz="2000"/>
              <a:t>블로그</a:t>
            </a:r>
            <a:r>
              <a:rPr lang="en-US" altLang="ko-KR" sz="2000"/>
              <a:t>&gt;</a:t>
            </a:r>
            <a:endParaRPr lang="en-US" altLang="ko-KR" sz="2000">
              <a:hlinkClick r:id="rId4"/>
            </a:endParaRPr>
          </a:p>
          <a:p>
            <a:pPr marL="0" indent="0">
              <a:buNone/>
            </a:pPr>
            <a:r>
              <a:rPr lang="en-US" altLang="ko-KR" sz="2000">
                <a:hlinkClick r:id="rId4"/>
              </a:rPr>
              <a:t>https://hackersstudy.tistory.com/8</a:t>
            </a:r>
            <a:endParaRPr lang="ko-KR" alt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1764F9-2EC0-4C26-9D76-F3D6EC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정수 자료형 </a:t>
            </a:r>
            <a:r>
              <a:rPr lang="en-US" altLang="ko-KR" sz="3600"/>
              <a:t>– int</a:t>
            </a:r>
            <a:endParaRPr lang="ko-KR" altLang="en-US" sz="36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F6127-081D-4AD5-8D60-BC91850C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integer(</a:t>
            </a:r>
            <a:r>
              <a:rPr lang="ko-KR" altLang="en-US" sz="2000" dirty="0"/>
              <a:t>정수</a:t>
            </a:r>
            <a:r>
              <a:rPr lang="en-US" altLang="ko-KR" sz="2000" dirty="0"/>
              <a:t>)</a:t>
            </a:r>
            <a:r>
              <a:rPr lang="ko-KR" altLang="en-US" sz="2000" dirty="0"/>
              <a:t>의 약자 정수를 저장한다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약 </a:t>
            </a:r>
            <a:r>
              <a:rPr lang="en-US" altLang="ko-KR" sz="2000" dirty="0"/>
              <a:t>-21</a:t>
            </a:r>
            <a:r>
              <a:rPr lang="ko-KR" altLang="en-US" sz="2000" dirty="0"/>
              <a:t>억에서 </a:t>
            </a:r>
            <a:r>
              <a:rPr lang="en-US" altLang="ko-KR" sz="2000" dirty="0"/>
              <a:t>21</a:t>
            </a:r>
            <a:r>
              <a:rPr lang="ko-KR" altLang="en-US" sz="2000" dirty="0"/>
              <a:t>억이다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int number = 0; </a:t>
            </a:r>
            <a:r>
              <a:rPr lang="ko-KR" altLang="en-US" sz="2000" dirty="0"/>
              <a:t>과 같은 형식으로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21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329A1B-F847-4BD3-BFAF-4683E9FA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643467"/>
            <a:ext cx="5878286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실수 자료형 </a:t>
            </a:r>
            <a:r>
              <a:rPr lang="en-US" altLang="ko-KR" sz="3600" dirty="0"/>
              <a:t>– float, double</a:t>
            </a:r>
            <a:endParaRPr lang="ko-KR" altLang="en-US" sz="36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D4074-25F1-4E73-AAA1-808EFC0E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Float</a:t>
            </a:r>
            <a:r>
              <a:rPr lang="ko-KR" altLang="en-US" sz="2000" dirty="0"/>
              <a:t>는 </a:t>
            </a:r>
            <a:r>
              <a:rPr lang="en-US" altLang="ko-KR" sz="2000" dirty="0"/>
              <a:t>Floating point number(</a:t>
            </a:r>
            <a:r>
              <a:rPr lang="ko-KR" altLang="en-US" sz="2000" dirty="0"/>
              <a:t>부동소수점</a:t>
            </a:r>
            <a:r>
              <a:rPr lang="en-US" altLang="ko-KR" sz="2000" dirty="0"/>
              <a:t>)</a:t>
            </a:r>
            <a:r>
              <a:rPr lang="ko-KR" altLang="en-US" sz="2000" dirty="0"/>
              <a:t>의 줄임 표현이다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</a:t>
            </a:r>
            <a:r>
              <a:rPr lang="en-US" altLang="ko-KR" sz="2000" dirty="0"/>
              <a:t>-3.4 *10</a:t>
            </a:r>
            <a:r>
              <a:rPr lang="ko-KR" altLang="en-US" sz="2000" dirty="0"/>
              <a:t>의 </a:t>
            </a:r>
            <a:r>
              <a:rPr lang="en-US" altLang="ko-KR" sz="2000" dirty="0"/>
              <a:t>38</a:t>
            </a:r>
            <a:r>
              <a:rPr lang="ko-KR" altLang="en-US" sz="2000" dirty="0"/>
              <a:t>승 에서 </a:t>
            </a:r>
            <a:r>
              <a:rPr lang="en-US" altLang="ko-KR" sz="2000" dirty="0"/>
              <a:t>3.4 *10</a:t>
            </a:r>
            <a:r>
              <a:rPr lang="ko-KR" altLang="en-US" sz="2000" dirty="0"/>
              <a:t>의 </a:t>
            </a:r>
            <a:r>
              <a:rPr lang="en-US" altLang="ko-KR" sz="2000" dirty="0"/>
              <a:t>38</a:t>
            </a:r>
            <a:r>
              <a:rPr lang="ko-KR" altLang="en-US" sz="2000" dirty="0"/>
              <a:t>승이다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Double</a:t>
            </a:r>
            <a:r>
              <a:rPr lang="ko-KR" altLang="en-US" sz="2000" dirty="0"/>
              <a:t>은 </a:t>
            </a:r>
            <a:r>
              <a:rPr lang="en-US" altLang="ko-KR" sz="2000" dirty="0"/>
              <a:t>double floating point number</a:t>
            </a:r>
            <a:r>
              <a:rPr lang="ko-KR" altLang="en-US" sz="2000" dirty="0"/>
              <a:t>의 준말로 </a:t>
            </a:r>
            <a:r>
              <a:rPr lang="en-US" altLang="ko-KR" sz="2000" dirty="0"/>
              <a:t>float </a:t>
            </a:r>
            <a:r>
              <a:rPr lang="ko-KR" altLang="en-US" sz="2000" dirty="0"/>
              <a:t>보다 수를 저장하는 공간이 </a:t>
            </a:r>
            <a:r>
              <a:rPr lang="en-US" altLang="ko-KR" sz="2000" dirty="0"/>
              <a:t>2</a:t>
            </a:r>
            <a:r>
              <a:rPr lang="ko-KR" altLang="en-US" sz="2000" dirty="0"/>
              <a:t>배 크다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float number = 0;</a:t>
            </a:r>
            <a:r>
              <a:rPr lang="ko-KR" altLang="en-US" sz="2000" dirty="0"/>
              <a:t>과 같은 방식으로 사용된다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1249</Words>
  <Application>Microsoft Office PowerPoint</Application>
  <PresentationFormat>와이드스크린</PresentationFormat>
  <Paragraphs>282</Paragraphs>
  <Slides>35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Calibri</vt:lpstr>
      <vt:lpstr>Tw Cen MT</vt:lpstr>
      <vt:lpstr>Office 테마</vt:lpstr>
      <vt:lpstr>C# 스터디 1주 차</vt:lpstr>
      <vt:lpstr>전체 학습 목표</vt:lpstr>
      <vt:lpstr>1주 차 목차</vt:lpstr>
      <vt:lpstr>프로그래밍이란?</vt:lpstr>
      <vt:lpstr>프로그래밍이란?</vt:lpstr>
      <vt:lpstr>프로그래밍이란?</vt:lpstr>
      <vt:lpstr>자료형의 필요성</vt:lpstr>
      <vt:lpstr>정수 자료형 – int</vt:lpstr>
      <vt:lpstr>실수 자료형 – float, double</vt:lpstr>
      <vt:lpstr>문자 자료형 - char</vt:lpstr>
      <vt:lpstr>문자열 자료형 - string</vt:lpstr>
      <vt:lpstr>논리 자료형 - bool</vt:lpstr>
      <vt:lpstr>연습문제 - 1</vt:lpstr>
      <vt:lpstr>Console.WriteLine()</vt:lpstr>
      <vt:lpstr>연습문제 - 2</vt:lpstr>
      <vt:lpstr>연산자-계산해보기</vt:lpstr>
      <vt:lpstr>산술 연산자</vt:lpstr>
      <vt:lpstr>증가 감소 연산자</vt:lpstr>
      <vt:lpstr>문자열 결합 연산자</vt:lpstr>
      <vt:lpstr>관계 연산자</vt:lpstr>
      <vt:lpstr>논리 연산자</vt:lpstr>
      <vt:lpstr>할당 연산자</vt:lpstr>
      <vt:lpstr>연산자의 우선순위</vt:lpstr>
      <vt:lpstr>연습 문제 - 3</vt:lpstr>
      <vt:lpstr>연습 문제 - 4</vt:lpstr>
      <vt:lpstr>비주얼 스튜디오 사용하기</vt:lpstr>
      <vt:lpstr>Main() 함수 만들기</vt:lpstr>
      <vt:lpstr>Debug 와 중단점</vt:lpstr>
      <vt:lpstr>Git &amp; GitHub</vt:lpstr>
      <vt:lpstr>백준 그룹 만들기</vt:lpstr>
      <vt:lpstr>과제</vt:lpstr>
      <vt:lpstr>과제</vt:lpstr>
      <vt:lpstr>과제는 구글링이다</vt:lpstr>
      <vt:lpstr>정보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1주 차</dc:title>
  <dc:creator>정현 김</dc:creator>
  <cp:lastModifiedBy>정현 김</cp:lastModifiedBy>
  <cp:revision>15</cp:revision>
  <dcterms:created xsi:type="dcterms:W3CDTF">2020-03-23T07:17:53Z</dcterms:created>
  <dcterms:modified xsi:type="dcterms:W3CDTF">2020-03-30T14:33:13Z</dcterms:modified>
</cp:coreProperties>
</file>