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9" r:id="rId11"/>
    <p:sldId id="270" r:id="rId12"/>
    <p:sldId id="271" r:id="rId13"/>
    <p:sldId id="262" r:id="rId14"/>
    <p:sldId id="273" r:id="rId15"/>
    <p:sldId id="274" r:id="rId16"/>
    <p:sldId id="275" r:id="rId17"/>
    <p:sldId id="276" r:id="rId18"/>
    <p:sldId id="279" r:id="rId19"/>
    <p:sldId id="263" r:id="rId20"/>
    <p:sldId id="277" r:id="rId21"/>
    <p:sldId id="261" r:id="rId22"/>
    <p:sldId id="280" r:id="rId23"/>
    <p:sldId id="281" r:id="rId24"/>
    <p:sldId id="264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3B89-FEA8-4252-924E-2EDCE8EE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397E0-C8B2-47C1-8D5B-3C54053E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02B22-60A7-44E2-8264-8B6DC58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A1AE5-340C-408F-B692-5ED04F1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84E4-DE97-4C32-841B-4615625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1F44-903D-49F7-A490-73AA7DA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978BD-92F7-49CD-B50C-954E50C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9FFD7-EB17-4B1E-A7D2-F62AD40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EC12-855F-48A8-9485-3D92FD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24AEE-4AA8-425C-81A8-3277E10E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47B4C-20CC-4D83-980E-962A73FAB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D1C08-3D35-4295-9569-898EC967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D4CC7-5E54-4919-8CE2-EF82D936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33CB7-B031-465D-BBE3-77025E4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72695-8793-4048-9DCF-4D0C53F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8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F032F-FC42-4DCD-A4F0-2321007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474D5-8260-4E26-B341-4B666704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7ECB-6B0E-4F9F-AC7E-DE3D82F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6C3B6-9FEE-4D9E-A6BC-036B74B4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33E1-3676-4687-9F1C-2C7AA83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57C7-BD3D-4178-99CC-5BFDE68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FC432-7850-40BE-A2AB-5C404F9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0E86-2189-4D6A-8F1E-472C76F0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9D49-10E2-4E9B-A8F6-B9BCCC70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8F40-C3DC-4789-B911-7811C2A2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20CA-D1E6-456C-8983-3E914F19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4068-E318-46D0-AE59-B971E953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97BAE-0598-420D-81BA-CE03B0B7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C425E-700F-4574-8E61-B67D219E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505A2-B708-4E9F-94B0-3EBB10C3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6440B-7024-4255-B5E6-ECCB5CB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9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EB221-6131-4F5B-A758-B52FE10D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E322B-6C41-4816-B19F-12365F1E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1CA15-D662-404B-8726-FFC85019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E5CE15-B4C5-4B1F-A198-E409AEED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4227B-5AF0-41DE-9CEB-E8A88874B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843964-221D-47F2-B835-FEF27011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FA2C3F-A219-4925-8A49-698DCF5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63EE9-6BCA-481E-A780-B4E930C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A98B-30FF-4A70-97EA-504036E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2365D-5C04-4F7A-9C56-114843B4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562B3-4B6D-4025-8892-A7DF350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44CA7-C738-49D8-A228-239E603B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6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8AB89-94D5-4872-8940-B93755A3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32154-37B5-4415-8CE9-F630725C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2561D-FB30-49A5-9224-1BEF896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0CF7-EA5E-443D-8D3C-81392C4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60A8-74E5-423D-A694-E0F9077C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15526-B624-49C8-A658-D2C0F4D8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6AED6-9206-40C7-9D4B-C21EDA37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F2111-6B4B-4858-A73C-A8E7CB0E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E07E2-568B-4DA8-91EA-6D8D1E77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2BCA-BDDB-4322-8584-D5319D6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0ACA9-F64D-4418-8364-98F0F27E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4309-EA35-49B1-9347-D203493F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E575A-00CB-4330-894D-D01A49A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42F10-4ABE-417F-9436-EB0C00A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46614-8B07-45FE-B115-BCCC849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82C1A-41DF-49B8-9DEE-0EB7B5B3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E8910-3EFE-4E90-B4AB-725EF9C2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E3855-7254-4156-8051-2CAAA78E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C143-813B-4B7B-BE97-BF7ACA2DC775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D6E64-5FA8-4BF0-B916-828663D82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90273-7E17-4D5E-B501-D089B76C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F78B-BEB4-43A8-9FE0-5AAA3C8CF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530/Manual/Execution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7B046-7BAE-4D14-AC7C-556036F6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6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0EE5F-EE07-4422-BDDE-1156D41FE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- 2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616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754389-F930-4405-847E-CAF7170A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25" y="1092857"/>
            <a:ext cx="4535156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- </a:t>
            </a:r>
            <a:r>
              <a:rPr lang="ko-KR" altLang="en-US" sz="4000" dirty="0"/>
              <a:t>마우스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98608-79CC-4390-A925-F12E2B03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081" y="1092857"/>
            <a:ext cx="6332710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마우스 위치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Input.MousePosition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클릭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눌린 상태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Input.GetMouseButtonUp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누를 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Input.GetMouseButton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 -&gt; </a:t>
            </a:r>
            <a:r>
              <a:rPr lang="ko-KR" altLang="en-US" sz="2000" dirty="0"/>
              <a:t>뗄 때</a:t>
            </a:r>
            <a:endParaRPr lang="en-US" altLang="ko-KR" sz="2000" dirty="0"/>
          </a:p>
          <a:p>
            <a:pPr lvl="2"/>
            <a:r>
              <a:rPr lang="ko-KR" altLang="en-US" dirty="0"/>
              <a:t>왼쪽</a:t>
            </a:r>
            <a:r>
              <a:rPr lang="en-US" altLang="ko-KR" dirty="0"/>
              <a:t>(0) </a:t>
            </a:r>
            <a:r>
              <a:rPr lang="ko-KR" altLang="en-US" dirty="0"/>
              <a:t>오른쪽</a:t>
            </a:r>
            <a:r>
              <a:rPr lang="en-US" altLang="ko-KR" dirty="0"/>
              <a:t>(1) </a:t>
            </a:r>
            <a:r>
              <a:rPr lang="ko-KR" altLang="en-US" dirty="0"/>
              <a:t>휠</a:t>
            </a:r>
            <a:r>
              <a:rPr lang="en-US" altLang="ko-KR" dirty="0"/>
              <a:t>(2)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3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114CE1-D965-46E5-8647-0FB347E0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+ </a:t>
            </a:r>
            <a:r>
              <a:rPr lang="ko-KR" altLang="en-US" sz="4000"/>
              <a:t>메시지 출력하기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AF120-B093-4944-A04B-8CCCA78AC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" r="28807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6AFA1-4D98-4A76-9738-953DA1C3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유니티 </a:t>
            </a:r>
            <a:r>
              <a:rPr lang="en-US" altLang="ko-KR" sz="1800" dirty="0"/>
              <a:t>Console(</a:t>
            </a:r>
            <a:r>
              <a:rPr lang="ko-KR" altLang="en-US" sz="1800" dirty="0"/>
              <a:t>콘솔</a:t>
            </a:r>
            <a:r>
              <a:rPr lang="en-US" altLang="ko-KR" sz="1800" dirty="0"/>
              <a:t>)</a:t>
            </a:r>
            <a:r>
              <a:rPr lang="ko-KR" altLang="en-US" sz="1800" dirty="0"/>
              <a:t>창에 메시지를 출력할 수 있다</a:t>
            </a:r>
            <a:endParaRPr lang="en-US" altLang="ko-KR" sz="1800" dirty="0"/>
          </a:p>
          <a:p>
            <a:r>
              <a:rPr lang="ko-KR" altLang="en-US" sz="1800" dirty="0"/>
              <a:t>생각대로 작동하는지 확인할 때 주로 사용한다</a:t>
            </a:r>
            <a:endParaRPr lang="en-US" altLang="ko-KR" sz="1800" dirty="0"/>
          </a:p>
          <a:p>
            <a:r>
              <a:rPr lang="en-US" altLang="ko-KR" sz="1800" dirty="0" err="1"/>
              <a:t>Debug.Log</a:t>
            </a:r>
            <a:r>
              <a:rPr lang="en-US" altLang="ko-KR" sz="1800" dirty="0"/>
              <a:t>(“String”); </a:t>
            </a:r>
            <a:r>
              <a:rPr lang="ko-KR" altLang="en-US" sz="1800" dirty="0"/>
              <a:t>형식으로 사용할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681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5BE0218C-DF27-4DAE-BD86-261C9B69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9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03761-344A-4AF3-9B45-5167CBD1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ko-KR" altLang="en-US" sz="3600"/>
              <a:t>입력 테스트하기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CE5E4-A694-4275-9A82-688CEDBB4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 dirty="0"/>
              <a:t>Update() </a:t>
            </a:r>
            <a:r>
              <a:rPr lang="ko-KR" altLang="en-US" sz="1800" dirty="0"/>
              <a:t>안쪽에 </a:t>
            </a:r>
            <a:r>
              <a:rPr lang="en-US" altLang="ko-KR" sz="1800" dirty="0"/>
              <a:t>if(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 </a:t>
            </a:r>
            <a:r>
              <a:rPr lang="en-US" altLang="ko-KR" sz="1800" dirty="0" err="1"/>
              <a:t>Debug.Log</a:t>
            </a:r>
            <a:r>
              <a:rPr lang="en-US" altLang="ko-KR" sz="1800" dirty="0"/>
              <a:t>("</a:t>
            </a:r>
            <a:r>
              <a:rPr lang="ko-KR" altLang="en-US" sz="1800" dirty="0"/>
              <a:t>마우스 클릭 중</a:t>
            </a:r>
            <a:r>
              <a:rPr lang="en-US" altLang="ko-KR" sz="1800" dirty="0"/>
              <a:t>"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Input.GetMouseButton</a:t>
            </a:r>
            <a:r>
              <a:rPr lang="en-US" altLang="ko-KR" sz="1800" dirty="0"/>
              <a:t>(0)); </a:t>
            </a:r>
            <a:r>
              <a:rPr lang="ko-KR" altLang="en-US" sz="1800" dirty="0"/>
              <a:t>를 넣고 실행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0200F-64F9-4865-8D7E-25D60203F599}"/>
              </a:ext>
            </a:extLst>
          </p:cNvPr>
          <p:cNvSpPr txBox="1"/>
          <p:nvPr/>
        </p:nvSpPr>
        <p:spPr>
          <a:xfrm>
            <a:off x="20" y="6172201"/>
            <a:ext cx="12188932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>
                <a:solidFill>
                  <a:srgbClr val="FFFFFF"/>
                </a:solidFill>
              </a:rPr>
              <a:t>한 번 따라해보자</a:t>
            </a:r>
            <a:r>
              <a:rPr lang="en-US" altLang="ko-KR" sz="1400">
                <a:solidFill>
                  <a:srgbClr val="FFFFFF"/>
                </a:solidFill>
              </a:rPr>
              <a:t>!</a:t>
            </a:r>
            <a:endParaRPr lang="ko-KR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8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이동시키기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59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03FDBB-C1D7-4204-B2D2-F1DA2B21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88"/>
            <a:ext cx="4277264" cy="2862729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rgbClr val="FFFFFF"/>
                </a:solidFill>
              </a:rPr>
              <a:t>유니티에서의 위치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0AEFA-4705-4441-9F9E-2E6129BD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1338724"/>
            <a:ext cx="4728602" cy="4415146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Local </a:t>
            </a:r>
            <a:r>
              <a:rPr lang="ko-KR" altLang="en-US" sz="2000" dirty="0">
                <a:solidFill>
                  <a:schemeClr val="bg1"/>
                </a:solidFill>
              </a:rPr>
              <a:t>부모와 자식 사이의 위치 관계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err="1">
                <a:solidFill>
                  <a:schemeClr val="bg1"/>
                </a:solidFill>
              </a:rPr>
              <a:t>transform.localPosition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사용해서 불러올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Global </a:t>
            </a:r>
            <a:r>
              <a:rPr lang="ko-KR" altLang="en-US" sz="2000" dirty="0">
                <a:solidFill>
                  <a:schemeClr val="bg1"/>
                </a:solidFill>
              </a:rPr>
              <a:t>월드 기준 절대적인 위치 관계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en-US" altLang="ko-KR" sz="2000" dirty="0" err="1">
                <a:solidFill>
                  <a:schemeClr val="bg1"/>
                </a:solidFill>
              </a:rPr>
              <a:t>transform.position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 참고해서 </a:t>
            </a:r>
            <a:r>
              <a:rPr lang="ko-KR" altLang="en-US" sz="2000" dirty="0" err="1">
                <a:solidFill>
                  <a:schemeClr val="bg1"/>
                </a:solidFill>
              </a:rPr>
              <a:t>불러울</a:t>
            </a:r>
            <a:r>
              <a:rPr lang="ko-KR" altLang="en-US" sz="2000" dirty="0">
                <a:solidFill>
                  <a:schemeClr val="bg1"/>
                </a:solidFill>
              </a:rPr>
              <a:t>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7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7C7588-8C18-44D9-8469-ABB9865F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726915" y="844868"/>
            <a:ext cx="8465085" cy="5167312"/>
          </a:xfrm>
          <a:custGeom>
            <a:avLst/>
            <a:gdLst>
              <a:gd name="connsiteX0" fmla="*/ 0 w 8465085"/>
              <a:gd name="connsiteY0" fmla="*/ 952 h 5167312"/>
              <a:gd name="connsiteX1" fmla="*/ 1898594 w 8465085"/>
              <a:gd name="connsiteY1" fmla="*/ 952 h 5167312"/>
              <a:gd name="connsiteX2" fmla="*/ 1898594 w 8465085"/>
              <a:gd name="connsiteY2" fmla="*/ 0 h 5167312"/>
              <a:gd name="connsiteX3" fmla="*/ 0 w 8465085"/>
              <a:gd name="connsiteY3" fmla="*/ 0 h 5167312"/>
              <a:gd name="connsiteX4" fmla="*/ 221324 w 8465085"/>
              <a:gd name="connsiteY4" fmla="*/ 5167312 h 5167312"/>
              <a:gd name="connsiteX5" fmla="*/ 7243482 w 8465085"/>
              <a:gd name="connsiteY5" fmla="*/ 5167312 h 5167312"/>
              <a:gd name="connsiteX6" fmla="*/ 8465085 w 8465085"/>
              <a:gd name="connsiteY6" fmla="*/ 5167312 h 5167312"/>
              <a:gd name="connsiteX7" fmla="*/ 8465085 w 8465085"/>
              <a:gd name="connsiteY7" fmla="*/ 0 h 5167312"/>
              <a:gd name="connsiteX8" fmla="*/ 7243482 w 8465085"/>
              <a:gd name="connsiteY8" fmla="*/ 0 h 5167312"/>
              <a:gd name="connsiteX9" fmla="*/ 2610976 w 8465085"/>
              <a:gd name="connsiteY9" fmla="*/ 0 h 5167312"/>
              <a:gd name="connsiteX10" fmla="*/ 2610976 w 8465085"/>
              <a:gd name="connsiteY10" fmla="*/ 952 h 5167312"/>
              <a:gd name="connsiteX11" fmla="*/ 2615203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0" y="952"/>
                </a:moveTo>
                <a:lnTo>
                  <a:pt x="1898594" y="952"/>
                </a:lnTo>
                <a:lnTo>
                  <a:pt x="1898594" y="0"/>
                </a:lnTo>
                <a:lnTo>
                  <a:pt x="0" y="0"/>
                </a:lnTo>
                <a:close/>
                <a:moveTo>
                  <a:pt x="221324" y="5167312"/>
                </a:moveTo>
                <a:lnTo>
                  <a:pt x="7243482" y="5167312"/>
                </a:lnTo>
                <a:lnTo>
                  <a:pt x="8465085" y="5167312"/>
                </a:lnTo>
                <a:lnTo>
                  <a:pt x="8465085" y="0"/>
                </a:lnTo>
                <a:lnTo>
                  <a:pt x="7243482" y="0"/>
                </a:lnTo>
                <a:lnTo>
                  <a:pt x="2610976" y="0"/>
                </a:lnTo>
                <a:lnTo>
                  <a:pt x="2610976" y="952"/>
                </a:lnTo>
                <a:lnTo>
                  <a:pt x="2615203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A3CBA8-8286-4ABE-8BB7-259C2CC5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902E2-3E39-4BEA-AEC1-3DD8B8DC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Global</a:t>
            </a:r>
          </a:p>
          <a:p>
            <a:pPr lvl="1"/>
            <a:r>
              <a:rPr lang="en-US" altLang="ko-KR" sz="2000"/>
              <a:t>transform.Translate(x, y, z, Space.World);</a:t>
            </a:r>
          </a:p>
          <a:p>
            <a:pPr lvl="2"/>
            <a:r>
              <a:rPr lang="en-US" altLang="ko-KR" dirty="0"/>
              <a:t>World</a:t>
            </a:r>
            <a:r>
              <a:rPr lang="ko-KR" altLang="en-US" dirty="0"/>
              <a:t>의 절대 좌표 방향으로 움직인다</a:t>
            </a:r>
            <a:r>
              <a:rPr lang="en-US" altLang="ko-KR" dirty="0"/>
              <a:t>.</a:t>
            </a:r>
          </a:p>
          <a:p>
            <a:r>
              <a:rPr lang="en-US" altLang="ko-KR" sz="2000"/>
              <a:t>Local</a:t>
            </a:r>
          </a:p>
          <a:p>
            <a:pPr lvl="1"/>
            <a:r>
              <a:rPr lang="en-US" altLang="ko-KR" sz="2000"/>
              <a:t>transform.Translate(x, y, z, Space.Self);</a:t>
            </a:r>
          </a:p>
          <a:p>
            <a:pPr lvl="2"/>
            <a:r>
              <a:rPr lang="ko-KR" altLang="en-US" dirty="0"/>
              <a:t>자신이 보고 있는 방향으로 움직인다 </a:t>
            </a:r>
            <a:r>
              <a:rPr lang="en-US" altLang="ko-KR" dirty="0"/>
              <a:t>(</a:t>
            </a:r>
            <a:r>
              <a:rPr lang="en-US" altLang="ko-KR"/>
              <a:t>defult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023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D44873-76A6-4B78-AF80-882B5293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60" y="939474"/>
            <a:ext cx="10395044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50E553E6-881F-4635-AB80-DF970994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60" y="4592964"/>
            <a:ext cx="6033598" cy="13255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C741A-32B6-49D2-8047-A451F176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60" y="2592958"/>
            <a:ext cx="6032552" cy="31565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x, y, z </a:t>
            </a:r>
            <a:r>
              <a:rPr lang="ko-KR" altLang="en-US" sz="2000" dirty="0"/>
              <a:t>값을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x, y, z</a:t>
            </a:r>
            <a:r>
              <a:rPr lang="ko-KR" altLang="en-US" sz="2000" dirty="0"/>
              <a:t>는 </a:t>
            </a:r>
            <a:r>
              <a:rPr lang="en-US" altLang="ko-KR" sz="2000" dirty="0"/>
              <a:t>float</a:t>
            </a:r>
            <a:r>
              <a:rPr lang="ko-KR" altLang="en-US" sz="2000" dirty="0"/>
              <a:t>형임을 주의하자</a:t>
            </a:r>
            <a:r>
              <a:rPr lang="en-US" altLang="ko-KR" sz="2000" dirty="0"/>
              <a:t>!</a:t>
            </a:r>
          </a:p>
          <a:p>
            <a:r>
              <a:rPr lang="ko-KR" altLang="en-US" sz="2000" dirty="0"/>
              <a:t>벡터 연산이 가능하다</a:t>
            </a:r>
            <a:r>
              <a:rPr lang="en-US" altLang="ko-KR" sz="2000" dirty="0"/>
              <a:t>!</a:t>
            </a:r>
          </a:p>
          <a:p>
            <a:pPr lvl="1"/>
            <a:r>
              <a:rPr lang="ko-KR" altLang="en-US" sz="2000" dirty="0"/>
              <a:t>외적</a:t>
            </a:r>
            <a:r>
              <a:rPr lang="en-US" altLang="ko-KR" sz="2000" dirty="0"/>
              <a:t>/</a:t>
            </a:r>
            <a:r>
              <a:rPr lang="ko-KR" altLang="en-US" sz="2000" dirty="0"/>
              <a:t>내적</a:t>
            </a:r>
            <a:endParaRPr lang="en-US" altLang="ko-KR" sz="2000" dirty="0"/>
          </a:p>
          <a:p>
            <a:pPr lvl="1"/>
            <a:r>
              <a:rPr lang="ko-KR" altLang="en-US" sz="2000" dirty="0"/>
              <a:t>벡터 사칙연산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724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A44967-332A-40D7-9FF1-73EF8DF1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Vector3 – </a:t>
            </a:r>
            <a:r>
              <a:rPr lang="ko-KR" altLang="en-US" dirty="0">
                <a:solidFill>
                  <a:srgbClr val="FFFFFF"/>
                </a:solidFill>
              </a:rPr>
              <a:t>실수모음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C4ADA-83C9-4E46-99EC-C198159C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float </a:t>
            </a:r>
            <a:r>
              <a:rPr lang="ko-KR" altLang="en-US" sz="2000">
                <a:solidFill>
                  <a:srgbClr val="FFFFFF"/>
                </a:solidFill>
              </a:rPr>
              <a:t>형으로 넣기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참조 변수로의 사용</a:t>
            </a:r>
            <a:endParaRPr lang="en-US" altLang="ko-KR" sz="2000">
              <a:solidFill>
                <a:srgbClr val="FFFFFF"/>
              </a:solidFill>
            </a:endParaRPr>
          </a:p>
          <a:p>
            <a:endParaRPr lang="ko-KR" altLang="en-US" sz="200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29DD4-E9B5-41BB-A5DB-4C956584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8860"/>
            <a:ext cx="5432414" cy="2028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65964F-BFE1-4447-8754-F7F779A2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653"/>
            <a:ext cx="5329467" cy="8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3575-CA93-4AF6-AEA2-FC88AB2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 </a:t>
            </a:r>
            <a:r>
              <a:rPr lang="ko-KR" altLang="en-US" dirty="0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19DBC-9C4F-4993-B7CC-BD6E8BD9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방법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방법 </a:t>
            </a:r>
            <a:r>
              <a:rPr lang="en-US" altLang="ko-KR" dirty="0"/>
              <a:t>–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BCAF0D-4E74-4F29-84BA-7EAB381A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9102"/>
            <a:ext cx="9075388" cy="526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43B07B-6A5E-42AA-BE54-A180D134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106777" cy="7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EF36A9-21E6-4D4D-A079-8E935369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회전</a:t>
            </a:r>
            <a:r>
              <a:rPr lang="en-US" altLang="ko-KR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ko-KR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가속시키기</a:t>
            </a:r>
            <a:endParaRPr lang="en-US" altLang="ko-KR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E746C0-A285-4959-ACA0-5BC4363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B9E05-65C3-4353-8792-7447BCC6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스크립트란</a:t>
            </a:r>
            <a:r>
              <a:rPr lang="en-US" altLang="ko-KR" sz="2000" dirty="0">
                <a:solidFill>
                  <a:srgbClr val="00000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입력 처리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이동시키기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회전</a:t>
            </a:r>
            <a:r>
              <a:rPr lang="en-US" altLang="ko-KR" sz="2000" dirty="0">
                <a:solidFill>
                  <a:srgbClr val="000000"/>
                </a:solidFill>
              </a:rPr>
              <a:t>&amp;</a:t>
            </a:r>
            <a:r>
              <a:rPr lang="ko-KR" altLang="en-US" sz="2000" dirty="0">
                <a:solidFill>
                  <a:srgbClr val="000000"/>
                </a:solidFill>
              </a:rPr>
              <a:t>가속 시키기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프레임 개념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</a:rPr>
              <a:t>실습 </a:t>
            </a:r>
            <a:r>
              <a:rPr lang="en-US" altLang="ko-KR" sz="2000" dirty="0">
                <a:solidFill>
                  <a:srgbClr val="000000"/>
                </a:solidFill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</a:rPr>
              <a:t>벽돌 깨기 게임 바 만들기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CE8722-C988-4F47-A132-35B30123B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455230-E014-41C9-9831-FEB764F8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E402D-F58F-4FEA-80BD-9F17B540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altLang="ko-KR" sz="2100" dirty="0">
                <a:solidFill>
                  <a:schemeClr val="bg1"/>
                </a:solidFill>
              </a:rPr>
              <a:t>Local</a:t>
            </a:r>
          </a:p>
          <a:p>
            <a:pPr lvl="1"/>
            <a:r>
              <a:rPr lang="en-US" altLang="ko-KR" sz="2100" dirty="0">
                <a:solidFill>
                  <a:schemeClr val="bg1"/>
                </a:solidFill>
              </a:rPr>
              <a:t>Rotate(x, y, z, </a:t>
            </a:r>
            <a:r>
              <a:rPr lang="en-US" altLang="ko-KR" sz="2100" dirty="0" err="1">
                <a:solidFill>
                  <a:schemeClr val="bg1"/>
                </a:solidFill>
              </a:rPr>
              <a:t>Space.self</a:t>
            </a:r>
            <a:r>
              <a:rPr lang="en-US" altLang="ko-KR" sz="2100" dirty="0">
                <a:solidFill>
                  <a:schemeClr val="bg1"/>
                </a:solidFill>
              </a:rPr>
              <a:t>);</a:t>
            </a:r>
          </a:p>
          <a:p>
            <a:pPr lvl="1"/>
            <a:endParaRPr lang="en-US" altLang="ko-KR" sz="2100" dirty="0">
              <a:solidFill>
                <a:schemeClr val="bg1"/>
              </a:solidFill>
            </a:endParaRPr>
          </a:p>
          <a:p>
            <a:r>
              <a:rPr lang="en-US" altLang="ko-KR" sz="2100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altLang="ko-KR" sz="2100" dirty="0" err="1">
                <a:solidFill>
                  <a:schemeClr val="bg1"/>
                </a:solidFill>
              </a:rPr>
              <a:t>Ratate</a:t>
            </a:r>
            <a:r>
              <a:rPr lang="en-US" altLang="ko-KR" sz="2100" dirty="0">
                <a:solidFill>
                  <a:schemeClr val="bg1"/>
                </a:solidFill>
              </a:rPr>
              <a:t>(x, y, z, </a:t>
            </a:r>
            <a:r>
              <a:rPr lang="en-US" altLang="ko-KR" sz="2100" dirty="0" err="1">
                <a:solidFill>
                  <a:schemeClr val="bg1"/>
                </a:solidFill>
              </a:rPr>
              <a:t>Space.World</a:t>
            </a:r>
            <a:r>
              <a:rPr lang="en-US" altLang="ko-KR" sz="21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68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DD6327-800A-46E4-B9A0-CDF59249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프레임 개념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78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82F877-0F98-42B0-BDF7-5BDC0B7E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프레임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12F34-2CE7-4682-AD60-CE7B0984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ko-KR" altLang="en-US" sz="2100">
                <a:solidFill>
                  <a:schemeClr val="bg1"/>
                </a:solidFill>
              </a:rPr>
              <a:t>게임은 무한 루프로 구성되어 있다</a:t>
            </a:r>
            <a:endParaRPr lang="en-US" altLang="ko-KR" sz="2100">
              <a:solidFill>
                <a:schemeClr val="bg1"/>
              </a:solidFill>
            </a:endParaRPr>
          </a:p>
          <a:p>
            <a:pPr lvl="1"/>
            <a:r>
              <a:rPr lang="ko-KR" altLang="en-US" sz="2100">
                <a:solidFill>
                  <a:schemeClr val="bg1"/>
                </a:solidFill>
              </a:rPr>
              <a:t>한 프레임은 한 장면이다</a:t>
            </a:r>
            <a:r>
              <a:rPr lang="en-US" altLang="ko-KR" sz="210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ko-KR" sz="2100">
                <a:solidFill>
                  <a:schemeClr val="bg1"/>
                </a:solidFill>
              </a:rPr>
              <a:t>Frame per Second(FPS)</a:t>
            </a:r>
            <a:r>
              <a:rPr lang="ko-KR" altLang="en-US" sz="2100">
                <a:solidFill>
                  <a:schemeClr val="bg1"/>
                </a:solidFill>
              </a:rPr>
              <a:t>라는 단어를 사용한다</a:t>
            </a:r>
            <a:r>
              <a:rPr lang="en-US" altLang="ko-KR" sz="21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1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100">
                <a:solidFill>
                  <a:schemeClr val="bg1"/>
                </a:solidFill>
              </a:rPr>
              <a:t>Ex) 60 FPS -&gt; 1</a:t>
            </a:r>
            <a:r>
              <a:rPr lang="ko-KR" altLang="en-US" sz="2100">
                <a:solidFill>
                  <a:schemeClr val="bg1"/>
                </a:solidFill>
              </a:rPr>
              <a:t>초에 프레임이 </a:t>
            </a:r>
            <a:r>
              <a:rPr lang="en-US" altLang="ko-KR" sz="2100">
                <a:solidFill>
                  <a:schemeClr val="bg1"/>
                </a:solidFill>
              </a:rPr>
              <a:t>60</a:t>
            </a:r>
            <a:r>
              <a:rPr lang="ko-KR" altLang="en-US" sz="2100">
                <a:solidFill>
                  <a:schemeClr val="bg1"/>
                </a:solidFill>
              </a:rPr>
              <a:t>번 반복된다</a:t>
            </a:r>
            <a:endParaRPr lang="en-US" altLang="ko-KR" sz="2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42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D98D1C-F2EB-49D5-899B-086F7E26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9849" y="-479"/>
            <a:ext cx="9132151" cy="6858478"/>
          </a:xfrm>
          <a:custGeom>
            <a:avLst/>
            <a:gdLst>
              <a:gd name="connsiteX0" fmla="*/ 5955776 w 9132151"/>
              <a:gd name="connsiteY0" fmla="*/ 0 h 6858478"/>
              <a:gd name="connsiteX1" fmla="*/ 5950199 w 9132151"/>
              <a:gd name="connsiteY1" fmla="*/ 0 h 6858478"/>
              <a:gd name="connsiteX2" fmla="*/ 4883971 w 9132151"/>
              <a:gd name="connsiteY2" fmla="*/ 0 h 6858478"/>
              <a:gd name="connsiteX3" fmla="*/ 0 w 9132151"/>
              <a:gd name="connsiteY3" fmla="*/ 0 h 6858478"/>
              <a:gd name="connsiteX4" fmla="*/ 0 w 9132151"/>
              <a:gd name="connsiteY4" fmla="*/ 6857916 h 6858478"/>
              <a:gd name="connsiteX5" fmla="*/ 1707856 w 9132151"/>
              <a:gd name="connsiteY5" fmla="*/ 6857916 h 6858478"/>
              <a:gd name="connsiteX6" fmla="*/ 1707596 w 9132151"/>
              <a:gd name="connsiteY6" fmla="*/ 6858478 h 6858478"/>
              <a:gd name="connsiteX7" fmla="*/ 9132151 w 9132151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32151" h="6858478">
                <a:moveTo>
                  <a:pt x="5955776" y="0"/>
                </a:moveTo>
                <a:lnTo>
                  <a:pt x="5950199" y="0"/>
                </a:lnTo>
                <a:lnTo>
                  <a:pt x="4883971" y="0"/>
                </a:lnTo>
                <a:lnTo>
                  <a:pt x="0" y="0"/>
                </a:lnTo>
                <a:lnTo>
                  <a:pt x="0" y="6857916"/>
                </a:lnTo>
                <a:lnTo>
                  <a:pt x="1707856" y="6857916"/>
                </a:lnTo>
                <a:lnTo>
                  <a:pt x="1707596" y="6858478"/>
                </a:lnTo>
                <a:lnTo>
                  <a:pt x="9132151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CA2D6-8008-4CEE-8D65-E6BE5477F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69312" y="-3325"/>
            <a:ext cx="8722688" cy="6861324"/>
          </a:xfrm>
          <a:custGeom>
            <a:avLst/>
            <a:gdLst>
              <a:gd name="connsiteX0" fmla="*/ 5560897 w 8722688"/>
              <a:gd name="connsiteY0" fmla="*/ 0 h 6861324"/>
              <a:gd name="connsiteX1" fmla="*/ 5555346 w 8722688"/>
              <a:gd name="connsiteY1" fmla="*/ 0 h 6861324"/>
              <a:gd name="connsiteX2" fmla="*/ 4494013 w 8722688"/>
              <a:gd name="connsiteY2" fmla="*/ 0 h 6861324"/>
              <a:gd name="connsiteX3" fmla="*/ 681726 w 8722688"/>
              <a:gd name="connsiteY3" fmla="*/ 0 h 6861324"/>
              <a:gd name="connsiteX4" fmla="*/ 681726 w 8722688"/>
              <a:gd name="connsiteY4" fmla="*/ 479 h 6861324"/>
              <a:gd name="connsiteX5" fmla="*/ 0 w 8722688"/>
              <a:gd name="connsiteY5" fmla="*/ 479 h 6861324"/>
              <a:gd name="connsiteX6" fmla="*/ 0 w 8722688"/>
              <a:gd name="connsiteY6" fmla="*/ 6861324 h 6861324"/>
              <a:gd name="connsiteX7" fmla="*/ 2429574 w 8722688"/>
              <a:gd name="connsiteY7" fmla="*/ 6861324 h 6861324"/>
              <a:gd name="connsiteX8" fmla="*/ 2429574 w 8722688"/>
              <a:gd name="connsiteY8" fmla="*/ 6861323 h 6861324"/>
              <a:gd name="connsiteX9" fmla="*/ 8368134 w 8722688"/>
              <a:gd name="connsiteY9" fmla="*/ 6861323 h 6861324"/>
              <a:gd name="connsiteX10" fmla="*/ 8366822 w 8722688"/>
              <a:gd name="connsiteY10" fmla="*/ 6858478 h 6861324"/>
              <a:gd name="connsiteX11" fmla="*/ 8722688 w 8722688"/>
              <a:gd name="connsiteY11" fmla="*/ 6858478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2688" h="6861324">
                <a:moveTo>
                  <a:pt x="5560897" y="0"/>
                </a:moveTo>
                <a:lnTo>
                  <a:pt x="5555346" y="0"/>
                </a:lnTo>
                <a:lnTo>
                  <a:pt x="4494013" y="0"/>
                </a:lnTo>
                <a:lnTo>
                  <a:pt x="681726" y="0"/>
                </a:lnTo>
                <a:lnTo>
                  <a:pt x="681726" y="479"/>
                </a:lnTo>
                <a:lnTo>
                  <a:pt x="0" y="479"/>
                </a:lnTo>
                <a:lnTo>
                  <a:pt x="0" y="6861324"/>
                </a:lnTo>
                <a:lnTo>
                  <a:pt x="2429574" y="6861324"/>
                </a:lnTo>
                <a:lnTo>
                  <a:pt x="2429574" y="6861323"/>
                </a:lnTo>
                <a:lnTo>
                  <a:pt x="8368134" y="6861323"/>
                </a:lnTo>
                <a:lnTo>
                  <a:pt x="8366822" y="6858478"/>
                </a:lnTo>
                <a:lnTo>
                  <a:pt x="8722688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098975-1FB5-4529-BEE3-2034AF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51697" cy="2978150"/>
          </a:xfrm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프레임 시간 통일시키기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0FFDA-D0D9-4819-966E-1BA06834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400" y="939800"/>
            <a:ext cx="5232400" cy="4845050"/>
          </a:xfrm>
        </p:spPr>
        <p:txBody>
          <a:bodyPr anchor="ctr">
            <a:normAutofit/>
          </a:bodyPr>
          <a:lstStyle/>
          <a:p>
            <a:r>
              <a:rPr lang="en-US" altLang="ko-KR" sz="2100"/>
              <a:t>Time.deltaTime</a:t>
            </a:r>
            <a:r>
              <a:rPr lang="ko-KR" altLang="en-US" sz="2100"/>
              <a:t>을 사용한다</a:t>
            </a:r>
            <a:endParaRPr lang="en-US" altLang="ko-KR" sz="2100"/>
          </a:p>
          <a:p>
            <a:endParaRPr lang="en-US" altLang="ko-KR" sz="2100"/>
          </a:p>
          <a:p>
            <a:endParaRPr lang="en-US" altLang="ko-KR" sz="2100"/>
          </a:p>
          <a:p>
            <a:r>
              <a:rPr lang="ko-KR" altLang="en-US" sz="2100"/>
              <a:t>이전의 프레임과 현재 프레임 사이 간격을 나타낸다</a:t>
            </a:r>
            <a:endParaRPr lang="en-US" altLang="ko-KR" sz="2100"/>
          </a:p>
          <a:p>
            <a:endParaRPr lang="en-US" altLang="ko-KR" sz="2100"/>
          </a:p>
          <a:p>
            <a:endParaRPr lang="en-US" altLang="ko-KR" sz="2100"/>
          </a:p>
          <a:p>
            <a:r>
              <a:rPr lang="en-US" altLang="ko-KR" sz="2100"/>
              <a:t>deltaTime</a:t>
            </a:r>
            <a:r>
              <a:rPr lang="ko-KR" altLang="en-US" sz="2100"/>
              <a:t>을 곱하면 한프레임의 시간이 같아진다</a:t>
            </a:r>
            <a:endParaRPr lang="en-US" altLang="ko-KR" sz="2100"/>
          </a:p>
          <a:p>
            <a:endParaRPr lang="en-US" altLang="ko-KR" sz="2100"/>
          </a:p>
          <a:p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212026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8F057-14AE-4487-BB0A-95A386BA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835429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실습 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벽돌 깨기 바 만들기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8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C6965B-6809-4CB4-8ED2-D6A711AE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47" y="942538"/>
            <a:ext cx="3288276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>
                <a:solidFill>
                  <a:srgbClr val="FFFFFF"/>
                </a:solidFill>
              </a:rPr>
              <a:t>바 이동시키기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EFD814-5119-4F12-9252-C80A2084A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7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08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76229-20F9-4448-BE0B-BD1DE3A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유니티 스크립트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D125C3-ED01-421C-A500-73FD8DAA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스크립트 </a:t>
            </a:r>
            <a:r>
              <a:rPr lang="en-US" altLang="ko-KR" sz="4000"/>
              <a:t>(Script)</a:t>
            </a:r>
            <a:endParaRPr lang="ko-KR" alt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BA37F-D80D-4D85-ACCE-4CBE5281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6061112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스크립트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유니티의 컴포넌트로는 게임을 만들기 어렵다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2000" dirty="0"/>
              <a:t>유니티가 제공 못해주는 기능 만들기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게임 실행 전 나타나지 않는다</a:t>
            </a:r>
            <a:endParaRPr lang="en-US" altLang="ko-KR" sz="2000" dirty="0"/>
          </a:p>
          <a:p>
            <a:pPr lvl="2"/>
            <a:r>
              <a:rPr lang="ko-KR" altLang="en-US" dirty="0"/>
              <a:t>클래스와 인스턴스의 차이점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85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1BBDC2-7B4C-4360-8308-58151BBC8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30" b="-4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6D2F-3495-42FC-9B20-4D56CAAB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스크립트 만들어보기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0A024-9EDF-46DF-96BF-349AC53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Start()</a:t>
            </a: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게임을 시작할 때만 한 번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en-US" sz="2000">
                <a:solidFill>
                  <a:srgbClr val="FFFFFF"/>
                </a:solidFill>
              </a:rPr>
              <a:t>Update() </a:t>
            </a:r>
            <a:r>
              <a:rPr lang="ko-KR" altLang="en-US" sz="2000">
                <a:solidFill>
                  <a:srgbClr val="FFFFFF"/>
                </a:solidFill>
              </a:rPr>
              <a:t>실행 전에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주로 초기화를 목적으로 사용한다</a:t>
            </a:r>
            <a:endParaRPr lang="en-US" altLang="ko-KR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Update()</a:t>
            </a: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한 프레임마다 한 번 실행된다</a:t>
            </a:r>
            <a:endParaRPr lang="en-US" altLang="ko-KR" sz="2000">
              <a:solidFill>
                <a:srgbClr val="FFFFFF"/>
              </a:solidFill>
            </a:endParaRPr>
          </a:p>
          <a:p>
            <a:pPr lvl="1"/>
            <a:r>
              <a:rPr lang="ko-KR" altLang="en-US" sz="2000">
                <a:solidFill>
                  <a:srgbClr val="FFFFFF"/>
                </a:solidFill>
              </a:rPr>
              <a:t>만약 입력값이 존재하면 입력을 받은 후 실행된다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183B-E9EC-43D3-B216-FF942448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이벤트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A8F6B-025E-4FB6-8AB8-B5CFA8FA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/>
              <a:t>유니티가 자동으로 실행하는 함수들</a:t>
            </a:r>
            <a:endParaRPr lang="en-US" altLang="ko-KR" sz="2000"/>
          </a:p>
          <a:p>
            <a:pPr lvl="1"/>
            <a:r>
              <a:rPr lang="en-US" altLang="ko-KR" sz="2000"/>
              <a:t>Start()</a:t>
            </a:r>
            <a:r>
              <a:rPr lang="ko-KR" altLang="en-US" sz="2000"/>
              <a:t>와</a:t>
            </a:r>
            <a:r>
              <a:rPr lang="en-US" altLang="ko-KR" sz="2000"/>
              <a:t> Update()</a:t>
            </a:r>
            <a:r>
              <a:rPr lang="ko-KR" altLang="en-US" sz="2000"/>
              <a:t>가 이것들에 포함된다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MonoBehaviour</a:t>
            </a:r>
            <a:r>
              <a:rPr lang="ko-KR" altLang="en-US" sz="2000"/>
              <a:t>에서 상속받는다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C7D7D-E946-4C12-A5A2-4C189BC5B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6607" b="-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1B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9A0A05-15BA-45A3-A74E-FD74D516F035}"/>
              </a:ext>
            </a:extLst>
          </p:cNvPr>
          <p:cNvSpPr txBox="1"/>
          <p:nvPr/>
        </p:nvSpPr>
        <p:spPr>
          <a:xfrm>
            <a:off x="4965430" y="4232759"/>
            <a:ext cx="553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유니티 문서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https://docs.unity3d.com/kr/530/Manual/ExecutionOrder.html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77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130591-502E-421C-AD4E-CEA264C0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 처리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3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CE3269-F6FD-40A6-A07B-22007B18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ko-KR" altLang="en-US" sz="4000"/>
              <a:t>입력이란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BB54-4B02-42D7-83E9-23889F43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키보드</a:t>
            </a:r>
            <a:r>
              <a:rPr lang="en-US" altLang="ko-KR" sz="2000" dirty="0"/>
              <a:t>, </a:t>
            </a:r>
            <a:r>
              <a:rPr lang="ko-KR" altLang="en-US" sz="2000" dirty="0"/>
              <a:t>마우스</a:t>
            </a:r>
            <a:r>
              <a:rPr lang="en-US" altLang="ko-KR" sz="2000" dirty="0"/>
              <a:t>, </a:t>
            </a:r>
            <a:r>
              <a:rPr lang="ko-KR" altLang="en-US" sz="2000" dirty="0"/>
              <a:t>콘솔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스마트폰 터치 등</a:t>
            </a:r>
            <a:r>
              <a:rPr lang="en-US" altLang="ko-KR" sz="2000" dirty="0"/>
              <a:t>… </a:t>
            </a:r>
            <a:r>
              <a:rPr lang="ko-KR" altLang="en-US" sz="2000" dirty="0"/>
              <a:t>모든 입력을 처리할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Input </a:t>
            </a:r>
            <a:r>
              <a:rPr lang="ko-KR" altLang="en-US" sz="2000" dirty="0"/>
              <a:t>클래스에 모두 </a:t>
            </a:r>
            <a:r>
              <a:rPr lang="ko-KR" altLang="en-US" sz="2000" dirty="0" err="1"/>
              <a:t>정의돼있다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94BB1-7C0A-4BE1-8C65-84526A61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41" y="1092857"/>
            <a:ext cx="4630422" cy="43891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입력 받기 </a:t>
            </a:r>
            <a:r>
              <a:rPr lang="en-US" altLang="ko-KR" sz="4000" dirty="0"/>
              <a:t>– </a:t>
            </a:r>
            <a:r>
              <a:rPr lang="ko-KR" altLang="en-US" sz="4000" dirty="0"/>
              <a:t>키보드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4498-BDBA-4816-B67A-7303383D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Input.GetKey(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눌린 상태를 입력받는다</a:t>
            </a:r>
            <a:endParaRPr lang="en-US" altLang="ko-KR" sz="2000"/>
          </a:p>
          <a:p>
            <a:r>
              <a:rPr lang="en-US" altLang="ko-KR" sz="2000"/>
              <a:t>Input.GetKeyDown(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누르는 순간을 입력받는다</a:t>
            </a:r>
            <a:endParaRPr lang="en-US" altLang="ko-KR" sz="2000"/>
          </a:p>
          <a:p>
            <a:r>
              <a:rPr lang="en-US" altLang="ko-KR" sz="2000"/>
              <a:t>Input.GetkeyUp(</a:t>
            </a:r>
            <a:r>
              <a:rPr lang="ko-KR" altLang="en-US" sz="2000"/>
              <a:t>키 코드</a:t>
            </a:r>
            <a:r>
              <a:rPr lang="en-US" altLang="ko-KR" sz="2000"/>
              <a:t>) -&gt; </a:t>
            </a:r>
            <a:r>
              <a:rPr lang="ko-KR" altLang="en-US" sz="2000"/>
              <a:t>떼는 순간을 입력받는다</a:t>
            </a:r>
          </a:p>
        </p:txBody>
      </p:sp>
    </p:spTree>
    <p:extLst>
      <p:ext uri="{BB962C8B-B14F-4D97-AF65-F5344CB8AC3E}">
        <p14:creationId xmlns:p14="http://schemas.microsoft.com/office/powerpoint/2010/main" val="12759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528</Words>
  <Application>Microsoft Office PowerPoint</Application>
  <PresentationFormat>와이드스크린</PresentationFormat>
  <Paragraphs>113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c# 스터디 6주차</vt:lpstr>
      <vt:lpstr>목차</vt:lpstr>
      <vt:lpstr>유니티 스크립트</vt:lpstr>
      <vt:lpstr>스크립트 (Script)</vt:lpstr>
      <vt:lpstr>스크립트 만들어보기</vt:lpstr>
      <vt:lpstr>이벤트 함수</vt:lpstr>
      <vt:lpstr>입력 처리</vt:lpstr>
      <vt:lpstr>입력이란?</vt:lpstr>
      <vt:lpstr>입력 받기 – 키보드</vt:lpstr>
      <vt:lpstr>입력 받기 - 마우스</vt:lpstr>
      <vt:lpstr>+ 메시지 출력하기</vt:lpstr>
      <vt:lpstr>입력 테스트하기</vt:lpstr>
      <vt:lpstr>이동시키기</vt:lpstr>
      <vt:lpstr>유니티에서의 위치 개념</vt:lpstr>
      <vt:lpstr>이동하기</vt:lpstr>
      <vt:lpstr>Vector</vt:lpstr>
      <vt:lpstr>Vector3 – 실수모음</vt:lpstr>
      <vt:lpstr>Vector3 사용 예시</vt:lpstr>
      <vt:lpstr>회전&amp;가속시키기</vt:lpstr>
      <vt:lpstr>회전</vt:lpstr>
      <vt:lpstr>프레임 개념</vt:lpstr>
      <vt:lpstr>프레임 Frame</vt:lpstr>
      <vt:lpstr>프레임 시간 통일시키기</vt:lpstr>
      <vt:lpstr>실습 – 벽돌 깨기 바 만들기</vt:lpstr>
      <vt:lpstr>바 이동시키기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6주차</dc:title>
  <dc:creator>정현 김</dc:creator>
  <cp:lastModifiedBy>정현 김</cp:lastModifiedBy>
  <cp:revision>3</cp:revision>
  <dcterms:created xsi:type="dcterms:W3CDTF">2020-05-27T14:19:55Z</dcterms:created>
  <dcterms:modified xsi:type="dcterms:W3CDTF">2020-05-27T14:34:42Z</dcterms:modified>
</cp:coreProperties>
</file>