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60" r:id="rId10"/>
    <p:sldId id="271" r:id="rId11"/>
    <p:sldId id="263" r:id="rId12"/>
    <p:sldId id="274" r:id="rId13"/>
    <p:sldId id="276" r:id="rId14"/>
    <p:sldId id="261" r:id="rId15"/>
    <p:sldId id="272" r:id="rId16"/>
    <p:sldId id="262" r:id="rId17"/>
    <p:sldId id="273" r:id="rId18"/>
    <p:sldId id="264" r:id="rId19"/>
    <p:sldId id="275" r:id="rId20"/>
    <p:sldId id="277" r:id="rId21"/>
    <p:sldId id="265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https://jeong-pro.tistory.com/95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jeong-pro.tistory.com/95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5AB1B-70C0-4A04-9A03-D3AC6C562A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AABCDB-13B4-4D57-9B4D-389D873C22F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https://jeong-pro.tistory.com/95</a:t>
          </a:r>
          <a:endParaRPr lang="en-US"/>
        </a:p>
      </dgm:t>
    </dgm:pt>
    <dgm:pt modelId="{AADB792B-53B7-4427-BED4-F96AEF9103D0}" type="parTrans" cxnId="{50B1042B-5E56-406D-B4CD-B6BC8745AF05}">
      <dgm:prSet/>
      <dgm:spPr/>
      <dgm:t>
        <a:bodyPr/>
        <a:lstStyle/>
        <a:p>
          <a:endParaRPr lang="en-US"/>
        </a:p>
      </dgm:t>
    </dgm:pt>
    <dgm:pt modelId="{C484986A-7BF7-4DA9-A51B-F27849FC3691}" type="sibTrans" cxnId="{50B1042B-5E56-406D-B4CD-B6BC8745AF05}">
      <dgm:prSet/>
      <dgm:spPr/>
      <dgm:t>
        <a:bodyPr/>
        <a:lstStyle/>
        <a:p>
          <a:endParaRPr lang="en-US"/>
        </a:p>
      </dgm:t>
    </dgm:pt>
    <dgm:pt modelId="{DF60E48A-1984-4520-B258-C3B071F81490}">
      <dgm:prSet/>
      <dgm:spPr/>
      <dgm:t>
        <a:bodyPr/>
        <a:lstStyle/>
        <a:p>
          <a:r>
            <a:rPr lang="ko-KR"/>
            <a:t>인간이 사고하는 방식과 비슷한 방식으로 프로그래밍하기 위해서 만들어진 프로그래밍 방식</a:t>
          </a:r>
          <a:r>
            <a:rPr lang="en-US"/>
            <a:t>!</a:t>
          </a:r>
        </a:p>
      </dgm:t>
    </dgm:pt>
    <dgm:pt modelId="{04FBD108-B43D-47D3-BF2D-66911856D940}" type="parTrans" cxnId="{FFAA59AD-2634-4E64-AFEE-156DD0B35E08}">
      <dgm:prSet/>
      <dgm:spPr/>
      <dgm:t>
        <a:bodyPr/>
        <a:lstStyle/>
        <a:p>
          <a:endParaRPr lang="en-US"/>
        </a:p>
      </dgm:t>
    </dgm:pt>
    <dgm:pt modelId="{B71D8A67-85E8-45BA-93F0-320444307499}" type="sibTrans" cxnId="{FFAA59AD-2634-4E64-AFEE-156DD0B35E08}">
      <dgm:prSet/>
      <dgm:spPr/>
      <dgm:t>
        <a:bodyPr/>
        <a:lstStyle/>
        <a:p>
          <a:endParaRPr lang="en-US"/>
        </a:p>
      </dgm:t>
    </dgm:pt>
    <dgm:pt modelId="{47611EE9-F78D-4117-9FD9-D80D54820552}">
      <dgm:prSet/>
      <dgm:spPr/>
      <dgm:t>
        <a:bodyPr/>
        <a:lstStyle/>
        <a:p>
          <a:r>
            <a:rPr lang="ko-KR"/>
            <a:t>그런 객체지향 프로그래밍을 구현하는데 가장 필수적인 클래스</a:t>
          </a:r>
          <a:endParaRPr lang="en-US"/>
        </a:p>
      </dgm:t>
    </dgm:pt>
    <dgm:pt modelId="{2DAFB0F5-392F-418E-BD2C-3BFD48825268}" type="parTrans" cxnId="{2593F3FC-EE97-47D9-AD56-F6D808D17A5E}">
      <dgm:prSet/>
      <dgm:spPr/>
      <dgm:t>
        <a:bodyPr/>
        <a:lstStyle/>
        <a:p>
          <a:endParaRPr lang="en-US"/>
        </a:p>
      </dgm:t>
    </dgm:pt>
    <dgm:pt modelId="{A42F1C83-6554-4987-8889-F95946E86192}" type="sibTrans" cxnId="{2593F3FC-EE97-47D9-AD56-F6D808D17A5E}">
      <dgm:prSet/>
      <dgm:spPr/>
      <dgm:t>
        <a:bodyPr/>
        <a:lstStyle/>
        <a:p>
          <a:endParaRPr lang="en-US"/>
        </a:p>
      </dgm:t>
    </dgm:pt>
    <dgm:pt modelId="{86EEDF04-E01A-4BE4-85B2-82089A3C069E}" type="pres">
      <dgm:prSet presAssocID="{22C5AB1B-70C0-4A04-9A03-D3AC6C562A10}" presName="root" presStyleCnt="0">
        <dgm:presLayoutVars>
          <dgm:dir/>
          <dgm:resizeHandles val="exact"/>
        </dgm:presLayoutVars>
      </dgm:prSet>
      <dgm:spPr/>
    </dgm:pt>
    <dgm:pt modelId="{9513CEE4-E289-44C4-B729-8D208477C4CA}" type="pres">
      <dgm:prSet presAssocID="{65AABCDB-13B4-4D57-9B4D-389D873C22F2}" presName="compNode" presStyleCnt="0"/>
      <dgm:spPr/>
    </dgm:pt>
    <dgm:pt modelId="{00D62E32-14CD-4941-83A4-E2D9ADFBE8A3}" type="pres">
      <dgm:prSet presAssocID="{65AABCDB-13B4-4D57-9B4D-389D873C22F2}" presName="bgRect" presStyleLbl="bgShp" presStyleIdx="0" presStyleCnt="3"/>
      <dgm:spPr/>
    </dgm:pt>
    <dgm:pt modelId="{9AD6964C-59BF-4F09-A3A6-3A323F14A9D7}" type="pres">
      <dgm:prSet presAssocID="{65AABCDB-13B4-4D57-9B4D-389D873C22F2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9C2B526-4E18-4A5C-BCBA-6D000A41D6D5}" type="pres">
      <dgm:prSet presAssocID="{65AABCDB-13B4-4D57-9B4D-389D873C22F2}" presName="spaceRect" presStyleCnt="0"/>
      <dgm:spPr/>
    </dgm:pt>
    <dgm:pt modelId="{9CF438B3-7822-4449-8B4E-E7ECC34D2977}" type="pres">
      <dgm:prSet presAssocID="{65AABCDB-13B4-4D57-9B4D-389D873C22F2}" presName="parTx" presStyleLbl="revTx" presStyleIdx="0" presStyleCnt="3">
        <dgm:presLayoutVars>
          <dgm:chMax val="0"/>
          <dgm:chPref val="0"/>
        </dgm:presLayoutVars>
      </dgm:prSet>
      <dgm:spPr/>
    </dgm:pt>
    <dgm:pt modelId="{EA60CF7E-5E83-416A-A872-2C036B0D0F1E}" type="pres">
      <dgm:prSet presAssocID="{C484986A-7BF7-4DA9-A51B-F27849FC3691}" presName="sibTrans" presStyleCnt="0"/>
      <dgm:spPr/>
    </dgm:pt>
    <dgm:pt modelId="{58696B44-30EF-4E33-B32B-1DC97426BE20}" type="pres">
      <dgm:prSet presAssocID="{DF60E48A-1984-4520-B258-C3B071F81490}" presName="compNode" presStyleCnt="0"/>
      <dgm:spPr/>
    </dgm:pt>
    <dgm:pt modelId="{27C1281B-C632-41F0-9738-B1DD9E5F2081}" type="pres">
      <dgm:prSet presAssocID="{DF60E48A-1984-4520-B258-C3B071F81490}" presName="bgRect" presStyleLbl="bgShp" presStyleIdx="1" presStyleCnt="3"/>
      <dgm:spPr/>
    </dgm:pt>
    <dgm:pt modelId="{AE62924E-EE11-4976-9673-6F49C5EDBF74}" type="pres">
      <dgm:prSet presAssocID="{DF60E48A-1984-4520-B258-C3B071F81490}" presName="iconRect" presStyleLbl="node1" presStyleIdx="1" presStyleCnt="3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B7279E-DB8B-41E9-92F5-3014A73E9B2E}" type="pres">
      <dgm:prSet presAssocID="{DF60E48A-1984-4520-B258-C3B071F81490}" presName="spaceRect" presStyleCnt="0"/>
      <dgm:spPr/>
    </dgm:pt>
    <dgm:pt modelId="{D14D07C8-C568-40A2-9372-91B098359C90}" type="pres">
      <dgm:prSet presAssocID="{DF60E48A-1984-4520-B258-C3B071F81490}" presName="parTx" presStyleLbl="revTx" presStyleIdx="1" presStyleCnt="3">
        <dgm:presLayoutVars>
          <dgm:chMax val="0"/>
          <dgm:chPref val="0"/>
        </dgm:presLayoutVars>
      </dgm:prSet>
      <dgm:spPr/>
    </dgm:pt>
    <dgm:pt modelId="{DEA50503-72F6-4BEF-A7A7-E27C7401D10E}" type="pres">
      <dgm:prSet presAssocID="{B71D8A67-85E8-45BA-93F0-320444307499}" presName="sibTrans" presStyleCnt="0"/>
      <dgm:spPr/>
    </dgm:pt>
    <dgm:pt modelId="{AC3E67B6-8040-440D-BBB9-FC0A4BEC5B8D}" type="pres">
      <dgm:prSet presAssocID="{47611EE9-F78D-4117-9FD9-D80D54820552}" presName="compNode" presStyleCnt="0"/>
      <dgm:spPr/>
    </dgm:pt>
    <dgm:pt modelId="{1D8C6806-EFE6-43C1-971C-6333B7861A29}" type="pres">
      <dgm:prSet presAssocID="{47611EE9-F78D-4117-9FD9-D80D54820552}" presName="bgRect" presStyleLbl="bgShp" presStyleIdx="2" presStyleCnt="3"/>
      <dgm:spPr/>
    </dgm:pt>
    <dgm:pt modelId="{E783DA84-4D7F-4291-8D6F-ADCB8AC36A10}" type="pres">
      <dgm:prSet presAssocID="{47611EE9-F78D-4117-9FD9-D80D5482055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96C4A1A-F76B-40B2-B5EF-08B2D8851AA5}" type="pres">
      <dgm:prSet presAssocID="{47611EE9-F78D-4117-9FD9-D80D54820552}" presName="spaceRect" presStyleCnt="0"/>
      <dgm:spPr/>
    </dgm:pt>
    <dgm:pt modelId="{C9EEA528-4154-4067-A685-B92162170AAB}" type="pres">
      <dgm:prSet presAssocID="{47611EE9-F78D-4117-9FD9-D80D548205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B1042B-5E56-406D-B4CD-B6BC8745AF05}" srcId="{22C5AB1B-70C0-4A04-9A03-D3AC6C562A10}" destId="{65AABCDB-13B4-4D57-9B4D-389D873C22F2}" srcOrd="0" destOrd="0" parTransId="{AADB792B-53B7-4427-BED4-F96AEF9103D0}" sibTransId="{C484986A-7BF7-4DA9-A51B-F27849FC3691}"/>
    <dgm:cxn modelId="{CECD6648-E142-470D-9125-D6747E21EDB8}" type="presOf" srcId="{47611EE9-F78D-4117-9FD9-D80D54820552}" destId="{C9EEA528-4154-4067-A685-B92162170AAB}" srcOrd="0" destOrd="0" presId="urn:microsoft.com/office/officeart/2018/2/layout/IconVerticalSolidList"/>
    <dgm:cxn modelId="{FFAA59AD-2634-4E64-AFEE-156DD0B35E08}" srcId="{22C5AB1B-70C0-4A04-9A03-D3AC6C562A10}" destId="{DF60E48A-1984-4520-B258-C3B071F81490}" srcOrd="1" destOrd="0" parTransId="{04FBD108-B43D-47D3-BF2D-66911856D940}" sibTransId="{B71D8A67-85E8-45BA-93F0-320444307499}"/>
    <dgm:cxn modelId="{353410E9-80D6-4067-B739-98D48DB6BBDC}" type="presOf" srcId="{22C5AB1B-70C0-4A04-9A03-D3AC6C562A10}" destId="{86EEDF04-E01A-4BE4-85B2-82089A3C069E}" srcOrd="0" destOrd="0" presId="urn:microsoft.com/office/officeart/2018/2/layout/IconVerticalSolidList"/>
    <dgm:cxn modelId="{AB45BAF4-B5C0-4839-82C2-F6C3CF3E38C5}" type="presOf" srcId="{65AABCDB-13B4-4D57-9B4D-389D873C22F2}" destId="{9CF438B3-7822-4449-8B4E-E7ECC34D2977}" srcOrd="0" destOrd="0" presId="urn:microsoft.com/office/officeart/2018/2/layout/IconVerticalSolidList"/>
    <dgm:cxn modelId="{610944F6-5E14-4A28-8B1B-90BFEF42ED3D}" type="presOf" srcId="{DF60E48A-1984-4520-B258-C3B071F81490}" destId="{D14D07C8-C568-40A2-9372-91B098359C90}" srcOrd="0" destOrd="0" presId="urn:microsoft.com/office/officeart/2018/2/layout/IconVerticalSolidList"/>
    <dgm:cxn modelId="{2593F3FC-EE97-47D9-AD56-F6D808D17A5E}" srcId="{22C5AB1B-70C0-4A04-9A03-D3AC6C562A10}" destId="{47611EE9-F78D-4117-9FD9-D80D54820552}" srcOrd="2" destOrd="0" parTransId="{2DAFB0F5-392F-418E-BD2C-3BFD48825268}" sibTransId="{A42F1C83-6554-4987-8889-F95946E86192}"/>
    <dgm:cxn modelId="{2772370C-BF66-496F-81AF-6E7B4A18D833}" type="presParOf" srcId="{86EEDF04-E01A-4BE4-85B2-82089A3C069E}" destId="{9513CEE4-E289-44C4-B729-8D208477C4CA}" srcOrd="0" destOrd="0" presId="urn:microsoft.com/office/officeart/2018/2/layout/IconVerticalSolidList"/>
    <dgm:cxn modelId="{434F7CFA-797D-4CAC-9D48-9F70B0D23ADB}" type="presParOf" srcId="{9513CEE4-E289-44C4-B729-8D208477C4CA}" destId="{00D62E32-14CD-4941-83A4-E2D9ADFBE8A3}" srcOrd="0" destOrd="0" presId="urn:microsoft.com/office/officeart/2018/2/layout/IconVerticalSolidList"/>
    <dgm:cxn modelId="{244A106A-9E7A-4DF6-9F74-CC1D34C65DAB}" type="presParOf" srcId="{9513CEE4-E289-44C4-B729-8D208477C4CA}" destId="{9AD6964C-59BF-4F09-A3A6-3A323F14A9D7}" srcOrd="1" destOrd="0" presId="urn:microsoft.com/office/officeart/2018/2/layout/IconVerticalSolidList"/>
    <dgm:cxn modelId="{CBD48B88-EC1A-4ACA-B6BF-54D7230DB324}" type="presParOf" srcId="{9513CEE4-E289-44C4-B729-8D208477C4CA}" destId="{99C2B526-4E18-4A5C-BCBA-6D000A41D6D5}" srcOrd="2" destOrd="0" presId="urn:microsoft.com/office/officeart/2018/2/layout/IconVerticalSolidList"/>
    <dgm:cxn modelId="{7F177801-7DA7-4527-99C9-1E978B78AE7E}" type="presParOf" srcId="{9513CEE4-E289-44C4-B729-8D208477C4CA}" destId="{9CF438B3-7822-4449-8B4E-E7ECC34D2977}" srcOrd="3" destOrd="0" presId="urn:microsoft.com/office/officeart/2018/2/layout/IconVerticalSolidList"/>
    <dgm:cxn modelId="{C65FED21-9844-4E27-A4D8-CFB9D9ED86C4}" type="presParOf" srcId="{86EEDF04-E01A-4BE4-85B2-82089A3C069E}" destId="{EA60CF7E-5E83-416A-A872-2C036B0D0F1E}" srcOrd="1" destOrd="0" presId="urn:microsoft.com/office/officeart/2018/2/layout/IconVerticalSolidList"/>
    <dgm:cxn modelId="{0B6F7004-0E30-456A-9BFF-27CB3F96DA6D}" type="presParOf" srcId="{86EEDF04-E01A-4BE4-85B2-82089A3C069E}" destId="{58696B44-30EF-4E33-B32B-1DC97426BE20}" srcOrd="2" destOrd="0" presId="urn:microsoft.com/office/officeart/2018/2/layout/IconVerticalSolidList"/>
    <dgm:cxn modelId="{CC084A31-02FC-4214-B6D1-1D5E0F240E8A}" type="presParOf" srcId="{58696B44-30EF-4E33-B32B-1DC97426BE20}" destId="{27C1281B-C632-41F0-9738-B1DD9E5F2081}" srcOrd="0" destOrd="0" presId="urn:microsoft.com/office/officeart/2018/2/layout/IconVerticalSolidList"/>
    <dgm:cxn modelId="{FB77C1C6-0AEC-4EBC-A3B2-50D759852A04}" type="presParOf" srcId="{58696B44-30EF-4E33-B32B-1DC97426BE20}" destId="{AE62924E-EE11-4976-9673-6F49C5EDBF74}" srcOrd="1" destOrd="0" presId="urn:microsoft.com/office/officeart/2018/2/layout/IconVerticalSolidList"/>
    <dgm:cxn modelId="{127949BB-3D43-4F26-BEFA-07B8CE643D31}" type="presParOf" srcId="{58696B44-30EF-4E33-B32B-1DC97426BE20}" destId="{C0B7279E-DB8B-41E9-92F5-3014A73E9B2E}" srcOrd="2" destOrd="0" presId="urn:microsoft.com/office/officeart/2018/2/layout/IconVerticalSolidList"/>
    <dgm:cxn modelId="{17444323-4FF3-4D37-8701-12D849E15129}" type="presParOf" srcId="{58696B44-30EF-4E33-B32B-1DC97426BE20}" destId="{D14D07C8-C568-40A2-9372-91B098359C90}" srcOrd="3" destOrd="0" presId="urn:microsoft.com/office/officeart/2018/2/layout/IconVerticalSolidList"/>
    <dgm:cxn modelId="{00CA333B-F4EE-45BE-BF25-473547C7A287}" type="presParOf" srcId="{86EEDF04-E01A-4BE4-85B2-82089A3C069E}" destId="{DEA50503-72F6-4BEF-A7A7-E27C7401D10E}" srcOrd="3" destOrd="0" presId="urn:microsoft.com/office/officeart/2018/2/layout/IconVerticalSolidList"/>
    <dgm:cxn modelId="{528347CB-DE09-4C35-B01C-57402BBF32E3}" type="presParOf" srcId="{86EEDF04-E01A-4BE4-85B2-82089A3C069E}" destId="{AC3E67B6-8040-440D-BBB9-FC0A4BEC5B8D}" srcOrd="4" destOrd="0" presId="urn:microsoft.com/office/officeart/2018/2/layout/IconVerticalSolidList"/>
    <dgm:cxn modelId="{E28958FB-6B15-406C-A559-D73FBAD532D0}" type="presParOf" srcId="{AC3E67B6-8040-440D-BBB9-FC0A4BEC5B8D}" destId="{1D8C6806-EFE6-43C1-971C-6333B7861A29}" srcOrd="0" destOrd="0" presId="urn:microsoft.com/office/officeart/2018/2/layout/IconVerticalSolidList"/>
    <dgm:cxn modelId="{155645D6-5946-4167-9FBA-47F989D433A2}" type="presParOf" srcId="{AC3E67B6-8040-440D-BBB9-FC0A4BEC5B8D}" destId="{E783DA84-4D7F-4291-8D6F-ADCB8AC36A10}" srcOrd="1" destOrd="0" presId="urn:microsoft.com/office/officeart/2018/2/layout/IconVerticalSolidList"/>
    <dgm:cxn modelId="{58EB9271-B5BD-4D59-9731-6ADABE2B3E9D}" type="presParOf" srcId="{AC3E67B6-8040-440D-BBB9-FC0A4BEC5B8D}" destId="{796C4A1A-F76B-40B2-B5EF-08B2D8851AA5}" srcOrd="2" destOrd="0" presId="urn:microsoft.com/office/officeart/2018/2/layout/IconVerticalSolidList"/>
    <dgm:cxn modelId="{2845DD90-60E7-4BA9-99B5-ADF48ADBC9EE}" type="presParOf" srcId="{AC3E67B6-8040-440D-BBB9-FC0A4BEC5B8D}" destId="{C9EEA528-4154-4067-A685-B92162170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62E32-14CD-4941-83A4-E2D9ADFBE8A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6964C-59BF-4F09-A3A6-3A323F14A9D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438B3-7822-4449-8B4E-E7ECC34D297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3"/>
            </a:rPr>
            <a:t>https://jeong-pro.tistory.com/95</a:t>
          </a:r>
          <a:endParaRPr lang="en-US" sz="2100" kern="1200"/>
        </a:p>
      </dsp:txBody>
      <dsp:txXfrm>
        <a:off x="1941716" y="718"/>
        <a:ext cx="4571887" cy="1681139"/>
      </dsp:txXfrm>
    </dsp:sp>
    <dsp:sp modelId="{27C1281B-C632-41F0-9738-B1DD9E5F208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2924E-EE11-4976-9673-6F49C5EDBF7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07C8-C568-40A2-9372-91B098359C9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인간이 사고하는 방식과 비슷한 방식으로 프로그래밍하기 위해서 만들어진 프로그래밍 방식</a:t>
          </a:r>
          <a:r>
            <a:rPr lang="en-US" sz="2100" kern="1200"/>
            <a:t>!</a:t>
          </a:r>
        </a:p>
      </dsp:txBody>
      <dsp:txXfrm>
        <a:off x="1941716" y="2102143"/>
        <a:ext cx="4571887" cy="1681139"/>
      </dsp:txXfrm>
    </dsp:sp>
    <dsp:sp modelId="{1D8C6806-EFE6-43C1-971C-6333B7861A2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3DA84-4D7F-4291-8D6F-ADCB8AC36A1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A528-4154-4067-A685-B92162170AA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그런 객체지향 프로그래밍을 구현하는데 가장 필수적인 클래스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7089-2333-496B-9E58-E4194D03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F0EBAD-A9F3-47BD-9B64-B5A06C46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B599-B13B-40DE-89A4-6F6C57B9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38D67-5BC4-4ECF-84B2-2B6C1A8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56A11-822B-4D28-BA23-8642AB9A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7BD3A-481A-4ADE-A96F-A93967DF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2B670-5E80-4C62-8979-3C6B531A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18FC9-3FDD-4238-98F5-06C82BF2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D1EA-4384-4289-964B-DF22A5B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2FCE4-289E-4CE0-B08B-FD8C726C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8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1B18D-009D-46EB-9B41-F60C7741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0F90-6B01-44B0-ADFD-57AE8A19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BEB58-0ABC-4520-92B7-F4917D0D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3C09-B57E-4B60-8B5B-7F60BE7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C6D4-8DED-4B7F-9BF2-87DBAFC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DBEF-82C8-4C26-9191-0118595C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81042-0AEB-4F7F-9CF3-87D6D693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9919-6B77-49D9-9B0A-BBD001B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7A23C-61B2-4A62-BEE1-4B3C05B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A6727-6D1A-4A80-AE84-3D55B11F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E4AB5-945D-482A-B4B4-65783998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E71A1-0687-4037-901C-E421A048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98C2C-D0C9-4DD3-ADCA-2E782B3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C8C46-6981-4B7D-867E-48C41CFD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266F4-1D87-47E6-9BF3-19907004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4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AEFEA-FCD7-46EB-87C4-023E1EBB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560AE-3330-473D-9545-3EB94DDF2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E81AB-4AB2-4809-87FB-3C9F2FDE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27066-7EEF-43F8-937C-638CD84A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5F10A-45A6-42F7-985E-0810AECC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E957C-D00D-4B56-9999-B626C35D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E0397-9836-46AA-828B-36B811AC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D3CD2-5A89-4763-902D-B7BEF737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1625E3-683C-4A98-9985-4E321B6D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71765C-5458-41F1-83FD-8F2E07164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AA4BC4-4EE4-427E-85F2-61649C1DC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D5552-483F-4152-A02E-57A8C130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F4FE3-5F17-4763-9E47-7E6297B5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B16C3-A6B0-4374-82FF-9F6E75B0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B4C5A-06E1-49E2-91D0-96C83818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3BAF0-E8B1-48A6-A399-E8929B8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10B96A-4CA2-4DB6-9510-589E9C4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375C49-9674-4514-B8A0-F7F72BD2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328BC-62B1-4E2A-BE46-8BB0407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B5BB47-8F3A-483C-A974-E6B1E84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BC07B-90E5-4E94-A66D-2D8EF03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2AE63-6400-4892-9231-3B6AB9FB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D545-8E58-40E4-AD34-09CA4865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83AF6-1ABF-4F8F-89B1-4E938D5EA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90EE9-7735-473F-A20B-601F6DC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722AB-74FB-47D7-9CC1-46CB898C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C6217-93A0-47AA-AD83-5A4CEEE0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A525-324E-4EF9-9C88-F0059217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B11D3-BCBD-4841-A14B-711EDA92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57469-C526-401A-AF1A-586683FE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9387E-84F2-4628-A7C3-9828DB5B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0470C-C24B-4622-AFAA-0B30A99B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AA52A-68AB-4D56-99A9-80A5DE77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7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CBEAA-CC09-4C8D-9FFD-C10BC179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38B14-1F85-48DF-A07F-5D1B3306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C19E3-327C-4E04-AA9C-8B74D4DE7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9E6-9E3E-4897-960D-AD1496A2E346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747A4-FBA5-4AFE-855F-970E7E70F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6D2E-53D9-4822-B477-209E66EA5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8D2E-EC00-4F4D-98B4-4A0AB743D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oonyon.tistory.com/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uberus&amp;logNo=50182534282&amp;proxyReferer=https%3A%2F%2Fwww.google.com%2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ABC8E6-832F-4F72-8D79-BFA25748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4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3AE9F6-A6DD-49C3-96C0-F7D371D1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416592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71AE9-5A11-45CD-9AF1-0FA7A965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생성자란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00428-0A4D-4696-80A9-281AA229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https://joonyon.tistory.com/24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클래스이름</a:t>
            </a:r>
            <a:r>
              <a:rPr lang="en-US" altLang="ko-KR" sz="2400" dirty="0"/>
              <a:t>&lt;</a:t>
            </a:r>
            <a:r>
              <a:rPr lang="ko-KR" altLang="en-US" sz="2400" dirty="0">
                <a:highlight>
                  <a:srgbClr val="FFFF00"/>
                </a:highlight>
              </a:rPr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9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21884-64EF-409A-A74D-98EBEA6A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접근 한정자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210C7-4159-448B-A43D-35DF477B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821" y="4518923"/>
            <a:ext cx="7965301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필요에 의해서는 데이터에 접근할 수 없게 할 필요가 있습니다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495F26-7373-40FE-A5C6-B41A3B20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접근 한정자란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BB36-4214-49FC-9141-B72C2360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C#</a:t>
            </a:r>
            <a:r>
              <a:rPr lang="ko-KR" altLang="en-US" sz="2400" dirty="0"/>
              <a:t>에서는 정의하는 형식이 사용될 수 있는 범위를 접근 한정자를 통해 지정할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>
                <a:highlight>
                  <a:srgbClr val="FFFF00"/>
                </a:highlight>
              </a:rPr>
              <a:t>한정자</a:t>
            </a:r>
            <a:r>
              <a:rPr lang="ko-KR" altLang="en-US" sz="2400" dirty="0"/>
              <a:t> 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1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DEE8C2-1D7A-49DB-ACCB-F05B008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접근 한정자의 종류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0628A1-2073-4B55-992F-C9E34CC44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42054"/>
              </p:ext>
            </p:extLst>
          </p:nvPr>
        </p:nvGraphicFramePr>
        <p:xfrm>
          <a:off x="1131005" y="2509911"/>
          <a:ext cx="9874892" cy="3997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9477">
                  <a:extLst>
                    <a:ext uri="{9D8B030D-6E8A-4147-A177-3AD203B41FA5}">
                      <a16:colId xmlns:a16="http://schemas.microsoft.com/office/drawing/2014/main" val="1221380107"/>
                    </a:ext>
                  </a:extLst>
                </a:gridCol>
                <a:gridCol w="8085415">
                  <a:extLst>
                    <a:ext uri="{9D8B030D-6E8A-4147-A177-3AD203B41FA5}">
                      <a16:colId xmlns:a16="http://schemas.microsoft.com/office/drawing/2014/main" val="2994451862"/>
                    </a:ext>
                  </a:extLst>
                </a:gridCol>
              </a:tblGrid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접근 한정자</a:t>
                      </a:r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설명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4225137660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public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</a:t>
                      </a:r>
                      <a:r>
                        <a:rPr lang="en-US" altLang="ko-KR" sz="2200"/>
                        <a:t>/</a:t>
                      </a:r>
                      <a:r>
                        <a:rPr lang="ko-KR" altLang="en-US" sz="2200"/>
                        <a:t>외부 모든 곳에서 접근 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2508073047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클래스의 내부에서는 접근할 수 없지만 파생클래스에서는 접근 가능합니다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12464512"/>
                  </a:ext>
                </a:extLst>
              </a:tr>
              <a:tr h="496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private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오직 클래스 내부에서만 접근할 수 있습니다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501383282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같은 프로젝트</a:t>
                      </a:r>
                      <a:r>
                        <a:rPr lang="en-US" altLang="ko-KR" sz="2200"/>
                        <a:t>(</a:t>
                      </a:r>
                      <a:r>
                        <a:rPr lang="ko-KR" altLang="en-US" sz="2200"/>
                        <a:t>어셈블리</a:t>
                      </a:r>
                      <a:r>
                        <a:rPr lang="en-US" altLang="ko-KR" sz="2200"/>
                        <a:t>)</a:t>
                      </a:r>
                      <a:r>
                        <a:rPr lang="ko-KR" altLang="en-US" sz="2200"/>
                        <a:t>안에서는 </a:t>
                      </a:r>
                      <a:r>
                        <a:rPr lang="en-US" altLang="ko-KR" sz="2200"/>
                        <a:t>public </a:t>
                      </a:r>
                      <a:r>
                        <a:rPr lang="ko-KR" altLang="en-US" sz="2200"/>
                        <a:t>그 밖에는 </a:t>
                      </a:r>
                      <a:r>
                        <a:rPr lang="en-US" altLang="ko-KR" sz="2200"/>
                        <a:t>private</a:t>
                      </a:r>
                      <a:r>
                        <a:rPr lang="ko-KR" altLang="en-US" sz="220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65184849"/>
                  </a:ext>
                </a:extLst>
              </a:tr>
              <a:tr h="835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protected internal</a:t>
                      </a:r>
                      <a:endParaRPr lang="ko-KR" altLang="en-US" sz="2200"/>
                    </a:p>
                  </a:txBody>
                  <a:tcPr marL="112928" marR="112928" marT="56464" marB="5646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같은 프로젝트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어셈블리</a:t>
                      </a:r>
                      <a:r>
                        <a:rPr lang="en-US" altLang="ko-KR" sz="2200" dirty="0"/>
                        <a:t>)</a:t>
                      </a:r>
                      <a:r>
                        <a:rPr lang="ko-KR" altLang="en-US" sz="2200" dirty="0"/>
                        <a:t>안에서는 </a:t>
                      </a:r>
                      <a:r>
                        <a:rPr lang="en-US" altLang="ko-KR" sz="2200" dirty="0"/>
                        <a:t>protected </a:t>
                      </a:r>
                      <a:r>
                        <a:rPr lang="ko-KR" altLang="en-US" sz="2200" dirty="0"/>
                        <a:t>그 밖에는 </a:t>
                      </a:r>
                      <a:r>
                        <a:rPr lang="en-US" altLang="ko-KR" sz="2200" dirty="0"/>
                        <a:t>private</a:t>
                      </a:r>
                      <a:r>
                        <a:rPr lang="ko-KR" altLang="en-US" sz="2200" dirty="0"/>
                        <a:t>로 적용됩니다</a:t>
                      </a:r>
                    </a:p>
                  </a:txBody>
                  <a:tcPr marL="112928" marR="112928" marT="56464" marB="56464"/>
                </a:tc>
                <a:extLst>
                  <a:ext uri="{0D108BD9-81ED-4DB2-BD59-A6C34878D82A}">
                    <a16:rowId xmlns:a16="http://schemas.microsoft.com/office/drawing/2014/main" val="84105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5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BA6FA-57BE-4534-957C-2032BB50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정적 </a:t>
            </a:r>
            <a:r>
              <a:rPr lang="ko-KR" altLang="en-US" sz="20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필드란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무엇일까요</a:t>
            </a: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A392E-87CF-4E4C-8E13-15153E8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정적 필드 생성하기</a:t>
            </a:r>
            <a:b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(static)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한정자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958D40-8069-4F39-BB9F-48D2C0FC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정적</a:t>
            </a:r>
            <a:r>
              <a:rPr lang="en-US" altLang="ko-KR">
                <a:solidFill>
                  <a:schemeClr val="accent1"/>
                </a:solidFill>
              </a:rPr>
              <a:t>(static)</a:t>
            </a:r>
            <a:r>
              <a:rPr lang="ko-KR" altLang="en-US">
                <a:solidFill>
                  <a:schemeClr val="accent1"/>
                </a:solidFill>
              </a:rPr>
              <a:t> 필드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D6EFC-B73A-41C7-B290-36D9CF2B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1" y="963877"/>
            <a:ext cx="638991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https://m.blog.naver.com/PostView.nhn?blogId=nuberus&amp;logNo=50182534282&amp;proxyReferer=https%3A%2F%2Fwww.google.com%2F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클래스 이름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한정자 </a:t>
            </a:r>
            <a:r>
              <a:rPr lang="en-US" altLang="ko-KR" sz="2400" dirty="0">
                <a:highlight>
                  <a:srgbClr val="FFFF00"/>
                </a:highlight>
              </a:rPr>
              <a:t>static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클래스이름</a:t>
            </a:r>
            <a:r>
              <a:rPr lang="en-US" altLang="ko-KR" sz="2400" dirty="0"/>
              <a:t>&lt;</a:t>
            </a:r>
            <a:r>
              <a:rPr lang="ko-KR" altLang="en-US" sz="2400" dirty="0"/>
              <a:t>생성자</a:t>
            </a:r>
            <a:r>
              <a:rPr lang="en-US" altLang="ko-KR" sz="2400" dirty="0"/>
              <a:t>&gt; (</a:t>
            </a:r>
            <a:r>
              <a:rPr lang="ko-KR" altLang="en-US" sz="2400" dirty="0"/>
              <a:t>매개변수목록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4651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C3C3A6-E6DF-4BF1-B28B-299662B9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this </a:t>
            </a:r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AF449-2DEA-4D8A-B429-CAD62C3F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643" y="4517819"/>
            <a:ext cx="410853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키워드의 의미와 사용처를 알아봅시다</a:t>
            </a:r>
          </a:p>
        </p:txBody>
      </p:sp>
      <p:sp>
        <p:nvSpPr>
          <p:cNvPr id="39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CDE351-97B8-42E2-BA01-646805A1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this == </a:t>
            </a:r>
            <a:r>
              <a:rPr lang="ko-KR" altLang="en-US" dirty="0">
                <a:solidFill>
                  <a:schemeClr val="accent1"/>
                </a:solidFill>
              </a:rPr>
              <a:t>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1B8FF-06B3-4F4C-BD9B-E0F81885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this 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객체가 자신을 지칭할 때 사용하는 키워드입니다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객체 외부에서 접근할 경우 객체의 이름을 사용합니다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객체 내부에서 자신의 필드나 메서드에 접근할 경우 </a:t>
            </a:r>
            <a:r>
              <a:rPr lang="en-US" altLang="ko-KR" sz="2400" dirty="0"/>
              <a:t>this</a:t>
            </a:r>
            <a:r>
              <a:rPr lang="ko-KR" altLang="en-US" sz="2400" dirty="0"/>
              <a:t>를 사용합니다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78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035C0-E07A-4A91-A209-AD1DC35E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상속의 개념을 알아봅시다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03DF3-C2AA-4118-A8ED-94795310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상속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9DA15C-745D-4EEA-B6AF-4B74256A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상속</a:t>
            </a:r>
            <a:r>
              <a:rPr lang="en-US" altLang="ko-KR">
                <a:solidFill>
                  <a:schemeClr val="accent1"/>
                </a:solidFill>
              </a:rPr>
              <a:t>(Inheritance)</a:t>
            </a:r>
            <a:r>
              <a:rPr lang="ko-KR" altLang="en-US">
                <a:solidFill>
                  <a:schemeClr val="accent1"/>
                </a:solidFill>
              </a:rPr>
              <a:t>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923D-3BE4-4D32-952D-8962F55F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668570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상속이란 새로운 클래스를 만들 때 기존에 있던 클래스의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똑같이 주는 것을 말합니다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기반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파생 클래스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부모 클래스 </a:t>
            </a:r>
            <a:r>
              <a:rPr lang="en-US" altLang="ko-KR" sz="2400" dirty="0"/>
              <a:t>-&gt; </a:t>
            </a:r>
            <a:r>
              <a:rPr lang="ko-KR" altLang="en-US" sz="2400" dirty="0"/>
              <a:t>자식 클래스라고 표현합니다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2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D331C4-809C-42E2-B191-3FA27099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목차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4214D-6FFD-4B03-9859-DC730634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/>
              <a:t>3</a:t>
            </a:r>
            <a:r>
              <a:rPr lang="ko-KR" altLang="en-US" sz="2400"/>
              <a:t>주 차 문제 풀이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클래스의 개념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생성자의 개념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정적 필드</a:t>
            </a:r>
            <a:r>
              <a:rPr lang="en-US" altLang="ko-KR" sz="2400"/>
              <a:t>(static)</a:t>
            </a:r>
          </a:p>
          <a:p>
            <a:pPr marL="514350" indent="-514350">
              <a:buAutoNum type="arabicPeriod"/>
            </a:pPr>
            <a:r>
              <a:rPr lang="en-US" altLang="ko-KR" sz="2400"/>
              <a:t>this </a:t>
            </a:r>
            <a:r>
              <a:rPr lang="ko-KR" altLang="en-US" sz="2400"/>
              <a:t>키워드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접근 한정자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상속</a:t>
            </a: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14482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7EC715-EA6E-436E-AC83-44E69A21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상속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342E9-AA3D-4115-8591-69531D29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 err="1"/>
              <a:t>맴버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class </a:t>
            </a:r>
            <a:r>
              <a:rPr lang="ko-KR" altLang="en-US" sz="2400" dirty="0"/>
              <a:t>자식 클래스 </a:t>
            </a:r>
            <a:r>
              <a:rPr lang="en-US" altLang="ko-KR" sz="2400" dirty="0"/>
              <a:t>:  </a:t>
            </a:r>
            <a:r>
              <a:rPr lang="ko-KR" altLang="en-US" sz="2400" dirty="0"/>
              <a:t>부모 클래스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아무 </a:t>
            </a:r>
            <a:r>
              <a:rPr lang="ko-KR" altLang="en-US" sz="2400" dirty="0" err="1"/>
              <a:t>맴버를</a:t>
            </a:r>
            <a:r>
              <a:rPr lang="ko-KR" altLang="en-US" sz="2400" dirty="0"/>
              <a:t> 선언하지 않아도 기반 클래스의 모든 것을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받게 됩니다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}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68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007B-9D4A-48F9-9AD2-4297A92B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359AD-3787-4D6B-A9B2-B8AD47FB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3</a:t>
            </a:r>
            <a:r>
              <a:rPr lang="ko-KR" altLang="en-US"/>
              <a:t>주차 때 수업 내용을 보고 골라야합니다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4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71DBE-E030-4057-8AE3-7FD8BDA1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B95E4B-2021-4763-9646-7B67DAE6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63877"/>
            <a:ext cx="465428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3</a:t>
            </a:r>
            <a:r>
              <a:rPr lang="ko-KR" altLang="en-US" dirty="0">
                <a:solidFill>
                  <a:schemeClr val="accent1"/>
                </a:solidFill>
              </a:rPr>
              <a:t>주 차 문제 풀이 </a:t>
            </a:r>
            <a:r>
              <a:rPr lang="en-US" altLang="ko-KR" dirty="0">
                <a:solidFill>
                  <a:schemeClr val="accent1"/>
                </a:solidFill>
              </a:rPr>
              <a:t>- 8958 2577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263C-3B61-4A96-BDBC-74DBAFF3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8958 - OX</a:t>
            </a:r>
            <a:r>
              <a:rPr lang="ko-KR" altLang="en-US" sz="2400" dirty="0"/>
              <a:t>퀴즈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2577 – </a:t>
            </a:r>
            <a:r>
              <a:rPr lang="ko-KR" altLang="en-US" sz="2400" dirty="0"/>
              <a:t>숫자의 개수</a:t>
            </a:r>
          </a:p>
        </p:txBody>
      </p:sp>
    </p:spTree>
    <p:extLst>
      <p:ext uri="{BB962C8B-B14F-4D97-AF65-F5344CB8AC3E}">
        <p14:creationId xmlns:p14="http://schemas.microsoft.com/office/powerpoint/2010/main" val="128783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3DB23-B36B-4DD7-9A9C-200C4D5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56" y="963877"/>
            <a:ext cx="2659405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8958</a:t>
            </a:r>
            <a:r>
              <a:rPr lang="ko-KR" altLang="en-US" dirty="0">
                <a:solidFill>
                  <a:schemeClr val="accent1"/>
                </a:solidFill>
              </a:rPr>
              <a:t>번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039E-6915-4D96-AA3F-21ADD535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935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050" dirty="0"/>
              <a:t> static void Main()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int number = </a:t>
            </a:r>
            <a:r>
              <a:rPr lang="en-US" altLang="ko-KR" sz="1050" dirty="0" err="1"/>
              <a:t>int.Parse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());</a:t>
            </a:r>
          </a:p>
          <a:p>
            <a:pPr marL="0" indent="0">
              <a:buNone/>
            </a:pPr>
            <a:r>
              <a:rPr lang="en-US" altLang="ko-KR" sz="1050" dirty="0"/>
              <a:t>            for(int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=0;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&lt; </a:t>
            </a:r>
            <a:r>
              <a:rPr lang="en-US" altLang="ko-KR" sz="1050" dirty="0" err="1"/>
              <a:t>number;i</a:t>
            </a:r>
            <a:r>
              <a:rPr lang="en-US" altLang="ko-KR" sz="1050" dirty="0"/>
              <a:t>++)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int answer = 0;</a:t>
            </a:r>
          </a:p>
          <a:p>
            <a:pPr marL="0" indent="0">
              <a:buNone/>
            </a:pPr>
            <a:r>
              <a:rPr lang="en-US" altLang="ko-KR" sz="1050" dirty="0"/>
              <a:t>                int file = 1;</a:t>
            </a:r>
          </a:p>
          <a:p>
            <a:pPr marL="0" indent="0">
              <a:buNone/>
            </a:pPr>
            <a:r>
              <a:rPr lang="en-US" altLang="ko-KR" sz="1050" dirty="0"/>
              <a:t>                string input = </a:t>
            </a:r>
            <a:r>
              <a:rPr lang="en-US" altLang="ko-KR" sz="1050" dirty="0" err="1"/>
              <a:t>Console.ReadLine</a:t>
            </a:r>
            <a:r>
              <a:rPr lang="en-US" altLang="ko-KR" sz="1050" dirty="0"/>
              <a:t>();</a:t>
            </a:r>
          </a:p>
          <a:p>
            <a:pPr marL="0" indent="0">
              <a:buNone/>
            </a:pPr>
            <a:r>
              <a:rPr lang="en-US" altLang="ko-KR" sz="1050" dirty="0"/>
              <a:t>                for(int j=0; j&lt; </a:t>
            </a:r>
            <a:r>
              <a:rPr lang="en-US" altLang="ko-KR" sz="1050" dirty="0" err="1"/>
              <a:t>input.Length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j++</a:t>
            </a:r>
            <a:r>
              <a:rPr lang="en-US" altLang="ko-KR" sz="1050" dirty="0"/>
              <a:t>)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{               </a:t>
            </a:r>
          </a:p>
          <a:p>
            <a:pPr marL="0" indent="0">
              <a:buNone/>
            </a:pPr>
            <a:r>
              <a:rPr lang="en-US" altLang="ko-KR" sz="1050" dirty="0"/>
              <a:t>                    if(input[j] =='O')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answer += file;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file++;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    else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{</a:t>
            </a:r>
          </a:p>
          <a:p>
            <a:pPr marL="0" indent="0">
              <a:buNone/>
            </a:pPr>
            <a:r>
              <a:rPr lang="en-US" altLang="ko-KR" sz="1050" dirty="0"/>
              <a:t>                        file = 1;</a:t>
            </a:r>
          </a:p>
          <a:p>
            <a:pPr marL="0" indent="0">
              <a:buNone/>
            </a:pPr>
            <a:r>
              <a:rPr lang="ko-KR" altLang="en-US" sz="1050" dirty="0"/>
              <a:t>    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en-US" altLang="ko-KR" sz="1050" dirty="0"/>
              <a:t>                </a:t>
            </a:r>
            <a:r>
              <a:rPr lang="en-US" altLang="ko-KR" sz="1050" dirty="0" err="1"/>
              <a:t>Console.WriteLine</a:t>
            </a:r>
            <a:r>
              <a:rPr lang="en-US" altLang="ko-KR" sz="1050" dirty="0"/>
              <a:t>(answer);</a:t>
            </a:r>
          </a:p>
          <a:p>
            <a:pPr marL="0" indent="0">
              <a:buNone/>
            </a:pPr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pPr marL="0" indent="0">
              <a:buNone/>
            </a:pPr>
            <a:r>
              <a:rPr lang="ko-KR" altLang="en-US" sz="1050" dirty="0"/>
              <a:t>        </a:t>
            </a:r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0111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9CDE89-E30B-4D43-8CEE-C040485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2" y="963877"/>
            <a:ext cx="267885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2577</a:t>
            </a:r>
            <a:r>
              <a:rPr lang="ko-KR" altLang="en-US" dirty="0">
                <a:solidFill>
                  <a:schemeClr val="accent1"/>
                </a:solidFill>
              </a:rPr>
              <a:t>번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B5F3-896D-4C80-909C-5E3D29B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0"/>
            <a:ext cx="6377769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static void Main()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            int num1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num2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int num3 = </a:t>
            </a:r>
            <a:r>
              <a:rPr lang="en-US" altLang="ko-KR" sz="1800" dirty="0" err="1"/>
              <a:t>int.Parse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Console.ReadLine</a:t>
            </a:r>
            <a:r>
              <a:rPr lang="en-US" altLang="ko-KR" sz="1800" dirty="0"/>
              <a:t>());</a:t>
            </a:r>
          </a:p>
          <a:p>
            <a:pPr marL="0" indent="0">
              <a:buNone/>
            </a:pPr>
            <a:r>
              <a:rPr lang="en-US" altLang="ko-KR" sz="1800" dirty="0"/>
              <a:t>            num1 = num1 * num2 * num3;</a:t>
            </a:r>
          </a:p>
          <a:p>
            <a:pPr marL="0" indent="0">
              <a:buNone/>
            </a:pPr>
            <a:r>
              <a:rPr lang="en-US" altLang="ko-KR" sz="1800" dirty="0"/>
              <a:t>            int[] answer = new int[10];</a:t>
            </a:r>
          </a:p>
          <a:p>
            <a:pPr marL="0" indent="0">
              <a:buNone/>
            </a:pPr>
            <a:r>
              <a:rPr lang="en-US" altLang="ko-KR" sz="1800" dirty="0"/>
              <a:t>            string number = num1.ToString();</a:t>
            </a:r>
          </a:p>
          <a:p>
            <a:pPr marL="0" indent="0">
              <a:buNone/>
            </a:pPr>
            <a:r>
              <a:rPr lang="en-US" altLang="ko-KR" sz="1800" dirty="0"/>
              <a:t>            for(int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number.Length</a:t>
            </a:r>
            <a:r>
              <a:rPr lang="en-US" altLang="ko-KR" sz="1800" dirty="0"/>
              <a:t>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it-IT" altLang="ko-KR" sz="1800" dirty="0"/>
              <a:t>                int a = int.Parse(number[i].ToString());</a:t>
            </a:r>
          </a:p>
          <a:p>
            <a:pPr marL="0" indent="0">
              <a:buNone/>
            </a:pPr>
            <a:r>
              <a:rPr lang="en-US" altLang="ko-KR" sz="1800" dirty="0"/>
              <a:t>                answer[a]++;</a:t>
            </a:r>
          </a:p>
          <a:p>
            <a:pPr marL="0" indent="0">
              <a:buNone/>
            </a:pPr>
            <a:r>
              <a:rPr lang="ko-KR" altLang="en-US" sz="1800" dirty="0"/>
              <a:t>            </a:t>
            </a: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/>
              <a:t>            foreach 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answer) </a:t>
            </a:r>
            <a:r>
              <a:rPr lang="en-US" altLang="ko-KR" sz="1800" dirty="0" err="1"/>
              <a:t>Console.WriteLine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149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73AB0-03EE-44D5-9A79-F243FEF8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클래스란 무엇일까요</a:t>
            </a:r>
            <a:r>
              <a:rPr lang="en-US" altLang="ko-KR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7BB353-FF8D-4A47-AA2F-6B7384E7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클래스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825B0-6AE3-4724-9091-FFBA7ED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클래스와 관련된 단어들 알아보기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CF5DB-0D9C-40FF-969E-8DE17084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877"/>
            <a:ext cx="689440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클래스</a:t>
            </a:r>
            <a:r>
              <a:rPr lang="en-US" altLang="ko-KR" sz="2000" dirty="0"/>
              <a:t>: </a:t>
            </a:r>
            <a:r>
              <a:rPr lang="ko-KR" altLang="en-US" sz="2000" dirty="0"/>
              <a:t>객체를 만들기 위한 틀 역할을 한다  또한 데이터와 메서드를 묶는 역할을 하지만 데이터 그 자체이기도 하다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객체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클래스에 타입으로 선언된 것 이것이 실제로 구현 됐을 때</a:t>
            </a:r>
            <a:r>
              <a:rPr lang="en-US" altLang="ko-KR" sz="2000" dirty="0"/>
              <a:t> “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”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필드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선언된 변수들을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메소드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클래스안에 선언되어 있는 함수를 말한다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맴버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내에 선언되어 있는 모든 요소들을 말한다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361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48D2A8-4E49-45C9-9E16-B750524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2775116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클래스</a:t>
            </a:r>
            <a:r>
              <a:rPr lang="en-US" altLang="ko-KR" dirty="0">
                <a:solidFill>
                  <a:srgbClr val="FFFFFF"/>
                </a:solidFill>
              </a:rPr>
              <a:t>? </a:t>
            </a:r>
            <a:r>
              <a:rPr lang="ko-KR" altLang="en-US" dirty="0">
                <a:solidFill>
                  <a:srgbClr val="FFFFFF"/>
                </a:solidFill>
              </a:rPr>
              <a:t>객체지향</a:t>
            </a:r>
            <a:r>
              <a:rPr lang="en-US" altLang="ko-KR" dirty="0">
                <a:solidFill>
                  <a:srgbClr val="FFFFFF"/>
                </a:solidFill>
              </a:rPr>
              <a:t>?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F41E7C1-2B7F-4DA5-8735-96B05A0D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8771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41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E3220-8046-433F-85DF-D0A80028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97B0E-12C1-4849-BD17-D20D64BF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522" y="4518923"/>
            <a:ext cx="7621732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클래스에 대해 알았으니 그 구성요소들을 알아봅시다</a:t>
            </a:r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endParaRPr lang="ko-KR" altLang="en-US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와이드스크린</PresentationFormat>
  <Paragraphs>138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c# 스터디 4주 차</vt:lpstr>
      <vt:lpstr>목차</vt:lpstr>
      <vt:lpstr>3주 차 문제 풀이 - 8958 2577 </vt:lpstr>
      <vt:lpstr>8958번 예시코드</vt:lpstr>
      <vt:lpstr>2577번 예시 코드</vt:lpstr>
      <vt:lpstr>클래스</vt:lpstr>
      <vt:lpstr>클래스와 관련된 단어들 알아보기</vt:lpstr>
      <vt:lpstr>클래스? 객체지향?</vt:lpstr>
      <vt:lpstr>생성자</vt:lpstr>
      <vt:lpstr>생성자란?</vt:lpstr>
      <vt:lpstr>접근 한정자</vt:lpstr>
      <vt:lpstr>접근 한정자란?</vt:lpstr>
      <vt:lpstr>접근 한정자의 종류</vt:lpstr>
      <vt:lpstr>정적 필드 생성하기 (static) 한정자</vt:lpstr>
      <vt:lpstr>정적(static) 필드</vt:lpstr>
      <vt:lpstr>this 키워드</vt:lpstr>
      <vt:lpstr>this == 나</vt:lpstr>
      <vt:lpstr>상속</vt:lpstr>
      <vt:lpstr>상속(Inheritance)이란?</vt:lpstr>
      <vt:lpstr>상속 예시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4주 차</dc:title>
  <dc:creator>정현 김</dc:creator>
  <cp:lastModifiedBy>정현 김</cp:lastModifiedBy>
  <cp:revision>1</cp:revision>
  <dcterms:created xsi:type="dcterms:W3CDTF">2020-02-26T11:00:16Z</dcterms:created>
  <dcterms:modified xsi:type="dcterms:W3CDTF">2020-02-26T11:00:21Z</dcterms:modified>
</cp:coreProperties>
</file>