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7" r:id="rId9"/>
    <p:sldId id="268" r:id="rId10"/>
    <p:sldId id="269" r:id="rId11"/>
    <p:sldId id="270" r:id="rId12"/>
    <p:sldId id="271" r:id="rId13"/>
    <p:sldId id="262" r:id="rId14"/>
    <p:sldId id="273" r:id="rId15"/>
    <p:sldId id="274" r:id="rId16"/>
    <p:sldId id="275" r:id="rId17"/>
    <p:sldId id="276" r:id="rId18"/>
    <p:sldId id="279" r:id="rId19"/>
    <p:sldId id="263" r:id="rId20"/>
    <p:sldId id="277" r:id="rId21"/>
    <p:sldId id="261" r:id="rId22"/>
    <p:sldId id="280" r:id="rId23"/>
    <p:sldId id="281" r:id="rId24"/>
    <p:sldId id="264" r:id="rId25"/>
    <p:sldId id="28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83B89-FEA8-4252-924E-2EDCE8EEC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2397E0-C8B2-47C1-8D5B-3C54053ED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202B22-60A7-44E2-8264-8B6DC585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C143-813B-4B7B-BE97-BF7ACA2DC775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A1AE5-340C-408F-B692-5ED04F12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9484E4-DE97-4C32-841B-4615625C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F78B-BEB4-43A8-9FE0-5AAA3C8C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92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B1F44-903D-49F7-A490-73AA7DA20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3978BD-92F7-49CD-B50C-954E50C0E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59FFD7-EB17-4B1E-A7D2-F62AD408E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C143-813B-4B7B-BE97-BF7ACA2DC775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8EC12-855F-48A8-9485-3D92FD20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824AEE-4AA8-425C-81A8-3277E10E8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F78B-BEB4-43A8-9FE0-5AAA3C8C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78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D47B4C-20CC-4D83-980E-962A73FAB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3D1C08-3D35-4295-9569-898EC967A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CD4CC7-5E54-4919-8CE2-EF82D936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C143-813B-4B7B-BE97-BF7ACA2DC775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033CB7-B031-465D-BBE3-77025E46B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172695-8793-4048-9DCF-4D0C53F4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F78B-BEB4-43A8-9FE0-5AAA3C8C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58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F032F-FC42-4DCD-A4F0-23210075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474D5-8260-4E26-B341-4B666704B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27ECB-6B0E-4F9F-AC7E-DE3D82FC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C143-813B-4B7B-BE97-BF7ACA2DC775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16C3B6-9FEE-4D9E-A6BC-036B74B4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7F33E1-3676-4687-9F1C-2C7AA83D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F78B-BEB4-43A8-9FE0-5AAA3C8C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18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357C7-BD3D-4178-99CC-5BFDE6867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EFC432-7850-40BE-A2AB-5C404F9A1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CF0E86-2189-4D6A-8F1E-472C76F0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C143-813B-4B7B-BE97-BF7ACA2DC775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A9D49-10E2-4E9B-A8F6-B9BCCC703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AB8F40-C3DC-4789-B911-7811C2A2C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F78B-BEB4-43A8-9FE0-5AAA3C8C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25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420CA-D1E6-456C-8983-3E914F19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B4068-E318-46D0-AE59-B971E953C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697BAE-0598-420D-81BA-CE03B0B74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2C425E-700F-4574-8E61-B67D219E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C143-813B-4B7B-BE97-BF7ACA2DC775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E505A2-B708-4E9F-94B0-3EBB10C3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66440B-7024-4255-B5E6-ECCB5CB1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F78B-BEB4-43A8-9FE0-5AAA3C8C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39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EB221-6131-4F5B-A758-B52FE10D6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AE322B-6C41-4816-B19F-12365F1E6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A1CA15-D662-404B-8726-FFC85019D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E5CE15-B4C5-4B1F-A198-E409AEEDB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14227B-5AF0-41DE-9CEB-E8A88874B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843964-221D-47F2-B835-FEF27011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C143-813B-4B7B-BE97-BF7ACA2DC775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FA2C3F-A219-4925-8A49-698DCF5B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063EE9-6BCA-481E-A780-B4E930C4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F78B-BEB4-43A8-9FE0-5AAA3C8C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13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6A98B-30FF-4A70-97EA-504036EA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82365D-5C04-4F7A-9C56-114843B4F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C143-813B-4B7B-BE97-BF7ACA2DC775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8562B3-4B6D-4025-8892-A7DF350F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C44CA7-C738-49D8-A228-239E603B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F78B-BEB4-43A8-9FE0-5AAA3C8C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76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58AB89-94D5-4872-8940-B93755A34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C143-813B-4B7B-BE97-BF7ACA2DC775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332154-37B5-4415-8CE9-F630725CC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B2561D-FB30-49A5-9224-1BEF8966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F78B-BEB4-43A8-9FE0-5AAA3C8C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97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20CF7-EA5E-443D-8D3C-81392C44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F660A8-74E5-423D-A694-E0F9077C6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15526-B624-49C8-A658-D2C0F4D80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26AED6-9206-40C7-9D4B-C21EDA37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C143-813B-4B7B-BE97-BF7ACA2DC775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EF2111-6B4B-4858-A73C-A8E7CB0E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8E07E2-568B-4DA8-91EA-6D8D1E77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F78B-BEB4-43A8-9FE0-5AAA3C8C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56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C2BCA-BDDB-4322-8584-D5319D617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C0ACA9-F64D-4418-8364-98F0F27E9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394309-EA35-49B1-9347-D203493F7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8E575A-00CB-4330-894D-D01A49AC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C143-813B-4B7B-BE97-BF7ACA2DC775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C42F10-4ABE-417F-9436-EB0C00A6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546614-8B07-45FE-B115-BCCC8492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F78B-BEB4-43A8-9FE0-5AAA3C8C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83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82C1A-41DF-49B8-9DEE-0EB7B5B3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4E8910-3EFE-4E90-B4AB-725EF9C2A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E3855-7254-4156-8051-2CAAA78E1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4C143-813B-4B7B-BE97-BF7ACA2DC775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AD6E64-5FA8-4BF0-B916-828663D82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90273-7E17-4D5E-B501-D089B76CB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FF78B-BEB4-43A8-9FE0-5AAA3C8C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81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kr/530/Manual/ExecutionOrder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C7B046-7BAE-4D14-AC7C-556036F65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altLang="ko-KR" sz="4000">
                <a:solidFill>
                  <a:schemeClr val="bg2"/>
                </a:solidFill>
              </a:rPr>
              <a:t>c# </a:t>
            </a:r>
            <a:r>
              <a:rPr lang="ko-KR" altLang="en-US" sz="4000">
                <a:solidFill>
                  <a:schemeClr val="bg2"/>
                </a:solidFill>
              </a:rPr>
              <a:t>스터디 </a:t>
            </a:r>
            <a:r>
              <a:rPr lang="en-US" altLang="ko-KR" sz="4000">
                <a:solidFill>
                  <a:schemeClr val="bg2"/>
                </a:solidFill>
              </a:rPr>
              <a:t>6</a:t>
            </a:r>
            <a:r>
              <a:rPr lang="ko-KR" altLang="en-US" sz="4000">
                <a:solidFill>
                  <a:schemeClr val="bg2"/>
                </a:solidFill>
              </a:rPr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00EE5F-EE07-4422-BDDE-1156D41FE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ko-KR" altLang="en-US" sz="1800"/>
              <a:t>유니티 엔진 </a:t>
            </a:r>
            <a:r>
              <a:rPr lang="en-US" altLang="ko-KR" sz="1800"/>
              <a:t>- 2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76160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2B99F1-B2DC-437E-A8A1-A57F2F29F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A754389-F930-4405-847E-CAF7170AD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25" y="1092857"/>
            <a:ext cx="4535156" cy="4389120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입력 받기 </a:t>
            </a:r>
            <a:r>
              <a:rPr lang="en-US" altLang="ko-KR" sz="4000" dirty="0"/>
              <a:t>- </a:t>
            </a:r>
            <a:r>
              <a:rPr lang="ko-KR" altLang="en-US" sz="4000" dirty="0"/>
              <a:t>마우스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198608-79CC-4390-A925-F12E2B035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1081" y="1092857"/>
            <a:ext cx="6332710" cy="4389120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마우스 위치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Input.MousePosition</a:t>
            </a:r>
            <a:r>
              <a:rPr lang="en-US" altLang="ko-KR" sz="2000" dirty="0"/>
              <a:t>(</a:t>
            </a:r>
            <a:r>
              <a:rPr lang="ko-KR" altLang="en-US" sz="2000" dirty="0"/>
              <a:t>숫자</a:t>
            </a:r>
            <a:r>
              <a:rPr lang="en-US" altLang="ko-KR" sz="2000" dirty="0"/>
              <a:t>) -&gt; </a:t>
            </a:r>
            <a:r>
              <a:rPr lang="ko-KR" altLang="en-US" sz="2000" dirty="0"/>
              <a:t>눌린 상태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000" dirty="0"/>
              <a:t>클릭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Input.GetMouseButton</a:t>
            </a:r>
            <a:r>
              <a:rPr lang="en-US" altLang="ko-KR" sz="2000" dirty="0"/>
              <a:t>(</a:t>
            </a:r>
            <a:r>
              <a:rPr lang="ko-KR" altLang="en-US" sz="2000" dirty="0"/>
              <a:t>숫자</a:t>
            </a:r>
            <a:r>
              <a:rPr lang="en-US" altLang="ko-KR" sz="2000" dirty="0"/>
              <a:t>) -&gt; </a:t>
            </a:r>
            <a:r>
              <a:rPr lang="ko-KR" altLang="en-US" sz="2000" dirty="0"/>
              <a:t>눌린 상태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Input.GetMouseButtonDown</a:t>
            </a:r>
            <a:r>
              <a:rPr lang="en-US" altLang="ko-KR" sz="2000" dirty="0"/>
              <a:t>(</a:t>
            </a:r>
            <a:r>
              <a:rPr lang="ko-KR" altLang="en-US" sz="2000" dirty="0"/>
              <a:t>숫자</a:t>
            </a:r>
            <a:r>
              <a:rPr lang="en-US" altLang="ko-KR" sz="2000" dirty="0"/>
              <a:t>) -&gt; </a:t>
            </a:r>
            <a:r>
              <a:rPr lang="ko-KR" altLang="en-US" sz="2000" dirty="0"/>
              <a:t>누를 때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Input.GetMouseButtonUp</a:t>
            </a:r>
            <a:r>
              <a:rPr lang="en-US" altLang="ko-KR" sz="2000" dirty="0"/>
              <a:t>(</a:t>
            </a:r>
            <a:r>
              <a:rPr lang="ko-KR" altLang="en-US" sz="2000" dirty="0"/>
              <a:t>숫자</a:t>
            </a:r>
            <a:r>
              <a:rPr lang="en-US" altLang="ko-KR" sz="2000" dirty="0"/>
              <a:t>) -&gt; </a:t>
            </a:r>
            <a:r>
              <a:rPr lang="ko-KR" altLang="en-US" sz="2000" dirty="0"/>
              <a:t>뗄 때</a:t>
            </a:r>
            <a:endParaRPr lang="en-US" altLang="ko-KR" sz="2000" dirty="0"/>
          </a:p>
          <a:p>
            <a:pPr lvl="2"/>
            <a:r>
              <a:rPr lang="ko-KR" altLang="en-US" dirty="0"/>
              <a:t>왼쪽</a:t>
            </a:r>
            <a:r>
              <a:rPr lang="en-US" altLang="ko-KR" dirty="0"/>
              <a:t>(0) </a:t>
            </a:r>
            <a:r>
              <a:rPr lang="ko-KR" altLang="en-US" dirty="0"/>
              <a:t>오른쪽</a:t>
            </a:r>
            <a:r>
              <a:rPr lang="en-US" altLang="ko-KR" dirty="0"/>
              <a:t>(1) </a:t>
            </a:r>
            <a:r>
              <a:rPr lang="ko-KR" altLang="en-US" dirty="0"/>
              <a:t>휠</a:t>
            </a:r>
            <a:r>
              <a:rPr lang="en-US" altLang="ko-KR" dirty="0"/>
              <a:t>(2)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22363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114CE1-D965-46E5-8647-0FB347E08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ko-KR" sz="4000"/>
              <a:t>+ </a:t>
            </a:r>
            <a:r>
              <a:rPr lang="ko-KR" altLang="en-US" sz="4000"/>
              <a:t>메시지 출력하기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CAF120-B093-4944-A04B-8CCCA78AC2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4" r="28807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06AFA1-4D98-4A76-9738-953DA1C39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유니티 </a:t>
            </a:r>
            <a:r>
              <a:rPr lang="en-US" altLang="ko-KR" sz="1800" dirty="0"/>
              <a:t>Console(</a:t>
            </a:r>
            <a:r>
              <a:rPr lang="ko-KR" altLang="en-US" sz="1800" dirty="0"/>
              <a:t>콘솔</a:t>
            </a:r>
            <a:r>
              <a:rPr lang="en-US" altLang="ko-KR" sz="1800" dirty="0"/>
              <a:t>)</a:t>
            </a:r>
            <a:r>
              <a:rPr lang="ko-KR" altLang="en-US" sz="1800" dirty="0"/>
              <a:t>창에 메시지를 출력할 수 있다</a:t>
            </a:r>
            <a:endParaRPr lang="en-US" altLang="ko-KR" sz="1800" dirty="0"/>
          </a:p>
          <a:p>
            <a:r>
              <a:rPr lang="ko-KR" altLang="en-US" sz="1800" dirty="0"/>
              <a:t>생각대로 작동하는지 확인할 때 주로 사용한다</a:t>
            </a:r>
            <a:endParaRPr lang="en-US" altLang="ko-KR" sz="1800" dirty="0"/>
          </a:p>
          <a:p>
            <a:r>
              <a:rPr lang="en-US" altLang="ko-KR" sz="1800" dirty="0" err="1"/>
              <a:t>Debug.Log</a:t>
            </a:r>
            <a:r>
              <a:rPr lang="en-US" altLang="ko-KR" sz="1800" dirty="0"/>
              <a:t>(“String”); </a:t>
            </a:r>
            <a:r>
              <a:rPr lang="ko-KR" altLang="en-US" sz="1800" dirty="0"/>
              <a:t>형식으로 사용할 수 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86818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스크린샷, 모니터, 화면, 검은색이(가) 표시된 사진&#10;&#10;자동 생성된 설명">
            <a:extLst>
              <a:ext uri="{FF2B5EF4-FFF2-40B4-BE49-F238E27FC236}">
                <a16:creationId xmlns:a16="http://schemas.microsoft.com/office/drawing/2014/main" id="{5BE0218C-DF27-4DAE-BD86-261C9B699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69" b="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303761-344A-4AF3-9B45-5167CBD1D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/>
          </a:bodyPr>
          <a:lstStyle/>
          <a:p>
            <a:r>
              <a:rPr lang="ko-KR" altLang="en-US" sz="3600"/>
              <a:t>입력 테스트하기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BCE5E4-A694-4275-9A82-688CEDBB4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>
            <a:normAutofit/>
          </a:bodyPr>
          <a:lstStyle/>
          <a:p>
            <a:r>
              <a:rPr lang="en-US" sz="1800" dirty="0"/>
              <a:t>Update() </a:t>
            </a:r>
            <a:r>
              <a:rPr lang="ko-KR" altLang="en-US" sz="1800" dirty="0"/>
              <a:t>안쪽에 </a:t>
            </a:r>
            <a:r>
              <a:rPr lang="en-US" altLang="ko-KR" sz="1800" dirty="0"/>
              <a:t>if(</a:t>
            </a:r>
            <a:r>
              <a:rPr lang="en-US" altLang="ko-KR" sz="1800" dirty="0" err="1"/>
              <a:t>Input.GetMouseButton</a:t>
            </a:r>
            <a:r>
              <a:rPr lang="en-US" altLang="ko-KR" sz="1800" dirty="0"/>
              <a:t>(0)) </a:t>
            </a:r>
            <a:r>
              <a:rPr lang="en-US" altLang="ko-KR" sz="1800" dirty="0" err="1"/>
              <a:t>Debug.Log</a:t>
            </a:r>
            <a:r>
              <a:rPr lang="en-US" altLang="ko-KR" sz="1800" dirty="0"/>
              <a:t>("</a:t>
            </a:r>
            <a:r>
              <a:rPr lang="ko-KR" altLang="en-US" sz="1800" dirty="0"/>
              <a:t>마우스 클릭 중</a:t>
            </a:r>
            <a:r>
              <a:rPr lang="en-US" altLang="ko-KR" sz="1800" dirty="0"/>
              <a:t>"</a:t>
            </a:r>
            <a:r>
              <a:rPr lang="ko-KR" altLang="en-US" sz="1800" dirty="0"/>
              <a:t> </a:t>
            </a:r>
            <a:r>
              <a:rPr lang="en-US" altLang="ko-KR" sz="1800" dirty="0"/>
              <a:t>+ </a:t>
            </a:r>
            <a:r>
              <a:rPr lang="en-US" altLang="ko-KR" sz="1800" dirty="0" err="1"/>
              <a:t>Input.GetMouseButton</a:t>
            </a:r>
            <a:r>
              <a:rPr lang="en-US" altLang="ko-KR" sz="1800" dirty="0"/>
              <a:t>(0)); </a:t>
            </a:r>
            <a:r>
              <a:rPr lang="ko-KR" altLang="en-US" sz="1800" dirty="0"/>
              <a:t>를 넣고 실행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0200F-64F9-4865-8D7E-25D60203F599}"/>
              </a:ext>
            </a:extLst>
          </p:cNvPr>
          <p:cNvSpPr txBox="1"/>
          <p:nvPr/>
        </p:nvSpPr>
        <p:spPr>
          <a:xfrm>
            <a:off x="20" y="6172201"/>
            <a:ext cx="12188932" cy="68579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400">
                <a:solidFill>
                  <a:srgbClr val="FFFFFF"/>
                </a:solidFill>
              </a:rPr>
              <a:t>한 번 따라해보자</a:t>
            </a:r>
            <a:r>
              <a:rPr lang="en-US" altLang="ko-KR" sz="1400">
                <a:solidFill>
                  <a:srgbClr val="FFFFFF"/>
                </a:solidFill>
              </a:rPr>
              <a:t>!</a:t>
            </a:r>
            <a:endParaRPr lang="ko-KR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981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BEF36A9-21E6-4D4D-A079-8E9353693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이동시키기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597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0677D43-DB57-4254-BD60-C0C10917D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155" y="457200"/>
            <a:ext cx="7898845" cy="5909113"/>
          </a:xfrm>
          <a:custGeom>
            <a:avLst/>
            <a:gdLst>
              <a:gd name="connsiteX0" fmla="*/ 3848214 w 7898845"/>
              <a:gd name="connsiteY0" fmla="*/ 0 h 5909113"/>
              <a:gd name="connsiteX1" fmla="*/ 7898845 w 7898845"/>
              <a:gd name="connsiteY1" fmla="*/ 0 h 5909113"/>
              <a:gd name="connsiteX2" fmla="*/ 7898845 w 7898845"/>
              <a:gd name="connsiteY2" fmla="*/ 5907437 h 5909113"/>
              <a:gd name="connsiteX3" fmla="*/ 7778213 w 7898845"/>
              <a:gd name="connsiteY3" fmla="*/ 5907437 h 5909113"/>
              <a:gd name="connsiteX4" fmla="*/ 7778213 w 7898845"/>
              <a:gd name="connsiteY4" fmla="*/ 5909093 h 5909113"/>
              <a:gd name="connsiteX5" fmla="*/ 7485321 w 7898845"/>
              <a:gd name="connsiteY5" fmla="*/ 5909093 h 5909113"/>
              <a:gd name="connsiteX6" fmla="*/ 7485321 w 7898845"/>
              <a:gd name="connsiteY6" fmla="*/ 5909094 h 5909113"/>
              <a:gd name="connsiteX7" fmla="*/ 4228895 w 7898845"/>
              <a:gd name="connsiteY7" fmla="*/ 5909094 h 5909113"/>
              <a:gd name="connsiteX8" fmla="*/ 4228895 w 7898845"/>
              <a:gd name="connsiteY8" fmla="*/ 5909112 h 5909113"/>
              <a:gd name="connsiteX9" fmla="*/ 3936003 w 7898845"/>
              <a:gd name="connsiteY9" fmla="*/ 5909112 h 5909113"/>
              <a:gd name="connsiteX10" fmla="*/ 3936003 w 7898845"/>
              <a:gd name="connsiteY10" fmla="*/ 5909113 h 5909113"/>
              <a:gd name="connsiteX11" fmla="*/ 0 w 7898845"/>
              <a:gd name="connsiteY11" fmla="*/ 5909113 h 5909113"/>
              <a:gd name="connsiteX12" fmla="*/ 2796838 w 7898845"/>
              <a:gd name="connsiteY12" fmla="*/ 1676 h 5909113"/>
              <a:gd name="connsiteX13" fmla="*/ 2916686 w 7898845"/>
              <a:gd name="connsiteY13" fmla="*/ 1676 h 5909113"/>
              <a:gd name="connsiteX14" fmla="*/ 2917470 w 7898845"/>
              <a:gd name="connsiteY14" fmla="*/ 20 h 5909113"/>
              <a:gd name="connsiteX15" fmla="*/ 3210362 w 7898845"/>
              <a:gd name="connsiteY15" fmla="*/ 20 h 5909113"/>
              <a:gd name="connsiteX16" fmla="*/ 3210362 w 7898845"/>
              <a:gd name="connsiteY16" fmla="*/ 19 h 5909113"/>
              <a:gd name="connsiteX17" fmla="*/ 3555322 w 7898845"/>
              <a:gd name="connsiteY17" fmla="*/ 19 h 5909113"/>
              <a:gd name="connsiteX18" fmla="*/ 3555322 w 7898845"/>
              <a:gd name="connsiteY18" fmla="*/ 1 h 5909113"/>
              <a:gd name="connsiteX19" fmla="*/ 3848214 w 7898845"/>
              <a:gd name="connsiteY19" fmla="*/ 1 h 590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898845" h="5909113">
                <a:moveTo>
                  <a:pt x="3848214" y="0"/>
                </a:moveTo>
                <a:lnTo>
                  <a:pt x="7898845" y="0"/>
                </a:lnTo>
                <a:lnTo>
                  <a:pt x="7898845" y="5907437"/>
                </a:lnTo>
                <a:lnTo>
                  <a:pt x="7778213" y="5907437"/>
                </a:lnTo>
                <a:lnTo>
                  <a:pt x="7778213" y="5909093"/>
                </a:lnTo>
                <a:lnTo>
                  <a:pt x="7485321" y="5909093"/>
                </a:lnTo>
                <a:lnTo>
                  <a:pt x="7485321" y="5909094"/>
                </a:lnTo>
                <a:lnTo>
                  <a:pt x="4228895" y="5909094"/>
                </a:lnTo>
                <a:lnTo>
                  <a:pt x="4228895" y="5909112"/>
                </a:lnTo>
                <a:lnTo>
                  <a:pt x="3936003" y="5909112"/>
                </a:lnTo>
                <a:lnTo>
                  <a:pt x="3936003" y="5909113"/>
                </a:lnTo>
                <a:lnTo>
                  <a:pt x="0" y="5909113"/>
                </a:lnTo>
                <a:lnTo>
                  <a:pt x="2796838" y="1676"/>
                </a:lnTo>
                <a:lnTo>
                  <a:pt x="2916686" y="1676"/>
                </a:lnTo>
                <a:lnTo>
                  <a:pt x="2917470" y="20"/>
                </a:lnTo>
                <a:lnTo>
                  <a:pt x="3210362" y="20"/>
                </a:lnTo>
                <a:lnTo>
                  <a:pt x="3210362" y="19"/>
                </a:lnTo>
                <a:lnTo>
                  <a:pt x="3555322" y="19"/>
                </a:lnTo>
                <a:lnTo>
                  <a:pt x="3555322" y="1"/>
                </a:lnTo>
                <a:lnTo>
                  <a:pt x="3848214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0924E5-8F0D-47CB-B59E-155AFCF8C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03FDBB-C1D7-4204-B2D2-F1DA2B21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2088"/>
            <a:ext cx="4277264" cy="2862729"/>
          </a:xfrm>
        </p:spPr>
        <p:txBody>
          <a:bodyPr anchor="b">
            <a:normAutofit/>
          </a:bodyPr>
          <a:lstStyle/>
          <a:p>
            <a:r>
              <a:rPr lang="ko-KR" altLang="en-US" sz="4800">
                <a:solidFill>
                  <a:srgbClr val="FFFFFF"/>
                </a:solidFill>
              </a:rPr>
              <a:t>유니티에서의 위치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0AEFA-4705-4441-9F9E-2E6129BD6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978" y="1338724"/>
            <a:ext cx="4728602" cy="4415146"/>
          </a:xfrm>
        </p:spPr>
        <p:txBody>
          <a:bodyPr anchor="ctr">
            <a:norm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Local </a:t>
            </a:r>
            <a:r>
              <a:rPr lang="ko-KR" altLang="en-US" sz="2000" dirty="0">
                <a:solidFill>
                  <a:schemeClr val="bg1"/>
                </a:solidFill>
              </a:rPr>
              <a:t>부모와 자식 사이의 위치 관계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lvl="1"/>
            <a:r>
              <a:rPr lang="en-US" altLang="ko-KR" sz="2000" dirty="0" err="1">
                <a:solidFill>
                  <a:schemeClr val="bg1"/>
                </a:solidFill>
              </a:rPr>
              <a:t>transform.localPosition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을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사용해서 불러올 수 있다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 lvl="1"/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Global </a:t>
            </a:r>
            <a:r>
              <a:rPr lang="ko-KR" altLang="en-US" sz="2000" dirty="0">
                <a:solidFill>
                  <a:schemeClr val="bg1"/>
                </a:solidFill>
              </a:rPr>
              <a:t>월드 기준 절대적인 위치 관계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lvl="1"/>
            <a:r>
              <a:rPr lang="en-US" altLang="ko-KR" sz="2000" dirty="0" err="1">
                <a:solidFill>
                  <a:schemeClr val="bg1"/>
                </a:solidFill>
              </a:rPr>
              <a:t>transform.position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을 참고해서 </a:t>
            </a:r>
            <a:r>
              <a:rPr lang="ko-KR" altLang="en-US" sz="2000" dirty="0" err="1">
                <a:solidFill>
                  <a:schemeClr val="bg1"/>
                </a:solidFill>
              </a:rPr>
              <a:t>불러울</a:t>
            </a:r>
            <a:r>
              <a:rPr lang="ko-KR" altLang="en-US" sz="2000" dirty="0">
                <a:solidFill>
                  <a:schemeClr val="bg1"/>
                </a:solidFill>
              </a:rPr>
              <a:t> 수 있다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276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C3DEBB2-D54E-470C-86B3-631BDDF6C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845820"/>
            <a:ext cx="6087194" cy="5166360"/>
          </a:xfrm>
          <a:custGeom>
            <a:avLst/>
            <a:gdLst>
              <a:gd name="connsiteX0" fmla="*/ 0 w 6087194"/>
              <a:gd name="connsiteY0" fmla="*/ 0 h 5166360"/>
              <a:gd name="connsiteX1" fmla="*/ 155740 w 6087194"/>
              <a:gd name="connsiteY1" fmla="*/ 0 h 5166360"/>
              <a:gd name="connsiteX2" fmla="*/ 5867656 w 6087194"/>
              <a:gd name="connsiteY2" fmla="*/ 0 h 5166360"/>
              <a:gd name="connsiteX3" fmla="*/ 6087194 w 6087194"/>
              <a:gd name="connsiteY3" fmla="*/ 0 h 5166360"/>
              <a:gd name="connsiteX4" fmla="*/ 3693315 w 6087194"/>
              <a:gd name="connsiteY4" fmla="*/ 5166360 h 5166360"/>
              <a:gd name="connsiteX5" fmla="*/ 3473777 w 6087194"/>
              <a:gd name="connsiteY5" fmla="*/ 5166360 h 5166360"/>
              <a:gd name="connsiteX6" fmla="*/ 155740 w 6087194"/>
              <a:gd name="connsiteY6" fmla="*/ 5166360 h 5166360"/>
              <a:gd name="connsiteX7" fmla="*/ 0 w 6087194"/>
              <a:gd name="connsiteY7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87194" h="5166360">
                <a:moveTo>
                  <a:pt x="0" y="0"/>
                </a:moveTo>
                <a:lnTo>
                  <a:pt x="155740" y="0"/>
                </a:lnTo>
                <a:lnTo>
                  <a:pt x="5867656" y="0"/>
                </a:lnTo>
                <a:lnTo>
                  <a:pt x="6087194" y="0"/>
                </a:lnTo>
                <a:lnTo>
                  <a:pt x="3693315" y="5166360"/>
                </a:lnTo>
                <a:lnTo>
                  <a:pt x="3473777" y="5166360"/>
                </a:lnTo>
                <a:lnTo>
                  <a:pt x="155740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47C7588-8C18-44D9-8469-ABB9865FE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726915" y="844868"/>
            <a:ext cx="8465085" cy="5167312"/>
          </a:xfrm>
          <a:custGeom>
            <a:avLst/>
            <a:gdLst>
              <a:gd name="connsiteX0" fmla="*/ 0 w 8465085"/>
              <a:gd name="connsiteY0" fmla="*/ 952 h 5167312"/>
              <a:gd name="connsiteX1" fmla="*/ 1898594 w 8465085"/>
              <a:gd name="connsiteY1" fmla="*/ 952 h 5167312"/>
              <a:gd name="connsiteX2" fmla="*/ 1898594 w 8465085"/>
              <a:gd name="connsiteY2" fmla="*/ 0 h 5167312"/>
              <a:gd name="connsiteX3" fmla="*/ 0 w 8465085"/>
              <a:gd name="connsiteY3" fmla="*/ 0 h 5167312"/>
              <a:gd name="connsiteX4" fmla="*/ 221324 w 8465085"/>
              <a:gd name="connsiteY4" fmla="*/ 5167312 h 5167312"/>
              <a:gd name="connsiteX5" fmla="*/ 7243482 w 8465085"/>
              <a:gd name="connsiteY5" fmla="*/ 5167312 h 5167312"/>
              <a:gd name="connsiteX6" fmla="*/ 8465085 w 8465085"/>
              <a:gd name="connsiteY6" fmla="*/ 5167312 h 5167312"/>
              <a:gd name="connsiteX7" fmla="*/ 8465085 w 8465085"/>
              <a:gd name="connsiteY7" fmla="*/ 0 h 5167312"/>
              <a:gd name="connsiteX8" fmla="*/ 7243482 w 8465085"/>
              <a:gd name="connsiteY8" fmla="*/ 0 h 5167312"/>
              <a:gd name="connsiteX9" fmla="*/ 2610976 w 8465085"/>
              <a:gd name="connsiteY9" fmla="*/ 0 h 5167312"/>
              <a:gd name="connsiteX10" fmla="*/ 2610976 w 8465085"/>
              <a:gd name="connsiteY10" fmla="*/ 952 h 5167312"/>
              <a:gd name="connsiteX11" fmla="*/ 2615203 w 8465085"/>
              <a:gd name="connsiteY11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465085" h="5167312">
                <a:moveTo>
                  <a:pt x="0" y="952"/>
                </a:moveTo>
                <a:lnTo>
                  <a:pt x="1898594" y="952"/>
                </a:lnTo>
                <a:lnTo>
                  <a:pt x="1898594" y="0"/>
                </a:lnTo>
                <a:lnTo>
                  <a:pt x="0" y="0"/>
                </a:lnTo>
                <a:close/>
                <a:moveTo>
                  <a:pt x="221324" y="5167312"/>
                </a:moveTo>
                <a:lnTo>
                  <a:pt x="7243482" y="5167312"/>
                </a:lnTo>
                <a:lnTo>
                  <a:pt x="8465085" y="5167312"/>
                </a:lnTo>
                <a:lnTo>
                  <a:pt x="8465085" y="0"/>
                </a:lnTo>
                <a:lnTo>
                  <a:pt x="7243482" y="0"/>
                </a:lnTo>
                <a:lnTo>
                  <a:pt x="2610976" y="0"/>
                </a:lnTo>
                <a:lnTo>
                  <a:pt x="2610976" y="952"/>
                </a:lnTo>
                <a:lnTo>
                  <a:pt x="2615203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AA3CBA8-8286-4ABE-8BB7-259C2CC5C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41614"/>
            <a:ext cx="3409508" cy="3173819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이동하기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902E2-3E39-4BEA-AEC1-3DD8B8DCB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37208"/>
            <a:ext cx="5257800" cy="4582632"/>
          </a:xfrm>
        </p:spPr>
        <p:txBody>
          <a:bodyPr anchor="ctr">
            <a:normAutofit/>
          </a:bodyPr>
          <a:lstStyle/>
          <a:p>
            <a:r>
              <a:rPr lang="en-US" altLang="ko-KR" sz="2000" dirty="0"/>
              <a:t>Global</a:t>
            </a:r>
          </a:p>
          <a:p>
            <a:pPr lvl="1"/>
            <a:r>
              <a:rPr lang="en-US" altLang="ko-KR" sz="2000" dirty="0" err="1"/>
              <a:t>transform.Translate</a:t>
            </a:r>
            <a:r>
              <a:rPr lang="en-US" altLang="ko-KR" sz="2000" dirty="0"/>
              <a:t>(x, y, z, </a:t>
            </a:r>
            <a:r>
              <a:rPr lang="en-US" altLang="ko-KR" sz="2000" dirty="0" err="1"/>
              <a:t>Space.World</a:t>
            </a:r>
            <a:r>
              <a:rPr lang="en-US" altLang="ko-KR" sz="2000" dirty="0"/>
              <a:t>);</a:t>
            </a:r>
          </a:p>
          <a:p>
            <a:pPr lvl="2"/>
            <a:r>
              <a:rPr lang="en-US" altLang="ko-KR" dirty="0"/>
              <a:t>World</a:t>
            </a:r>
            <a:r>
              <a:rPr lang="ko-KR" altLang="en-US" dirty="0"/>
              <a:t>의 절대 좌표 방향으로 움직인다</a:t>
            </a:r>
            <a:r>
              <a:rPr lang="en-US" altLang="ko-KR" dirty="0"/>
              <a:t>.</a:t>
            </a:r>
          </a:p>
          <a:p>
            <a:r>
              <a:rPr lang="en-US" altLang="ko-KR" sz="2000" dirty="0"/>
              <a:t>Local</a:t>
            </a:r>
          </a:p>
          <a:p>
            <a:pPr lvl="1"/>
            <a:r>
              <a:rPr lang="en-US" altLang="ko-KR" sz="2000" dirty="0" err="1"/>
              <a:t>transform.Translate</a:t>
            </a:r>
            <a:r>
              <a:rPr lang="en-US" altLang="ko-KR" sz="2000" dirty="0"/>
              <a:t>(x, y, z, </a:t>
            </a:r>
            <a:r>
              <a:rPr lang="en-US" altLang="ko-KR" sz="2000" dirty="0" err="1"/>
              <a:t>Space.Self</a:t>
            </a:r>
            <a:r>
              <a:rPr lang="en-US" altLang="ko-KR" sz="2000" dirty="0"/>
              <a:t>);</a:t>
            </a:r>
          </a:p>
          <a:p>
            <a:pPr lvl="2"/>
            <a:r>
              <a:rPr lang="ko-KR" altLang="en-US" dirty="0"/>
              <a:t>자신이 보고 있는 방향으로 움직인다 </a:t>
            </a:r>
            <a:r>
              <a:rPr lang="en-US" altLang="ko-KR" dirty="0"/>
              <a:t>(</a:t>
            </a:r>
            <a:r>
              <a:rPr lang="en-US" altLang="ko-KR" dirty="0" err="1"/>
              <a:t>defult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</a:p>
          <a:p>
            <a:pPr lvl="1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0239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1D44873-76A6-4B78-AF80-882B52937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660" y="939474"/>
            <a:ext cx="10395044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Vector</a:t>
            </a:r>
            <a:endParaRPr lang="ko-KR" altLang="en-US" dirty="0"/>
          </a:p>
        </p:txBody>
      </p:sp>
      <p:pic>
        <p:nvPicPr>
          <p:cNvPr id="4" name="그림 3" descr="시계이(가) 표시된 사진&#10;&#10;자동 생성된 설명">
            <a:extLst>
              <a:ext uri="{FF2B5EF4-FFF2-40B4-BE49-F238E27FC236}">
                <a16:creationId xmlns:a16="http://schemas.microsoft.com/office/drawing/2014/main" id="{50E553E6-881F-4635-AB80-DF970994D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60" y="4592964"/>
            <a:ext cx="6033598" cy="1325563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AC741A-32B6-49D2-8047-A451F1766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660" y="2592958"/>
            <a:ext cx="6032552" cy="315651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x, y, z </a:t>
            </a:r>
            <a:r>
              <a:rPr lang="ko-KR" altLang="en-US" sz="2000" dirty="0"/>
              <a:t>값을 데이터</a:t>
            </a:r>
            <a:endParaRPr lang="en-US" altLang="ko-KR" sz="2000" dirty="0"/>
          </a:p>
          <a:p>
            <a:pPr lvl="1"/>
            <a:r>
              <a:rPr lang="en-US" altLang="ko-KR" sz="2000" dirty="0"/>
              <a:t>x, y, z</a:t>
            </a:r>
            <a:r>
              <a:rPr lang="ko-KR" altLang="en-US" sz="2000" dirty="0"/>
              <a:t>는 </a:t>
            </a:r>
            <a:r>
              <a:rPr lang="en-US" altLang="ko-KR" sz="2000" dirty="0"/>
              <a:t>float</a:t>
            </a:r>
            <a:r>
              <a:rPr lang="ko-KR" altLang="en-US" sz="2000" dirty="0"/>
              <a:t>형임을 주의하자</a:t>
            </a:r>
            <a:r>
              <a:rPr lang="en-US" altLang="ko-KR" sz="2000" dirty="0"/>
              <a:t>!</a:t>
            </a:r>
          </a:p>
          <a:p>
            <a:r>
              <a:rPr lang="ko-KR" altLang="en-US" sz="2000" dirty="0"/>
              <a:t>벡터 연산이 가능하다</a:t>
            </a:r>
            <a:r>
              <a:rPr lang="en-US" altLang="ko-KR" sz="2000" dirty="0"/>
              <a:t>!</a:t>
            </a:r>
          </a:p>
          <a:p>
            <a:pPr lvl="1"/>
            <a:r>
              <a:rPr lang="ko-KR" altLang="en-US" sz="2000" dirty="0"/>
              <a:t>외적</a:t>
            </a:r>
            <a:r>
              <a:rPr lang="en-US" altLang="ko-KR" sz="2000" dirty="0"/>
              <a:t>/</a:t>
            </a:r>
            <a:r>
              <a:rPr lang="ko-KR" altLang="en-US" sz="2000" dirty="0"/>
              <a:t>내적</a:t>
            </a:r>
            <a:endParaRPr lang="en-US" altLang="ko-KR" sz="2000" dirty="0"/>
          </a:p>
          <a:p>
            <a:pPr lvl="1"/>
            <a:r>
              <a:rPr lang="ko-KR" altLang="en-US" sz="2000" dirty="0"/>
              <a:t>벡터 사칙연산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097243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2372472-A28D-4A46-A417-C339E4A84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AA6E07BD-D7EE-482F-A60D-431FAF26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1E098AAF-E08F-4026-A70E-1097D1649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9A44967-332A-40D7-9FF1-73EF8DF18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Vector3 – </a:t>
            </a:r>
            <a:r>
              <a:rPr lang="ko-KR" altLang="en-US" dirty="0">
                <a:solidFill>
                  <a:srgbClr val="FFFFFF"/>
                </a:solidFill>
              </a:rPr>
              <a:t>실수모음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DC4ADA-83C9-4E46-99EC-C198159CD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FFFFFF"/>
                </a:solidFill>
              </a:rPr>
              <a:t>float </a:t>
            </a:r>
            <a:r>
              <a:rPr lang="ko-KR" altLang="en-US" sz="2000" dirty="0">
                <a:solidFill>
                  <a:srgbClr val="FFFFFF"/>
                </a:solidFill>
              </a:rPr>
              <a:t>형으로 넣기</a:t>
            </a:r>
            <a:endParaRPr lang="en-US" altLang="ko-KR" sz="2000" dirty="0">
              <a:solidFill>
                <a:srgbClr val="FFFFFF"/>
              </a:solidFill>
            </a:endParaRPr>
          </a:p>
          <a:p>
            <a:endParaRPr lang="en-US" altLang="ko-KR" sz="2000" dirty="0">
              <a:solidFill>
                <a:srgbClr val="FFFFFF"/>
              </a:solidFill>
            </a:endParaRPr>
          </a:p>
          <a:p>
            <a:endParaRPr lang="en-US" altLang="ko-KR" sz="2000" dirty="0">
              <a:solidFill>
                <a:srgbClr val="FFFFFF"/>
              </a:solidFill>
            </a:endParaRPr>
          </a:p>
          <a:p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참조 변수로의 사용</a:t>
            </a:r>
            <a:endParaRPr lang="en-US" altLang="ko-KR" sz="2000" dirty="0">
              <a:solidFill>
                <a:srgbClr val="FFFFFF"/>
              </a:solidFill>
            </a:endParaRPr>
          </a:p>
          <a:p>
            <a:endParaRPr lang="ko-KR" altLang="en-US" sz="2000" dirty="0">
              <a:solidFill>
                <a:srgbClr val="FFFFFF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229DD4-E9B5-41BB-A5DB-4C9565840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48860"/>
            <a:ext cx="5432414" cy="20281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565964F-BFE1-4447-8754-F7F779A2B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34653"/>
            <a:ext cx="5329467" cy="89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62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A3575-CA93-4AF6-AEA2-FC88AB20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Vector3 </a:t>
            </a:r>
            <a:r>
              <a:rPr lang="ko-KR" altLang="en-US" dirty="0"/>
              <a:t>사용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19DBC-9C4F-4993-B7CC-BD6E8BD9B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 방법 </a:t>
            </a:r>
            <a:r>
              <a:rPr lang="en-US" altLang="ko-KR" dirty="0"/>
              <a:t>-1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 방법 </a:t>
            </a:r>
            <a:r>
              <a:rPr lang="en-US" altLang="ko-KR" dirty="0"/>
              <a:t>– 2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BCAF0D-4E74-4F29-84BA-7EAB381A3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9102"/>
            <a:ext cx="9075388" cy="5264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43B07B-6A5E-42AA-BE54-A180D1345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8106777" cy="77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30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BEF36A9-21E6-4D4D-A079-8E9353693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회전</a:t>
            </a:r>
            <a:r>
              <a:rPr lang="en-US" altLang="ko-KR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&amp;</a:t>
            </a:r>
            <a:r>
              <a:rPr lang="ko-KR" alt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가속시키기</a:t>
            </a:r>
            <a:endParaRPr lang="en-US" altLang="ko-KR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2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7E746C0-A285-4959-ACA0-5BC4363FA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0" y="802955"/>
            <a:ext cx="4977976" cy="1454051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CB9E05-65C3-4353-8792-7447BCC62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09" y="2421682"/>
            <a:ext cx="4977578" cy="363928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000" dirty="0">
                <a:solidFill>
                  <a:srgbClr val="000000"/>
                </a:solidFill>
              </a:rPr>
              <a:t>스크립트란</a:t>
            </a:r>
            <a:r>
              <a:rPr lang="en-US" altLang="ko-KR" sz="2000" dirty="0">
                <a:solidFill>
                  <a:srgbClr val="000000"/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>
                <a:solidFill>
                  <a:srgbClr val="000000"/>
                </a:solidFill>
              </a:rPr>
              <a:t>입력 처리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>
                <a:solidFill>
                  <a:srgbClr val="000000"/>
                </a:solidFill>
              </a:rPr>
              <a:t>이동시키기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>
                <a:solidFill>
                  <a:srgbClr val="000000"/>
                </a:solidFill>
              </a:rPr>
              <a:t>회전</a:t>
            </a:r>
            <a:r>
              <a:rPr lang="en-US" altLang="ko-KR" sz="2000" dirty="0">
                <a:solidFill>
                  <a:srgbClr val="000000"/>
                </a:solidFill>
              </a:rPr>
              <a:t>&amp;</a:t>
            </a:r>
            <a:r>
              <a:rPr lang="ko-KR" altLang="en-US" sz="2000" dirty="0">
                <a:solidFill>
                  <a:srgbClr val="000000"/>
                </a:solidFill>
              </a:rPr>
              <a:t>가속 시키기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>
                <a:solidFill>
                  <a:srgbClr val="000000"/>
                </a:solidFill>
              </a:rPr>
              <a:t>프레임 개념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>
                <a:solidFill>
                  <a:srgbClr val="000000"/>
                </a:solidFill>
              </a:rPr>
              <a:t>실습 </a:t>
            </a:r>
            <a:r>
              <a:rPr lang="en-US" altLang="ko-KR" sz="2000" dirty="0">
                <a:solidFill>
                  <a:srgbClr val="000000"/>
                </a:solidFill>
              </a:rPr>
              <a:t>– </a:t>
            </a:r>
            <a:r>
              <a:rPr lang="ko-KR" altLang="en-US" sz="2000" dirty="0">
                <a:solidFill>
                  <a:srgbClr val="000000"/>
                </a:solidFill>
              </a:rPr>
              <a:t>벽돌 깨기 게임 바 만들기</a:t>
            </a:r>
          </a:p>
        </p:txBody>
      </p:sp>
      <p:sp>
        <p:nvSpPr>
          <p:cNvPr id="40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CCE8722-C988-4F47-A132-35B30123B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3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A455230-E014-41C9-9831-FEB764F8A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85616" cy="2978150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회전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E402D-F58F-4FEA-80BD-9F17B5402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850" y="704850"/>
            <a:ext cx="5314950" cy="5251450"/>
          </a:xfrm>
        </p:spPr>
        <p:txBody>
          <a:bodyPr anchor="ctr">
            <a:normAutofit/>
          </a:bodyPr>
          <a:lstStyle/>
          <a:p>
            <a:r>
              <a:rPr lang="en-US" altLang="ko-KR" sz="2100" dirty="0">
                <a:solidFill>
                  <a:schemeClr val="bg1"/>
                </a:solidFill>
              </a:rPr>
              <a:t>Local</a:t>
            </a:r>
          </a:p>
          <a:p>
            <a:pPr lvl="1"/>
            <a:r>
              <a:rPr lang="en-US" altLang="ko-KR" sz="2100" dirty="0">
                <a:solidFill>
                  <a:schemeClr val="bg1"/>
                </a:solidFill>
              </a:rPr>
              <a:t>Rotate(x, y, z, </a:t>
            </a:r>
            <a:r>
              <a:rPr lang="en-US" altLang="ko-KR" sz="2100" dirty="0" err="1">
                <a:solidFill>
                  <a:schemeClr val="bg1"/>
                </a:solidFill>
              </a:rPr>
              <a:t>Space.self</a:t>
            </a:r>
            <a:r>
              <a:rPr lang="en-US" altLang="ko-KR" sz="2100" dirty="0">
                <a:solidFill>
                  <a:schemeClr val="bg1"/>
                </a:solidFill>
              </a:rPr>
              <a:t>);</a:t>
            </a:r>
          </a:p>
          <a:p>
            <a:pPr lvl="1"/>
            <a:endParaRPr lang="en-US" altLang="ko-KR" sz="2100" dirty="0">
              <a:solidFill>
                <a:schemeClr val="bg1"/>
              </a:solidFill>
            </a:endParaRPr>
          </a:p>
          <a:p>
            <a:r>
              <a:rPr lang="en-US" altLang="ko-KR" sz="2100" dirty="0">
                <a:solidFill>
                  <a:schemeClr val="bg1"/>
                </a:solidFill>
              </a:rPr>
              <a:t>Global</a:t>
            </a:r>
          </a:p>
          <a:p>
            <a:pPr lvl="1"/>
            <a:r>
              <a:rPr lang="en-US" altLang="ko-KR" sz="2100" dirty="0">
                <a:solidFill>
                  <a:schemeClr val="bg1"/>
                </a:solidFill>
              </a:rPr>
              <a:t>Rotate(x, y, z, </a:t>
            </a:r>
            <a:r>
              <a:rPr lang="en-US" altLang="ko-KR" sz="2100" dirty="0" err="1">
                <a:solidFill>
                  <a:schemeClr val="bg1"/>
                </a:solidFill>
              </a:rPr>
              <a:t>Space.World</a:t>
            </a:r>
            <a:r>
              <a:rPr lang="en-US" altLang="ko-KR" sz="2100" dirty="0">
                <a:solidFill>
                  <a:schemeClr val="bg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3685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DD6327-800A-46E4-B9A0-CDF59249F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프레임 개념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7780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82F877-0F98-42B0-BDF7-5BDC0B7EA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85616" cy="2978150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프레임 </a:t>
            </a:r>
            <a:r>
              <a:rPr lang="en-US" altLang="ko-KR" dirty="0"/>
              <a:t>Frame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C12F34-2CE7-4682-AD60-CE7B09843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850" y="704850"/>
            <a:ext cx="5314950" cy="5251450"/>
          </a:xfrm>
        </p:spPr>
        <p:txBody>
          <a:bodyPr anchor="ctr">
            <a:normAutofit/>
          </a:bodyPr>
          <a:lstStyle/>
          <a:p>
            <a:r>
              <a:rPr lang="ko-KR" altLang="en-US" sz="2100" dirty="0">
                <a:solidFill>
                  <a:schemeClr val="bg1"/>
                </a:solidFill>
              </a:rPr>
              <a:t>게임은 무한 루프로 구성되어 있다</a:t>
            </a:r>
            <a:endParaRPr lang="en-US" altLang="ko-KR" sz="2100" dirty="0">
              <a:solidFill>
                <a:schemeClr val="bg1"/>
              </a:solidFill>
            </a:endParaRPr>
          </a:p>
          <a:p>
            <a:pPr lvl="1"/>
            <a:r>
              <a:rPr lang="ko-KR" altLang="en-US" sz="2100" dirty="0">
                <a:solidFill>
                  <a:schemeClr val="bg1"/>
                </a:solidFill>
              </a:rPr>
              <a:t>한 프레임은 한 장면이다</a:t>
            </a:r>
            <a:r>
              <a:rPr lang="en-US" altLang="ko-KR" sz="2100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altLang="ko-KR" sz="2100" dirty="0">
                <a:solidFill>
                  <a:schemeClr val="bg1"/>
                </a:solidFill>
              </a:rPr>
              <a:t>Frame per Second(FPS)</a:t>
            </a:r>
            <a:r>
              <a:rPr lang="ko-KR" altLang="en-US" sz="2100" dirty="0">
                <a:solidFill>
                  <a:schemeClr val="bg1"/>
                </a:solidFill>
              </a:rPr>
              <a:t>라는 단어를 사용한다</a:t>
            </a:r>
            <a:r>
              <a:rPr lang="en-US" altLang="ko-KR" sz="21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100" dirty="0">
                <a:solidFill>
                  <a:schemeClr val="bg1"/>
                </a:solidFill>
              </a:rPr>
              <a:t>Ex) 60 FPS -&gt; 1</a:t>
            </a:r>
            <a:r>
              <a:rPr lang="ko-KR" altLang="en-US" sz="2100" dirty="0">
                <a:solidFill>
                  <a:schemeClr val="bg1"/>
                </a:solidFill>
              </a:rPr>
              <a:t>초에 프레임이 </a:t>
            </a:r>
            <a:r>
              <a:rPr lang="en-US" altLang="ko-KR" sz="2100" dirty="0">
                <a:solidFill>
                  <a:schemeClr val="bg1"/>
                </a:solidFill>
              </a:rPr>
              <a:t>60</a:t>
            </a:r>
            <a:r>
              <a:rPr lang="ko-KR" altLang="en-US" sz="2100" dirty="0">
                <a:solidFill>
                  <a:schemeClr val="bg1"/>
                </a:solidFill>
              </a:rPr>
              <a:t>번 반복된다</a:t>
            </a:r>
            <a:endParaRPr lang="en-US" altLang="ko-KR" sz="21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342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D98D1C-F2EB-49D5-899B-086F7E26F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59849" y="-479"/>
            <a:ext cx="9132151" cy="6858478"/>
          </a:xfrm>
          <a:custGeom>
            <a:avLst/>
            <a:gdLst>
              <a:gd name="connsiteX0" fmla="*/ 5955776 w 9132151"/>
              <a:gd name="connsiteY0" fmla="*/ 0 h 6858478"/>
              <a:gd name="connsiteX1" fmla="*/ 5950199 w 9132151"/>
              <a:gd name="connsiteY1" fmla="*/ 0 h 6858478"/>
              <a:gd name="connsiteX2" fmla="*/ 4883971 w 9132151"/>
              <a:gd name="connsiteY2" fmla="*/ 0 h 6858478"/>
              <a:gd name="connsiteX3" fmla="*/ 0 w 9132151"/>
              <a:gd name="connsiteY3" fmla="*/ 0 h 6858478"/>
              <a:gd name="connsiteX4" fmla="*/ 0 w 9132151"/>
              <a:gd name="connsiteY4" fmla="*/ 6857916 h 6858478"/>
              <a:gd name="connsiteX5" fmla="*/ 1707856 w 9132151"/>
              <a:gd name="connsiteY5" fmla="*/ 6857916 h 6858478"/>
              <a:gd name="connsiteX6" fmla="*/ 1707596 w 9132151"/>
              <a:gd name="connsiteY6" fmla="*/ 6858478 h 6858478"/>
              <a:gd name="connsiteX7" fmla="*/ 9132151 w 9132151"/>
              <a:gd name="connsiteY7" fmla="*/ 6858478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32151" h="6858478">
                <a:moveTo>
                  <a:pt x="5955776" y="0"/>
                </a:moveTo>
                <a:lnTo>
                  <a:pt x="5950199" y="0"/>
                </a:lnTo>
                <a:lnTo>
                  <a:pt x="4883971" y="0"/>
                </a:lnTo>
                <a:lnTo>
                  <a:pt x="0" y="0"/>
                </a:lnTo>
                <a:lnTo>
                  <a:pt x="0" y="6857916"/>
                </a:lnTo>
                <a:lnTo>
                  <a:pt x="1707856" y="6857916"/>
                </a:lnTo>
                <a:lnTo>
                  <a:pt x="1707596" y="6858478"/>
                </a:lnTo>
                <a:lnTo>
                  <a:pt x="9132151" y="6858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B4CA2D6-8008-4CEE-8D65-E6BE5477F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69312" y="-3325"/>
            <a:ext cx="8722688" cy="6861324"/>
          </a:xfrm>
          <a:custGeom>
            <a:avLst/>
            <a:gdLst>
              <a:gd name="connsiteX0" fmla="*/ 5560897 w 8722688"/>
              <a:gd name="connsiteY0" fmla="*/ 0 h 6861324"/>
              <a:gd name="connsiteX1" fmla="*/ 5555346 w 8722688"/>
              <a:gd name="connsiteY1" fmla="*/ 0 h 6861324"/>
              <a:gd name="connsiteX2" fmla="*/ 4494013 w 8722688"/>
              <a:gd name="connsiteY2" fmla="*/ 0 h 6861324"/>
              <a:gd name="connsiteX3" fmla="*/ 681726 w 8722688"/>
              <a:gd name="connsiteY3" fmla="*/ 0 h 6861324"/>
              <a:gd name="connsiteX4" fmla="*/ 681726 w 8722688"/>
              <a:gd name="connsiteY4" fmla="*/ 479 h 6861324"/>
              <a:gd name="connsiteX5" fmla="*/ 0 w 8722688"/>
              <a:gd name="connsiteY5" fmla="*/ 479 h 6861324"/>
              <a:gd name="connsiteX6" fmla="*/ 0 w 8722688"/>
              <a:gd name="connsiteY6" fmla="*/ 6861324 h 6861324"/>
              <a:gd name="connsiteX7" fmla="*/ 2429574 w 8722688"/>
              <a:gd name="connsiteY7" fmla="*/ 6861324 h 6861324"/>
              <a:gd name="connsiteX8" fmla="*/ 2429574 w 8722688"/>
              <a:gd name="connsiteY8" fmla="*/ 6861323 h 6861324"/>
              <a:gd name="connsiteX9" fmla="*/ 8368134 w 8722688"/>
              <a:gd name="connsiteY9" fmla="*/ 6861323 h 6861324"/>
              <a:gd name="connsiteX10" fmla="*/ 8366822 w 8722688"/>
              <a:gd name="connsiteY10" fmla="*/ 6858478 h 6861324"/>
              <a:gd name="connsiteX11" fmla="*/ 8722688 w 8722688"/>
              <a:gd name="connsiteY11" fmla="*/ 6858478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22688" h="6861324">
                <a:moveTo>
                  <a:pt x="5560897" y="0"/>
                </a:moveTo>
                <a:lnTo>
                  <a:pt x="5555346" y="0"/>
                </a:lnTo>
                <a:lnTo>
                  <a:pt x="4494013" y="0"/>
                </a:lnTo>
                <a:lnTo>
                  <a:pt x="681726" y="0"/>
                </a:lnTo>
                <a:lnTo>
                  <a:pt x="681726" y="479"/>
                </a:lnTo>
                <a:lnTo>
                  <a:pt x="0" y="479"/>
                </a:lnTo>
                <a:lnTo>
                  <a:pt x="0" y="6861324"/>
                </a:lnTo>
                <a:lnTo>
                  <a:pt x="2429574" y="6861324"/>
                </a:lnTo>
                <a:lnTo>
                  <a:pt x="2429574" y="6861323"/>
                </a:lnTo>
                <a:lnTo>
                  <a:pt x="8368134" y="6861323"/>
                </a:lnTo>
                <a:lnTo>
                  <a:pt x="8366822" y="6858478"/>
                </a:lnTo>
                <a:lnTo>
                  <a:pt x="8722688" y="6858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098975-1FB5-4529-BEE3-2034AF4A5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51697" cy="2978150"/>
          </a:xfrm>
        </p:spPr>
        <p:txBody>
          <a:bodyPr anchor="b">
            <a:norm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프레임 시간 통일시키기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D0FFDA-D0D9-4819-966E-1BA068341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400" y="939800"/>
            <a:ext cx="5232400" cy="4845050"/>
          </a:xfrm>
        </p:spPr>
        <p:txBody>
          <a:bodyPr anchor="ctr">
            <a:normAutofit/>
          </a:bodyPr>
          <a:lstStyle/>
          <a:p>
            <a:r>
              <a:rPr lang="en-US" altLang="ko-KR" sz="2100" dirty="0" err="1"/>
              <a:t>Time.deltaTime</a:t>
            </a:r>
            <a:r>
              <a:rPr lang="ko-KR" altLang="en-US" sz="2100" dirty="0"/>
              <a:t>을 사용한다</a:t>
            </a:r>
            <a:endParaRPr lang="en-US" altLang="ko-KR" sz="2100" dirty="0"/>
          </a:p>
          <a:p>
            <a:endParaRPr lang="en-US" altLang="ko-KR" sz="2100" dirty="0"/>
          </a:p>
          <a:p>
            <a:endParaRPr lang="en-US" altLang="ko-KR" sz="2100" dirty="0"/>
          </a:p>
          <a:p>
            <a:r>
              <a:rPr lang="ko-KR" altLang="en-US" sz="2100" dirty="0"/>
              <a:t>이전의 프레임과 현재 프레임 사이 간격을 나타낸다</a:t>
            </a:r>
            <a:endParaRPr lang="en-US" altLang="ko-KR" sz="2100" dirty="0"/>
          </a:p>
          <a:p>
            <a:endParaRPr lang="en-US" altLang="ko-KR" sz="2100" dirty="0"/>
          </a:p>
          <a:p>
            <a:endParaRPr lang="en-US" altLang="ko-KR" sz="2100" dirty="0"/>
          </a:p>
          <a:p>
            <a:r>
              <a:rPr lang="en-US" altLang="ko-KR" sz="2100" dirty="0" err="1"/>
              <a:t>deltaTime</a:t>
            </a:r>
            <a:r>
              <a:rPr lang="ko-KR" altLang="en-US" sz="2100" dirty="0"/>
              <a:t>을 곱하면 한프레임의 시간이 같아진다</a:t>
            </a:r>
            <a:endParaRPr lang="en-US" altLang="ko-KR" sz="2100" dirty="0"/>
          </a:p>
          <a:p>
            <a:endParaRPr lang="en-US" altLang="ko-KR" sz="2100" dirty="0"/>
          </a:p>
          <a:p>
            <a:endParaRPr lang="ko-KR" altLang="en-US" sz="2100" dirty="0"/>
          </a:p>
        </p:txBody>
      </p:sp>
    </p:spTree>
    <p:extLst>
      <p:ext uri="{BB962C8B-B14F-4D97-AF65-F5344CB8AC3E}">
        <p14:creationId xmlns:p14="http://schemas.microsoft.com/office/powerpoint/2010/main" val="2120269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20AF01B-D099-4710-BF18-E2832A9B6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08F057-14AE-4487-BB0A-95A386BA5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93" y="1238250"/>
            <a:ext cx="7835429" cy="438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실습 </a:t>
            </a:r>
            <a:r>
              <a:rPr lang="en-US" altLang="ko-KR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ko-KR" alt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벽돌 깨기 바 만들기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0881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C6965B-6809-4CB4-8ED2-D6A711AE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47" y="942538"/>
            <a:ext cx="3288276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 dirty="0">
                <a:solidFill>
                  <a:srgbClr val="FFFFFF"/>
                </a:solidFill>
              </a:rPr>
              <a:t>바 이동시키기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AEFD814-5119-4F12-9252-C80A2084A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87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9082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C76229-20F9-4448-BE0B-BD1DE3A7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유니티 스크립트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78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52B99F1-B2DC-437E-A8A1-A57F2F29F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D125C3-ED01-421C-A500-73FD8DAA8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1092857"/>
            <a:ext cx="3669704" cy="4389120"/>
          </a:xfrm>
        </p:spPr>
        <p:txBody>
          <a:bodyPr>
            <a:normAutofit/>
          </a:bodyPr>
          <a:lstStyle/>
          <a:p>
            <a:r>
              <a:rPr lang="ko-KR" altLang="en-US" sz="4000"/>
              <a:t>스크립트 </a:t>
            </a:r>
            <a:r>
              <a:rPr lang="en-US" altLang="ko-KR" sz="4000"/>
              <a:t>(Script)</a:t>
            </a:r>
            <a:endParaRPr lang="ko-KR" altLang="en-US" sz="4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EBA37F-D80D-4D85-ACCE-4CBE52812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679" y="1092857"/>
            <a:ext cx="6061112" cy="4389120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스크립트</a:t>
            </a:r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2000" dirty="0"/>
              <a:t>유니티의 컴포넌트로는 게임을 만들기 어렵다</a:t>
            </a:r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2000" dirty="0"/>
              <a:t>유니티가 제공 못해주는 기능 만들기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게임 실행 전 나타나지 않는다</a:t>
            </a:r>
            <a:endParaRPr lang="en-US" altLang="ko-KR" sz="2000" dirty="0"/>
          </a:p>
          <a:p>
            <a:pPr lvl="2"/>
            <a:r>
              <a:rPr lang="ko-KR" altLang="en-US" dirty="0"/>
              <a:t>클래스와 인스턴스의 차이점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085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21BBDC2-7B4C-4360-8308-58151BBC83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430" b="-4"/>
          <a:stretch/>
        </p:blipFill>
        <p:spPr>
          <a:xfrm>
            <a:off x="6728728" y="1690688"/>
            <a:ext cx="5463273" cy="5167312"/>
          </a:xfrm>
          <a:custGeom>
            <a:avLst/>
            <a:gdLst/>
            <a:ahLst/>
            <a:cxnLst/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766D2F-3495-42FC-9B20-4D56CAAB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59"/>
            <a:ext cx="7769352" cy="1325880"/>
          </a:xfrm>
        </p:spPr>
        <p:txBody>
          <a:bodyPr anchor="ctr">
            <a:norm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스크립트 만들어보기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00A024-9EDF-46DF-96BF-349AC538F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09800"/>
            <a:ext cx="5887479" cy="4010025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Start()</a:t>
            </a:r>
          </a:p>
          <a:p>
            <a:pPr lvl="1"/>
            <a:r>
              <a:rPr lang="ko-KR" altLang="en-US" sz="2000" dirty="0">
                <a:solidFill>
                  <a:srgbClr val="FFFFFF"/>
                </a:solidFill>
              </a:rPr>
              <a:t>게임을 시작할 때만 한 번 실행된다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Update() </a:t>
            </a:r>
            <a:r>
              <a:rPr lang="ko-KR" altLang="en-US" sz="2000" dirty="0">
                <a:solidFill>
                  <a:srgbClr val="FFFFFF"/>
                </a:solidFill>
              </a:rPr>
              <a:t>실행 전에 실행된다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lvl="1"/>
            <a:r>
              <a:rPr lang="ko-KR" altLang="en-US" sz="2000" dirty="0">
                <a:solidFill>
                  <a:srgbClr val="FFFFFF"/>
                </a:solidFill>
              </a:rPr>
              <a:t>주로 초기화를 목적으로 사용한다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Update()</a:t>
            </a:r>
          </a:p>
          <a:p>
            <a:pPr lvl="1"/>
            <a:r>
              <a:rPr lang="ko-KR" altLang="en-US" sz="2000" dirty="0">
                <a:solidFill>
                  <a:srgbClr val="FFFFFF"/>
                </a:solidFill>
              </a:rPr>
              <a:t>한 프레임마다 한 번 실행된다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lvl="1"/>
            <a:r>
              <a:rPr lang="ko-KR" altLang="en-US" sz="2000" dirty="0">
                <a:solidFill>
                  <a:srgbClr val="FFFFFF"/>
                </a:solidFill>
              </a:rPr>
              <a:t>만약 </a:t>
            </a:r>
            <a:r>
              <a:rPr lang="ko-KR" altLang="en-US" sz="2000" dirty="0" err="1">
                <a:solidFill>
                  <a:srgbClr val="FFFFFF"/>
                </a:solidFill>
              </a:rPr>
              <a:t>입력값이</a:t>
            </a:r>
            <a:r>
              <a:rPr lang="ko-KR" altLang="en-US" sz="2000" dirty="0">
                <a:solidFill>
                  <a:srgbClr val="FFFFFF"/>
                </a:solidFill>
              </a:rPr>
              <a:t> 존재하면 입력을 받은 후 실행된다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38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4183B-E9EC-43D3-B216-FF942448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이벤트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AA8F6B-025E-4FB6-8AB8-B5CFA8FAA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ko-KR" altLang="en-US" sz="2000"/>
              <a:t>유니티가 자동으로 실행하는 함수들</a:t>
            </a:r>
            <a:endParaRPr lang="en-US" altLang="ko-KR" sz="2000"/>
          </a:p>
          <a:p>
            <a:pPr lvl="1"/>
            <a:r>
              <a:rPr lang="en-US" altLang="ko-KR" sz="2000"/>
              <a:t>Start()</a:t>
            </a:r>
            <a:r>
              <a:rPr lang="ko-KR" altLang="en-US" sz="2000"/>
              <a:t>와</a:t>
            </a:r>
            <a:r>
              <a:rPr lang="en-US" altLang="ko-KR" sz="2000"/>
              <a:t> Update()</a:t>
            </a:r>
            <a:r>
              <a:rPr lang="ko-KR" altLang="en-US" sz="2000"/>
              <a:t>가 이것들에 포함된다</a:t>
            </a:r>
            <a:r>
              <a:rPr lang="en-US" altLang="ko-KR" sz="2000"/>
              <a:t>.</a:t>
            </a:r>
          </a:p>
          <a:p>
            <a:pPr lvl="1"/>
            <a:r>
              <a:rPr lang="en-US" altLang="ko-KR" sz="2000"/>
              <a:t>MonoBehaviour</a:t>
            </a:r>
            <a:r>
              <a:rPr lang="ko-KR" altLang="en-US" sz="2000"/>
              <a:t>에서 상속받는다</a:t>
            </a:r>
            <a:endParaRPr lang="en-US" altLang="ko-KR" sz="2000"/>
          </a:p>
          <a:p>
            <a:pPr marL="457200" lvl="1" indent="0">
              <a:buNone/>
            </a:pPr>
            <a:endParaRPr lang="en-US" altLang="ko-KR" sz="20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BC7D7D-E946-4C12-A5A2-4C189BC5B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1" r="16607" b="-2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1B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19A0A05-15BA-45A3-A74E-FD74D516F035}"/>
              </a:ext>
            </a:extLst>
          </p:cNvPr>
          <p:cNvSpPr txBox="1"/>
          <p:nvPr/>
        </p:nvSpPr>
        <p:spPr>
          <a:xfrm>
            <a:off x="4965430" y="4232759"/>
            <a:ext cx="5533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2400" dirty="0"/>
              <a:t>유니티 문서</a:t>
            </a:r>
            <a:r>
              <a:rPr lang="en-US" altLang="ko-KR" sz="2400" dirty="0"/>
              <a:t>: </a:t>
            </a:r>
            <a:r>
              <a:rPr lang="en-US" altLang="ko-KR" sz="2400" dirty="0">
                <a:hlinkClick r:id="rId3"/>
              </a:rPr>
              <a:t>https://docs.unity3d.com/kr/530/Manual/ExecutionOrder.html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2776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130591-502E-421C-AD4E-CEA264C0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8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입력 처리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52312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2B99F1-B2DC-437E-A8A1-A57F2F29F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CE3269-F6FD-40A6-A07B-22007B188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1092857"/>
            <a:ext cx="3669704" cy="4389120"/>
          </a:xfrm>
        </p:spPr>
        <p:txBody>
          <a:bodyPr>
            <a:normAutofit/>
          </a:bodyPr>
          <a:lstStyle/>
          <a:p>
            <a:r>
              <a:rPr lang="ko-KR" altLang="en-US" sz="4000"/>
              <a:t>입력이란</a:t>
            </a:r>
            <a:r>
              <a:rPr lang="en-US" altLang="ko-KR" sz="4000"/>
              <a:t>?</a:t>
            </a:r>
            <a:endParaRPr lang="ko-KR" altLang="en-US" sz="4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38BB54-4B02-42D7-83E9-23889F439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679" y="1092857"/>
            <a:ext cx="5670087" cy="4389120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키보드</a:t>
            </a:r>
            <a:r>
              <a:rPr lang="en-US" altLang="ko-KR" sz="2000" dirty="0"/>
              <a:t>, </a:t>
            </a:r>
            <a:r>
              <a:rPr lang="ko-KR" altLang="en-US" sz="2000" dirty="0"/>
              <a:t>마우스</a:t>
            </a:r>
            <a:r>
              <a:rPr lang="en-US" altLang="ko-KR" sz="2000" dirty="0"/>
              <a:t>, </a:t>
            </a:r>
            <a:r>
              <a:rPr lang="ko-KR" altLang="en-US" sz="2000" dirty="0"/>
              <a:t>콘솔</a:t>
            </a:r>
            <a:r>
              <a:rPr lang="en-US" altLang="ko-KR" sz="2000" dirty="0"/>
              <a:t>, </a:t>
            </a:r>
            <a:r>
              <a:rPr lang="ko-KR" altLang="en-US" sz="2000" dirty="0"/>
              <a:t>스마트폰 터치 등</a:t>
            </a:r>
            <a:r>
              <a:rPr lang="en-US" altLang="ko-KR" sz="2000" dirty="0"/>
              <a:t>… </a:t>
            </a:r>
            <a:r>
              <a:rPr lang="ko-KR" altLang="en-US" sz="2000" dirty="0"/>
              <a:t>모든 입력을 처리할 수 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Input </a:t>
            </a:r>
            <a:r>
              <a:rPr lang="ko-KR" altLang="en-US" sz="2000" dirty="0"/>
              <a:t>클래스에 모두 </a:t>
            </a:r>
            <a:r>
              <a:rPr lang="ko-KR" altLang="en-US" sz="2000" dirty="0" err="1"/>
              <a:t>정의돼있다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624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2B99F1-B2DC-437E-A8A1-A57F2F29F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994BB1-7C0A-4BE1-8C65-84526A61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41" y="1092857"/>
            <a:ext cx="4630422" cy="4389120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입력 받기 </a:t>
            </a:r>
            <a:r>
              <a:rPr lang="en-US" altLang="ko-KR" sz="4000" dirty="0"/>
              <a:t>– </a:t>
            </a:r>
            <a:r>
              <a:rPr lang="ko-KR" altLang="en-US" sz="4000" dirty="0"/>
              <a:t>키보드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154498-BDBA-4816-B67A-7303383DD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679" y="1092857"/>
            <a:ext cx="5670087" cy="4389120"/>
          </a:xfrm>
        </p:spPr>
        <p:txBody>
          <a:bodyPr anchor="ctr">
            <a:normAutofit/>
          </a:bodyPr>
          <a:lstStyle/>
          <a:p>
            <a:r>
              <a:rPr lang="en-US" altLang="ko-KR" sz="2000" dirty="0" err="1"/>
              <a:t>Input.GetKey</a:t>
            </a:r>
            <a:r>
              <a:rPr lang="en-US" altLang="ko-KR" sz="2000" dirty="0"/>
              <a:t>(</a:t>
            </a:r>
            <a:r>
              <a:rPr lang="ko-KR" altLang="en-US" sz="2000" dirty="0"/>
              <a:t>키 코드</a:t>
            </a:r>
            <a:r>
              <a:rPr lang="en-US" altLang="ko-KR" sz="2000" dirty="0"/>
              <a:t>) -&gt; </a:t>
            </a:r>
            <a:r>
              <a:rPr lang="ko-KR" altLang="en-US" sz="2000" dirty="0"/>
              <a:t>눌린 상태를 </a:t>
            </a:r>
            <a:r>
              <a:rPr lang="ko-KR" altLang="en-US" sz="2000" dirty="0" err="1"/>
              <a:t>입력받는다</a:t>
            </a:r>
            <a:endParaRPr lang="en-US" altLang="ko-KR" sz="2000" dirty="0"/>
          </a:p>
          <a:p>
            <a:r>
              <a:rPr lang="en-US" altLang="ko-KR" sz="2000" dirty="0" err="1"/>
              <a:t>Input.GetKeyDown</a:t>
            </a:r>
            <a:r>
              <a:rPr lang="en-US" altLang="ko-KR" sz="2000" dirty="0"/>
              <a:t>(</a:t>
            </a:r>
            <a:r>
              <a:rPr lang="ko-KR" altLang="en-US" sz="2000" dirty="0"/>
              <a:t>키 코드</a:t>
            </a:r>
            <a:r>
              <a:rPr lang="en-US" altLang="ko-KR" sz="2000" dirty="0"/>
              <a:t>) -&gt; </a:t>
            </a:r>
            <a:r>
              <a:rPr lang="ko-KR" altLang="en-US" sz="2000" dirty="0"/>
              <a:t>누르는 순간을 </a:t>
            </a:r>
            <a:r>
              <a:rPr lang="ko-KR" altLang="en-US" sz="2000" dirty="0" err="1"/>
              <a:t>입력받는다</a:t>
            </a:r>
            <a:endParaRPr lang="en-US" altLang="ko-KR" sz="2000" dirty="0"/>
          </a:p>
          <a:p>
            <a:r>
              <a:rPr lang="en-US" altLang="ko-KR" sz="2000" dirty="0" err="1"/>
              <a:t>Input.GetkeyUp</a:t>
            </a:r>
            <a:r>
              <a:rPr lang="en-US" altLang="ko-KR" sz="2000" dirty="0"/>
              <a:t>(</a:t>
            </a:r>
            <a:r>
              <a:rPr lang="ko-KR" altLang="en-US" sz="2000" dirty="0"/>
              <a:t>키 코드</a:t>
            </a:r>
            <a:r>
              <a:rPr lang="en-US" altLang="ko-KR" sz="2000" dirty="0"/>
              <a:t>) -&gt; </a:t>
            </a:r>
            <a:r>
              <a:rPr lang="ko-KR" altLang="en-US" sz="2000" dirty="0"/>
              <a:t>떼는 순간을 </a:t>
            </a:r>
            <a:r>
              <a:rPr lang="ko-KR" altLang="en-US" sz="2000" dirty="0" err="1"/>
              <a:t>입력받는다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590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528</Words>
  <Application>Microsoft Office PowerPoint</Application>
  <PresentationFormat>와이드스크린</PresentationFormat>
  <Paragraphs>113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Calibri</vt:lpstr>
      <vt:lpstr>Office 테마</vt:lpstr>
      <vt:lpstr>c# 스터디 6주차</vt:lpstr>
      <vt:lpstr>목차</vt:lpstr>
      <vt:lpstr>유니티 스크립트</vt:lpstr>
      <vt:lpstr>스크립트 (Script)</vt:lpstr>
      <vt:lpstr>스크립트 만들어보기</vt:lpstr>
      <vt:lpstr>이벤트 함수</vt:lpstr>
      <vt:lpstr>입력 처리</vt:lpstr>
      <vt:lpstr>입력이란?</vt:lpstr>
      <vt:lpstr>입력 받기 – 키보드</vt:lpstr>
      <vt:lpstr>입력 받기 - 마우스</vt:lpstr>
      <vt:lpstr>+ 메시지 출력하기</vt:lpstr>
      <vt:lpstr>입력 테스트하기</vt:lpstr>
      <vt:lpstr>이동시키기</vt:lpstr>
      <vt:lpstr>유니티에서의 위치 개념</vt:lpstr>
      <vt:lpstr>이동하기</vt:lpstr>
      <vt:lpstr>Vector</vt:lpstr>
      <vt:lpstr>Vector3 – 실수모음</vt:lpstr>
      <vt:lpstr>Vector3 사용 예시</vt:lpstr>
      <vt:lpstr>회전&amp;가속시키기</vt:lpstr>
      <vt:lpstr>회전</vt:lpstr>
      <vt:lpstr>프레임 개념</vt:lpstr>
      <vt:lpstr>프레임 Frame</vt:lpstr>
      <vt:lpstr>프레임 시간 통일시키기</vt:lpstr>
      <vt:lpstr>실습 – 벽돌 깨기 바 만들기</vt:lpstr>
      <vt:lpstr>바 이동시키기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스터디 6주차</dc:title>
  <dc:creator>정현 김</dc:creator>
  <cp:lastModifiedBy>정현 김</cp:lastModifiedBy>
  <cp:revision>9</cp:revision>
  <dcterms:created xsi:type="dcterms:W3CDTF">2020-05-27T14:19:55Z</dcterms:created>
  <dcterms:modified xsi:type="dcterms:W3CDTF">2020-05-31T08:14:37Z</dcterms:modified>
</cp:coreProperties>
</file>