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5" r:id="rId4"/>
    <p:sldId id="274" r:id="rId5"/>
    <p:sldId id="27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9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DF8D-A8FE-4693-9747-C31909096F69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AC7278-A454-440C-899D-A8A6CDDB6403}">
      <dgm:prSet/>
      <dgm:spPr/>
      <dgm:t>
        <a:bodyPr/>
        <a:lstStyle/>
        <a:p>
          <a:r>
            <a:rPr lang="en-US" dirty="0"/>
            <a:t>&lt;</a:t>
          </a:r>
          <a:r>
            <a:rPr lang="ko-KR" dirty="0" err="1"/>
            <a:t>반복문</a:t>
          </a:r>
          <a:r>
            <a:rPr lang="en-US" dirty="0"/>
            <a:t>&gt;</a:t>
          </a:r>
          <a:r>
            <a:rPr lang="ko-KR" dirty="0"/>
            <a:t>을 이용한 </a:t>
          </a:r>
          <a:r>
            <a:rPr lang="ko-KR" dirty="0" err="1"/>
            <a:t>별찍기</a:t>
          </a:r>
          <a:r>
            <a:rPr lang="en-US" dirty="0"/>
            <a:t> </a:t>
          </a:r>
          <a:r>
            <a:rPr lang="ko-KR" dirty="0"/>
            <a:t>문제</a:t>
          </a:r>
          <a:endParaRPr lang="en-US" dirty="0"/>
        </a:p>
      </dgm:t>
    </dgm:pt>
    <dgm:pt modelId="{932F9DC8-E317-48E2-9334-5ACF67BC4FAC}" type="parTrans" cxnId="{407721A7-070A-4E04-B885-10813EB6815E}">
      <dgm:prSet/>
      <dgm:spPr/>
      <dgm:t>
        <a:bodyPr/>
        <a:lstStyle/>
        <a:p>
          <a:endParaRPr lang="en-US"/>
        </a:p>
      </dgm:t>
    </dgm:pt>
    <dgm:pt modelId="{8B1C6E21-2A75-46B6-8EC4-B1D216E77C8C}" type="sibTrans" cxnId="{407721A7-070A-4E04-B885-10813EB6815E}">
      <dgm:prSet/>
      <dgm:spPr/>
      <dgm:t>
        <a:bodyPr/>
        <a:lstStyle/>
        <a:p>
          <a:endParaRPr lang="en-US"/>
        </a:p>
      </dgm:t>
    </dgm:pt>
    <dgm:pt modelId="{C48A9428-7874-4F0B-B460-9F362747452E}">
      <dgm:prSet/>
      <dgm:spPr/>
      <dgm:t>
        <a:bodyPr/>
        <a:lstStyle/>
        <a:p>
          <a:r>
            <a:rPr lang="ko-KR" dirty="0"/>
            <a:t>이스케이프 </a:t>
          </a:r>
          <a:r>
            <a:rPr lang="ko-KR" altLang="en-US" dirty="0"/>
            <a:t>시퀀스</a:t>
          </a:r>
          <a:r>
            <a:rPr lang="ko-KR" dirty="0"/>
            <a:t> 알아보기</a:t>
          </a:r>
          <a:endParaRPr lang="en-US" dirty="0"/>
        </a:p>
      </dgm:t>
    </dgm:pt>
    <dgm:pt modelId="{B04E32C6-FFE8-4529-81EC-9ABEA7A9C274}" type="parTrans" cxnId="{70971947-B7E2-4F74-B92A-D5A055956968}">
      <dgm:prSet/>
      <dgm:spPr/>
      <dgm:t>
        <a:bodyPr/>
        <a:lstStyle/>
        <a:p>
          <a:endParaRPr lang="en-US"/>
        </a:p>
      </dgm:t>
    </dgm:pt>
    <dgm:pt modelId="{37CB637C-74DD-4E3B-A220-7136B300DDA1}" type="sibTrans" cxnId="{70971947-B7E2-4F74-B92A-D5A055956968}">
      <dgm:prSet/>
      <dgm:spPr/>
      <dgm:t>
        <a:bodyPr/>
        <a:lstStyle/>
        <a:p>
          <a:endParaRPr lang="en-US"/>
        </a:p>
      </dgm:t>
    </dgm:pt>
    <dgm:pt modelId="{E51FD68E-18CA-429F-B69D-EC2DF129FC66}" type="pres">
      <dgm:prSet presAssocID="{3A35DF8D-A8FE-4693-9747-C31909096F69}" presName="cycle" presStyleCnt="0">
        <dgm:presLayoutVars>
          <dgm:dir/>
          <dgm:resizeHandles val="exact"/>
        </dgm:presLayoutVars>
      </dgm:prSet>
      <dgm:spPr/>
    </dgm:pt>
    <dgm:pt modelId="{9BD2AE56-C4CA-4E4C-9626-B917B2B0671E}" type="pres">
      <dgm:prSet presAssocID="{EAAC7278-A454-440C-899D-A8A6CDDB6403}" presName="node" presStyleLbl="node1" presStyleIdx="0" presStyleCnt="2">
        <dgm:presLayoutVars>
          <dgm:bulletEnabled val="1"/>
        </dgm:presLayoutVars>
      </dgm:prSet>
      <dgm:spPr/>
    </dgm:pt>
    <dgm:pt modelId="{D48D6474-3DCF-4C0B-8D05-17C68913DD77}" type="pres">
      <dgm:prSet presAssocID="{EAAC7278-A454-440C-899D-A8A6CDDB6403}" presName="spNode" presStyleCnt="0"/>
      <dgm:spPr/>
    </dgm:pt>
    <dgm:pt modelId="{9A1213EB-C037-487C-B8D9-32EEBEB7739B}" type="pres">
      <dgm:prSet presAssocID="{8B1C6E21-2A75-46B6-8EC4-B1D216E77C8C}" presName="sibTrans" presStyleLbl="sibTrans1D1" presStyleIdx="0" presStyleCnt="2"/>
      <dgm:spPr/>
    </dgm:pt>
    <dgm:pt modelId="{18EB529B-CCF4-46A4-97C7-98A0A2E4DA31}" type="pres">
      <dgm:prSet presAssocID="{C48A9428-7874-4F0B-B460-9F362747452E}" presName="node" presStyleLbl="node1" presStyleIdx="1" presStyleCnt="2">
        <dgm:presLayoutVars>
          <dgm:bulletEnabled val="1"/>
        </dgm:presLayoutVars>
      </dgm:prSet>
      <dgm:spPr/>
    </dgm:pt>
    <dgm:pt modelId="{5E576173-B687-4593-9BFA-92BE0F35F572}" type="pres">
      <dgm:prSet presAssocID="{C48A9428-7874-4F0B-B460-9F362747452E}" presName="spNode" presStyleCnt="0"/>
      <dgm:spPr/>
    </dgm:pt>
    <dgm:pt modelId="{9E003D1E-78DB-4DFA-BC87-40AD7481D9BD}" type="pres">
      <dgm:prSet presAssocID="{37CB637C-74DD-4E3B-A220-7136B300DDA1}" presName="sibTrans" presStyleLbl="sibTrans1D1" presStyleIdx="1" presStyleCnt="2"/>
      <dgm:spPr/>
    </dgm:pt>
  </dgm:ptLst>
  <dgm:cxnLst>
    <dgm:cxn modelId="{7F4EE309-1262-4432-BF89-E16DF7FBB98D}" type="presOf" srcId="{C48A9428-7874-4F0B-B460-9F362747452E}" destId="{18EB529B-CCF4-46A4-97C7-98A0A2E4DA31}" srcOrd="0" destOrd="0" presId="urn:microsoft.com/office/officeart/2005/8/layout/cycle6"/>
    <dgm:cxn modelId="{70971947-B7E2-4F74-B92A-D5A055956968}" srcId="{3A35DF8D-A8FE-4693-9747-C31909096F69}" destId="{C48A9428-7874-4F0B-B460-9F362747452E}" srcOrd="1" destOrd="0" parTransId="{B04E32C6-FFE8-4529-81EC-9ABEA7A9C274}" sibTransId="{37CB637C-74DD-4E3B-A220-7136B300DDA1}"/>
    <dgm:cxn modelId="{6BD62767-D76C-4AFB-AEE3-ABFA5F1CE009}" type="presOf" srcId="{3A35DF8D-A8FE-4693-9747-C31909096F69}" destId="{E51FD68E-18CA-429F-B69D-EC2DF129FC66}" srcOrd="0" destOrd="0" presId="urn:microsoft.com/office/officeart/2005/8/layout/cycle6"/>
    <dgm:cxn modelId="{DD6B7B48-121E-44D1-AD90-0F493EB5D131}" type="presOf" srcId="{8B1C6E21-2A75-46B6-8EC4-B1D216E77C8C}" destId="{9A1213EB-C037-487C-B8D9-32EEBEB7739B}" srcOrd="0" destOrd="0" presId="urn:microsoft.com/office/officeart/2005/8/layout/cycle6"/>
    <dgm:cxn modelId="{6F7CC080-F185-46FF-98F4-A8BFAC7D878B}" type="presOf" srcId="{37CB637C-74DD-4E3B-A220-7136B300DDA1}" destId="{9E003D1E-78DB-4DFA-BC87-40AD7481D9BD}" srcOrd="0" destOrd="0" presId="urn:microsoft.com/office/officeart/2005/8/layout/cycle6"/>
    <dgm:cxn modelId="{407721A7-070A-4E04-B885-10813EB6815E}" srcId="{3A35DF8D-A8FE-4693-9747-C31909096F69}" destId="{EAAC7278-A454-440C-899D-A8A6CDDB6403}" srcOrd="0" destOrd="0" parTransId="{932F9DC8-E317-48E2-9334-5ACF67BC4FAC}" sibTransId="{8B1C6E21-2A75-46B6-8EC4-B1D216E77C8C}"/>
    <dgm:cxn modelId="{741A0CD8-F871-472C-BD3D-8D80BF37AFE0}" type="presOf" srcId="{EAAC7278-A454-440C-899D-A8A6CDDB6403}" destId="{9BD2AE56-C4CA-4E4C-9626-B917B2B0671E}" srcOrd="0" destOrd="0" presId="urn:microsoft.com/office/officeart/2005/8/layout/cycle6"/>
    <dgm:cxn modelId="{04CD96A7-2E5D-499E-A78D-41BC86A9B950}" type="presParOf" srcId="{E51FD68E-18CA-429F-B69D-EC2DF129FC66}" destId="{9BD2AE56-C4CA-4E4C-9626-B917B2B0671E}" srcOrd="0" destOrd="0" presId="urn:microsoft.com/office/officeart/2005/8/layout/cycle6"/>
    <dgm:cxn modelId="{1D9CB54C-C7E5-4A13-9A11-5A509336B205}" type="presParOf" srcId="{E51FD68E-18CA-429F-B69D-EC2DF129FC66}" destId="{D48D6474-3DCF-4C0B-8D05-17C68913DD77}" srcOrd="1" destOrd="0" presId="urn:microsoft.com/office/officeart/2005/8/layout/cycle6"/>
    <dgm:cxn modelId="{D24A0CDE-0EEA-4FA2-980B-B36D27803FD7}" type="presParOf" srcId="{E51FD68E-18CA-429F-B69D-EC2DF129FC66}" destId="{9A1213EB-C037-487C-B8D9-32EEBEB7739B}" srcOrd="2" destOrd="0" presId="urn:microsoft.com/office/officeart/2005/8/layout/cycle6"/>
    <dgm:cxn modelId="{17920DD8-B591-445E-A237-368BDB5DB5E2}" type="presParOf" srcId="{E51FD68E-18CA-429F-B69D-EC2DF129FC66}" destId="{18EB529B-CCF4-46A4-97C7-98A0A2E4DA31}" srcOrd="3" destOrd="0" presId="urn:microsoft.com/office/officeart/2005/8/layout/cycle6"/>
    <dgm:cxn modelId="{78F132A9-431B-4BD1-BBAA-221C14012630}" type="presParOf" srcId="{E51FD68E-18CA-429F-B69D-EC2DF129FC66}" destId="{5E576173-B687-4593-9BFA-92BE0F35F572}" srcOrd="4" destOrd="0" presId="urn:microsoft.com/office/officeart/2005/8/layout/cycle6"/>
    <dgm:cxn modelId="{4552E10F-A4C9-4CBF-9AA3-54C42A3B84E5}" type="presParOf" srcId="{E51FD68E-18CA-429F-B69D-EC2DF129FC66}" destId="{9E003D1E-78DB-4DFA-BC87-40AD7481D9B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2AE56-C4CA-4E4C-9626-B917B2B0671E}">
      <dsp:nvSpPr>
        <dsp:cNvPr id="0" name=""/>
        <dsp:cNvSpPr/>
      </dsp:nvSpPr>
      <dsp:spPr>
        <a:xfrm>
          <a:off x="1200" y="1785195"/>
          <a:ext cx="2975840" cy="19342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&lt;</a:t>
          </a:r>
          <a:r>
            <a:rPr lang="ko-KR" sz="2500" kern="1200" dirty="0" err="1"/>
            <a:t>반복문</a:t>
          </a:r>
          <a:r>
            <a:rPr lang="en-US" sz="2500" kern="1200" dirty="0"/>
            <a:t>&gt;</a:t>
          </a:r>
          <a:r>
            <a:rPr lang="ko-KR" sz="2500" kern="1200" dirty="0"/>
            <a:t>을 이용한 </a:t>
          </a:r>
          <a:r>
            <a:rPr lang="ko-KR" sz="2500" kern="1200" dirty="0" err="1"/>
            <a:t>별찍기</a:t>
          </a:r>
          <a:r>
            <a:rPr lang="en-US" sz="2500" kern="1200" dirty="0"/>
            <a:t> </a:t>
          </a:r>
          <a:r>
            <a:rPr lang="ko-KR" sz="2500" kern="1200" dirty="0"/>
            <a:t>문제</a:t>
          </a:r>
          <a:endParaRPr lang="en-US" sz="2500" kern="1200" dirty="0"/>
        </a:p>
      </dsp:txBody>
      <dsp:txXfrm>
        <a:off x="95625" y="1879620"/>
        <a:ext cx="2786990" cy="1745446"/>
      </dsp:txXfrm>
    </dsp:sp>
    <dsp:sp modelId="{9A1213EB-C037-487C-B8D9-32EEBEB7739B}">
      <dsp:nvSpPr>
        <dsp:cNvPr id="0" name=""/>
        <dsp:cNvSpPr/>
      </dsp:nvSpPr>
      <dsp:spPr>
        <a:xfrm>
          <a:off x="1489120" y="1109644"/>
          <a:ext cx="3285398" cy="3285398"/>
        </a:xfrm>
        <a:custGeom>
          <a:avLst/>
          <a:gdLst/>
          <a:ahLst/>
          <a:cxnLst/>
          <a:rect l="0" t="0" r="0" b="0"/>
          <a:pathLst>
            <a:path>
              <a:moveTo>
                <a:pt x="330695" y="654212"/>
              </a:moveTo>
              <a:arcTo wR="1642699" hR="1642699" stAng="13019700" swAng="636059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B529B-CCF4-46A4-97C7-98A0A2E4DA31}">
      <dsp:nvSpPr>
        <dsp:cNvPr id="0" name=""/>
        <dsp:cNvSpPr/>
      </dsp:nvSpPr>
      <dsp:spPr>
        <a:xfrm>
          <a:off x="3286598" y="1785195"/>
          <a:ext cx="2975840" cy="19342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이스케이프 </a:t>
          </a:r>
          <a:r>
            <a:rPr lang="ko-KR" altLang="en-US" sz="2500" kern="1200" dirty="0"/>
            <a:t>시퀀스</a:t>
          </a:r>
          <a:r>
            <a:rPr lang="ko-KR" sz="2500" kern="1200" dirty="0"/>
            <a:t> 알아보기</a:t>
          </a:r>
          <a:endParaRPr lang="en-US" sz="2500" kern="1200" dirty="0"/>
        </a:p>
      </dsp:txBody>
      <dsp:txXfrm>
        <a:off x="3381023" y="1879620"/>
        <a:ext cx="2786990" cy="1745446"/>
      </dsp:txXfrm>
    </dsp:sp>
    <dsp:sp modelId="{9E003D1E-78DB-4DFA-BC87-40AD7481D9BD}">
      <dsp:nvSpPr>
        <dsp:cNvPr id="0" name=""/>
        <dsp:cNvSpPr/>
      </dsp:nvSpPr>
      <dsp:spPr>
        <a:xfrm>
          <a:off x="1489120" y="1109644"/>
          <a:ext cx="3285398" cy="3285398"/>
        </a:xfrm>
        <a:custGeom>
          <a:avLst/>
          <a:gdLst/>
          <a:ahLst/>
          <a:cxnLst/>
          <a:rect l="0" t="0" r="0" b="0"/>
          <a:pathLst>
            <a:path>
              <a:moveTo>
                <a:pt x="2954702" y="2631185"/>
              </a:moveTo>
              <a:arcTo wR="1642699" hR="1642699" stAng="2219700" swAng="636059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30A7-DDF3-4EFC-8E1D-9239E2AC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38FE3-B135-4D45-842F-CBFB627F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B32F-22BB-4AF3-BE9D-047AED70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D942F-6EB9-41E5-850F-8AACC8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25A7F-C7C7-4486-91A0-A672B13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8FC-544C-43C9-9CF4-15FEB3C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412F0-F5AA-489D-93DF-C96E8831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50F3-C768-4C1E-B668-7C16B4F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37A03-3EE6-4C21-B529-71CB180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AF79-2043-4137-A567-1953501A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ED4CD-CAE6-4950-B5AE-BF74DDCD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08F65-6472-4029-9A1E-D3732E28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3A5C-8EDA-4CAB-94A8-1720872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8D0F-1A21-4797-BDDB-167A8FC5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64446-E94A-4D53-9EC2-478E895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2EDDF-5C5D-4541-82CD-EA95F047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E304-3167-49F1-88D4-55080DC2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6EE6-81F6-4094-811C-3019E67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90617-4A78-4F28-BA0E-653C199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533A4-24FB-40CE-84F5-3EF00689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BF1-E0A3-4494-A994-AA87BF1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ECEA2-CE9F-41DB-B332-4464962D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EEC40-37B9-4F52-AB4E-EC7A6AE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9EE0C-5C72-4066-969C-386A1171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4E0F-D95F-4D6E-82A7-74083618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C508-8AA2-489E-9A1D-29136B7A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8BC-94E5-4C02-80B0-7519FFB3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1AD1-8C98-494E-AA7E-5F044D5B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6AE91-3018-4DE0-8455-EFF8A17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8380A-CB5A-40A6-96BC-22084586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5BBF-0F5B-42BC-9512-A69933B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80ED-E7EB-4DF1-AA4F-02CF923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85C66-52A2-47FB-85E2-FA5A5DC4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17C6F-7AED-4326-AA30-2D37B20E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9620-28D2-4097-9901-6E8A70ED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124B3-A1D4-4512-B018-9774D3DF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20379-E3E0-4FC1-BA8C-FF258CA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84420-5F2D-4327-8004-E4377674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6550A-ECF1-4C12-AADB-735169A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3E14-5B8D-436E-9234-ECBE45B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0B066-B9C3-42C4-8E29-26D6225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4D790-FE34-485E-A168-8639793D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A3931-C962-4FB3-A5FF-2DAF5F70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C3D77-2AF8-4846-A3E1-C8B2EAE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62428-2485-41F7-9989-7D06150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F32F-2971-43D3-A16E-6CE5D82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441A2-35C9-4129-A8F7-99180105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8F86C-ECDF-48AB-ABD4-5F3A861B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B8C1-2B10-4070-88C2-4A7D64B9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9B2AB-3FFF-450B-B5B2-2946AEC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D6744-076A-4D7D-BB55-8DD66C9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51C1E-AAB3-4DA2-BC40-6728C51F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0659-35A9-4A18-90BC-0F00FAD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74E92-85C1-44CA-A3A7-D83848ED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3F5B1-B311-4775-A8E1-F52945C6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9AAF-F2E5-4053-8A50-6D770D92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F9AC1-747B-4ABE-8353-76224170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A45FB-AC1A-4374-B906-CED4229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DC18B-0B63-4994-8AAF-97FE162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8BCD8-D46D-4728-B502-2D811CC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7D2A-E8FC-40BA-AA14-78AC5FB5A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E873-D5DC-484B-8E24-C588B60C8C93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255C1-313C-48FF-936E-454ACC28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3AC1-B73A-47CA-8F55-E57EBF7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/>
              <a:t>C# </a:t>
            </a:r>
            <a:r>
              <a:rPr lang="ko-KR" altLang="en-US" dirty="0"/>
              <a:t>스터디 </a:t>
            </a:r>
            <a:r>
              <a:rPr lang="en-US" altLang="ko-KR" dirty="0"/>
              <a:t>2</a:t>
            </a:r>
            <a:r>
              <a:rPr lang="ko-KR" altLang="en-US" dirty="0"/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596000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분기문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점프문</a:t>
            </a:r>
            <a:endParaRPr lang="ko-KR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1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C4129-058E-47E0-A0AF-A92A8CA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93" y="963877"/>
            <a:ext cx="391426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elseif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92A9-BB05-44E8-9800-38810F09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700"/>
              <a:t>elseif</a:t>
            </a:r>
            <a:r>
              <a:rPr lang="ko-KR" altLang="en-US" sz="1700"/>
              <a:t>문은 </a:t>
            </a:r>
            <a:r>
              <a:rPr lang="en-US" altLang="ko-KR" sz="1700"/>
              <a:t>if</a:t>
            </a:r>
            <a:r>
              <a:rPr lang="ko-KR" altLang="en-US" sz="1700"/>
              <a:t>와 </a:t>
            </a:r>
            <a:r>
              <a:rPr lang="en-US" altLang="ko-KR" sz="1700"/>
              <a:t>else</a:t>
            </a:r>
            <a:r>
              <a:rPr lang="ko-KR" altLang="en-US" sz="1700"/>
              <a:t>사이에 조건을 추가할 수 있다</a:t>
            </a:r>
            <a:r>
              <a:rPr lang="en-US" altLang="ko-KR" sz="1700"/>
              <a:t>.</a:t>
            </a:r>
          </a:p>
          <a:p>
            <a:pPr marL="0" indent="0">
              <a:buNone/>
            </a:pPr>
            <a:r>
              <a:rPr lang="en-US" altLang="ko-KR" sz="1700"/>
              <a:t>if(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 if 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1771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4A41A-0B3C-47C0-871A-6FA5ACFC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60" b="1395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2E07AF-7EBD-437E-8B30-9E4AA8A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연습 문제 </a:t>
            </a:r>
            <a:r>
              <a:rPr lang="en-US" altLang="ko-KR" sz="4000">
                <a:solidFill>
                  <a:srgbClr val="FFFFFF"/>
                </a:solidFill>
              </a:rPr>
              <a:t>- 1</a:t>
            </a:r>
            <a:endParaRPr lang="ko-KR" altLang="en-US" sz="40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6612-7BB8-4CB4-9A28-3D222659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0"/>
            <a:ext cx="5744685" cy="68579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FFFFFF"/>
                </a:solidFill>
              </a:rPr>
              <a:t>다음 코드의 에러가 있으면 고치고 </a:t>
            </a:r>
            <a:r>
              <a:rPr lang="ko-KR" altLang="en-US" sz="1600" dirty="0" err="1">
                <a:solidFill>
                  <a:srgbClr val="FFFFFF"/>
                </a:solidFill>
              </a:rPr>
              <a:t>출력값을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</a:rPr>
              <a:t>서술하시오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int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num = 8;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if(num % 2 == 0)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if(num &gt; 0)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    num/=2;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num++;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else if(num &gt;= 5)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num--;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num += 2;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FFFFFF"/>
                </a:solidFill>
              </a:rPr>
              <a:t>Console.WriteLine</a:t>
            </a:r>
            <a:r>
              <a:rPr lang="en-US" altLang="ko-KR" sz="1600" dirty="0">
                <a:solidFill>
                  <a:srgbClr val="FFFFFF"/>
                </a:solidFill>
              </a:rPr>
              <a:t>(num);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6CC7-CD7C-431C-BBA4-AFB4EC426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E5F551-7A02-49A5-A0BD-486707B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연습 문제 </a:t>
            </a:r>
            <a:r>
              <a:rPr lang="en-US" altLang="ko-KR" sz="4000" dirty="0">
                <a:solidFill>
                  <a:srgbClr val="FFFFFF"/>
                </a:solidFill>
              </a:rPr>
              <a:t>- 2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1AD22-806E-4EDD-A2AD-EEE63D78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457200"/>
            <a:ext cx="5744685" cy="57782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다음 코드의 에러가 있으면 고치고 </a:t>
            </a:r>
            <a:r>
              <a:rPr lang="ko-KR" altLang="en-US" sz="2000" dirty="0" err="1">
                <a:solidFill>
                  <a:srgbClr val="FFFFFF"/>
                </a:solidFill>
              </a:rPr>
              <a:t>출력값을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서술하시오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string name = “CIEN”;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if(name == CIEN)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	</a:t>
            </a:r>
            <a:r>
              <a:rPr lang="en-US" altLang="ko-KR" sz="2000" dirty="0" err="1">
                <a:solidFill>
                  <a:srgbClr val="FFFFFF"/>
                </a:solidFill>
              </a:rPr>
              <a:t>Console.WriteLine</a:t>
            </a:r>
            <a:r>
              <a:rPr lang="en-US" altLang="ko-KR" sz="2000" dirty="0">
                <a:solidFill>
                  <a:srgbClr val="FFFFFF"/>
                </a:solidFill>
              </a:rPr>
              <a:t>(“CIEN”);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else if(name != CIEN)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	</a:t>
            </a:r>
            <a:r>
              <a:rPr lang="en-US" altLang="ko-KR" sz="2000" dirty="0" err="1">
                <a:solidFill>
                  <a:srgbClr val="FFFFFF"/>
                </a:solidFill>
              </a:rPr>
              <a:t>Console.WriteLine</a:t>
            </a:r>
            <a:r>
              <a:rPr lang="en-US" altLang="ko-KR" sz="2000" dirty="0">
                <a:solidFill>
                  <a:srgbClr val="FFFFFF"/>
                </a:solidFill>
              </a:rPr>
              <a:t>(“No CIEN”);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4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6DA4B5-619C-4CEC-A09C-5EF9C47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반복문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440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7C3D-F491-4C62-AB89-1552CC5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E39F-4F8D-492F-9928-A7BB7255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반복문은 조건문의 조건을 충족 시킬 때 까지 반복문안의 내용을 반복합니다</a:t>
            </a:r>
          </a:p>
          <a:p>
            <a:pPr marL="0" indent="0">
              <a:buNone/>
            </a:pPr>
            <a:r>
              <a:rPr lang="en-US" altLang="ko-KR" sz="2000"/>
              <a:t>while(</a:t>
            </a:r>
            <a:r>
              <a:rPr lang="ko-KR" altLang="en-US" sz="2000"/>
              <a:t>조건식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반복 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  <a:endParaRPr lang="ko-KR" altLang="en-US" sz="200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8AE7D2-8C47-4A25-B663-2A13B45B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0DB01-79D4-4966-A259-3DB43C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2" y="963877"/>
            <a:ext cx="276640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while</a:t>
            </a:r>
            <a:r>
              <a:rPr lang="ko-KR" altLang="en-US" dirty="0">
                <a:solidFill>
                  <a:schemeClr val="accent1"/>
                </a:solidFill>
              </a:rPr>
              <a:t>문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235A-C76B-4073-927D-E64674E4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a = 10;</a:t>
            </a:r>
          </a:p>
          <a:p>
            <a:pPr marL="0" indent="0">
              <a:buNone/>
            </a:pPr>
            <a:r>
              <a:rPr lang="en-US" altLang="ko-KR" sz="2400" dirty="0"/>
              <a:t>while(a &gt; 8)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(a--);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0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34AF1-65DA-4182-BBF4-D68D98A6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반복문 </a:t>
            </a:r>
            <a:r>
              <a:rPr lang="en-US" altLang="ko-KR">
                <a:solidFill>
                  <a:schemeClr val="accent1"/>
                </a:solidFill>
              </a:rPr>
              <a:t>for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DF0DB9-7DBE-4B9D-A0D2-26E525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for</a:t>
            </a:r>
            <a:r>
              <a:rPr lang="ko-KR" altLang="en-US" sz="2400"/>
              <a:t>문의 구조는 </a:t>
            </a:r>
            <a:r>
              <a:rPr lang="en-US" altLang="ko-KR" sz="2400"/>
              <a:t>while</a:t>
            </a:r>
            <a:r>
              <a:rPr lang="ko-KR" altLang="en-US" sz="2400"/>
              <a:t>문 보다 복잡합니다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</a:t>
            </a:r>
            <a:r>
              <a:rPr lang="ko-KR" altLang="en-US" sz="2400"/>
              <a:t>초기화식</a:t>
            </a:r>
            <a:r>
              <a:rPr lang="en-US" altLang="ko-KR" sz="2400"/>
              <a:t>; </a:t>
            </a:r>
            <a:r>
              <a:rPr lang="ko-KR" altLang="en-US" sz="2400"/>
              <a:t>조건식</a:t>
            </a:r>
            <a:r>
              <a:rPr lang="en-US" altLang="ko-KR" sz="2400"/>
              <a:t>; </a:t>
            </a:r>
            <a:r>
              <a:rPr lang="ko-KR" altLang="en-US" sz="2400"/>
              <a:t>반복식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반복 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78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2D18C-A4AF-419C-9971-34A4D9D7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6" y="963877"/>
            <a:ext cx="392399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for</a:t>
            </a:r>
            <a:r>
              <a:rPr lang="ko-KR" altLang="en-US" dirty="0">
                <a:solidFill>
                  <a:schemeClr val="accent1"/>
                </a:solidFill>
              </a:rPr>
              <a:t>문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FBC49-C635-4192-8072-5DAD62EC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int a = 10;</a:t>
            </a:r>
          </a:p>
          <a:p>
            <a:r>
              <a:rPr lang="nn-NO" altLang="ko-KR" sz="2400" dirty="0"/>
              <a:t>for (int i = 0; i &lt; a; i++)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7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B0A588-6972-4F00-BDF8-66F6F82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무한루프문</a:t>
            </a:r>
            <a:r>
              <a:rPr lang="en-US" altLang="ko-KR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 while, for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A5FB-88FB-4F40-9B53-89AD23CF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반복문을 조작하면 무한루프문을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62239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33DF3-2730-4419-8FA7-954CBAF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무한루프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2D5B-8FA8-479C-A60B-116F5E2D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while(1 &gt; 0), while(true)</a:t>
            </a:r>
            <a:r>
              <a:rPr lang="ko-KR" altLang="en-US" sz="2400" dirty="0"/>
              <a:t>와 같은 항상 참인 조건을 넣는다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for(;;) for</a:t>
            </a:r>
            <a:r>
              <a:rPr lang="ko-KR" altLang="en-US" sz="2400" dirty="0"/>
              <a:t>문의 조건식의 조건을 넣지 않거나 만족시킬 수 없게 넣는다</a:t>
            </a:r>
          </a:p>
        </p:txBody>
      </p:sp>
    </p:spTree>
    <p:extLst>
      <p:ext uri="{BB962C8B-B14F-4D97-AF65-F5344CB8AC3E}">
        <p14:creationId xmlns:p14="http://schemas.microsoft.com/office/powerpoint/2010/main" val="16765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주 차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100" dirty="0">
                <a:solidFill>
                  <a:schemeClr val="bg1"/>
                </a:solidFill>
              </a:rPr>
              <a:t>전주 추가 문제 풀이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2. </a:t>
            </a:r>
            <a:r>
              <a:rPr lang="ko-KR" altLang="en-US" sz="2100" dirty="0" err="1">
                <a:solidFill>
                  <a:schemeClr val="bg1"/>
                </a:solidFill>
              </a:rPr>
              <a:t>분기문</a:t>
            </a:r>
            <a:r>
              <a:rPr lang="ko-KR" altLang="en-US" sz="2100" dirty="0">
                <a:solidFill>
                  <a:schemeClr val="bg1"/>
                </a:solidFill>
              </a:rPr>
              <a:t> </a:t>
            </a:r>
            <a:r>
              <a:rPr lang="en-US" altLang="ko-KR" sz="2100" dirty="0">
                <a:solidFill>
                  <a:schemeClr val="bg1"/>
                </a:solidFill>
              </a:rPr>
              <a:t>if</a:t>
            </a:r>
            <a:r>
              <a:rPr lang="ko-KR" altLang="en-US" sz="2100" dirty="0">
                <a:solidFill>
                  <a:schemeClr val="bg1"/>
                </a:solidFill>
              </a:rPr>
              <a:t> 문과 </a:t>
            </a:r>
            <a:r>
              <a:rPr lang="en-US" altLang="ko-KR" sz="2100" dirty="0">
                <a:solidFill>
                  <a:schemeClr val="bg1"/>
                </a:solidFill>
              </a:rPr>
              <a:t>else </a:t>
            </a:r>
            <a:r>
              <a:rPr lang="en-US" altLang="ko-KR" sz="2100" dirty="0" err="1">
                <a:solidFill>
                  <a:schemeClr val="bg1"/>
                </a:solidFill>
              </a:rPr>
              <a:t>ifelse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3. </a:t>
            </a:r>
            <a:r>
              <a:rPr lang="ko-KR" altLang="en-US" sz="2100" dirty="0" err="1">
                <a:solidFill>
                  <a:schemeClr val="bg1"/>
                </a:solidFill>
              </a:rPr>
              <a:t>반복문</a:t>
            </a:r>
            <a:r>
              <a:rPr lang="ko-KR" altLang="en-US" sz="2100" dirty="0">
                <a:solidFill>
                  <a:schemeClr val="bg1"/>
                </a:solidFill>
              </a:rPr>
              <a:t> </a:t>
            </a:r>
            <a:r>
              <a:rPr lang="en-US" altLang="ko-KR" sz="2100" dirty="0">
                <a:solidFill>
                  <a:schemeClr val="bg1"/>
                </a:solidFill>
              </a:rPr>
              <a:t>for, while </a:t>
            </a:r>
            <a:r>
              <a:rPr lang="ko-KR" altLang="en-US" sz="2100" dirty="0">
                <a:solidFill>
                  <a:schemeClr val="bg1"/>
                </a:solidFill>
              </a:rPr>
              <a:t>문 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4. </a:t>
            </a:r>
            <a:r>
              <a:rPr lang="ko-KR" altLang="en-US" sz="2100" dirty="0" err="1">
                <a:solidFill>
                  <a:schemeClr val="bg1"/>
                </a:solidFill>
              </a:rPr>
              <a:t>점프문</a:t>
            </a:r>
            <a:r>
              <a:rPr lang="ko-KR" altLang="en-US" sz="2100" dirty="0">
                <a:solidFill>
                  <a:schemeClr val="bg1"/>
                </a:solidFill>
              </a:rPr>
              <a:t> </a:t>
            </a:r>
            <a:r>
              <a:rPr lang="en-US" altLang="ko-KR" sz="2100" dirty="0">
                <a:solidFill>
                  <a:schemeClr val="bg1"/>
                </a:solidFill>
              </a:rPr>
              <a:t>break, continue, </a:t>
            </a:r>
            <a:r>
              <a:rPr lang="en-US" altLang="ko-KR" sz="2100" dirty="0" err="1">
                <a:solidFill>
                  <a:schemeClr val="bg1"/>
                </a:solidFill>
              </a:rPr>
              <a:t>goto</a:t>
            </a:r>
            <a:r>
              <a:rPr lang="en-US" altLang="ko-KR" sz="2100" dirty="0">
                <a:solidFill>
                  <a:schemeClr val="bg1"/>
                </a:solidFill>
              </a:rPr>
              <a:t> </a:t>
            </a:r>
            <a:r>
              <a:rPr lang="ko-KR" altLang="en-US" sz="2100" dirty="0">
                <a:solidFill>
                  <a:schemeClr val="bg1"/>
                </a:solidFill>
              </a:rPr>
              <a:t>문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5.</a:t>
            </a:r>
            <a:r>
              <a:rPr lang="ko-KR" altLang="en-US" sz="2100" dirty="0">
                <a:solidFill>
                  <a:schemeClr val="bg1"/>
                </a:solidFill>
              </a:rPr>
              <a:t>과제</a:t>
            </a:r>
            <a:endParaRPr lang="en-US" altLang="ko-KR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B7C3E8-F3FE-4396-87EC-66EB787E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점프문</a:t>
            </a:r>
            <a:r>
              <a:rPr lang="en-US" altLang="ko-KR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–break, continue </a:t>
            </a:r>
            <a:r>
              <a:rPr lang="en-US" altLang="ko-KR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goto</a:t>
            </a:r>
            <a:endParaRPr lang="en-US" altLang="ko-KR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0BF3-539A-4BAD-AC55-D335456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무한루프가 계속 돈다면 프로그램을 어떻게 종료시킬까요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9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E48F-BECD-474D-B5C1-E8D49CB3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break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EB10-F112-401D-912E-60117381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break</a:t>
            </a:r>
            <a:r>
              <a:rPr lang="ko-KR" altLang="en-US" sz="2400"/>
              <a:t>는 영어의 뜻처럼 실행중인 반복문을 중단하는데 사용됩니다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while(true)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</a:t>
            </a:r>
            <a:r>
              <a:rPr lang="ko-KR" altLang="en-US" sz="2400"/>
              <a:t>조건식</a:t>
            </a:r>
            <a:r>
              <a:rPr lang="en-US" altLang="ko-KR" sz="2400"/>
              <a:t>)break;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2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76D50-E63B-4572-AD27-2F35ECA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continue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533E-0E89-4A12-A2ED-222278E9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점프문 </a:t>
            </a:r>
            <a:r>
              <a:rPr lang="en-US" altLang="ko-KR" sz="2400"/>
              <a:t>continue</a:t>
            </a:r>
            <a:r>
              <a:rPr lang="ko-KR" altLang="en-US" sz="2400"/>
              <a:t>는 반복문을 한 회 건너뛰어 계속 수행합니다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i=0; i&lt; 10; 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if(i == 5)continue;</a:t>
            </a:r>
          </a:p>
          <a:p>
            <a:pPr marL="0" indent="0">
              <a:buNone/>
            </a:pPr>
            <a:r>
              <a:rPr lang="en-US" altLang="ko-KR" sz="2400"/>
              <a:t>	Console.WriteLine(i);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873BD7-22F0-4E75-B9C6-E68FF64D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1" y="963877"/>
            <a:ext cx="370026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dirty="0" err="1">
                <a:solidFill>
                  <a:schemeClr val="accent1"/>
                </a:solidFill>
              </a:rPr>
              <a:t>goto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A2EE-D57D-4280-8FA7-8A7A3598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 해당 레이블이 있는 곳으로 무조건 점프합니다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레이블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레이블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이어지는 코드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591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EA9FD-24F4-459F-8752-4E7AB484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63877"/>
            <a:ext cx="3641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CB8ED-44F7-4BAD-B176-5C40F17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a = 0;</a:t>
            </a:r>
          </a:p>
          <a:p>
            <a:pPr marL="0" indent="0">
              <a:buNone/>
            </a:pPr>
            <a:r>
              <a:rPr lang="en-US" altLang="ko-KR" sz="2400"/>
              <a:t>            while(1 &gt; 0)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                Console.WriteLine(a++);</a:t>
            </a:r>
          </a:p>
          <a:p>
            <a:pPr marL="0" indent="0">
              <a:buNone/>
            </a:pPr>
            <a:r>
              <a:rPr lang="en-US" altLang="ko-KR" sz="2400"/>
              <a:t>                if (a &gt; 10) break;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4482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621AA-7FA9-412A-9850-D78B005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- 4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FCB30-3538-4A1A-B6EA-152F1503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i=1; i&lt;10;i++)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for(int j=0; j&lt;i; j++)</a:t>
            </a:r>
          </a:p>
          <a:p>
            <a:pPr marL="0" indent="0">
              <a:buNone/>
            </a:pPr>
            <a:r>
              <a:rPr lang="en-US" altLang="ko-KR" sz="2400"/>
              <a:t>	{</a:t>
            </a:r>
          </a:p>
          <a:p>
            <a:pPr marL="0" indent="0">
              <a:buNone/>
            </a:pPr>
            <a:r>
              <a:rPr lang="en-US" altLang="ko-KR" sz="2400"/>
              <a:t>		Console.Write(“*”);</a:t>
            </a:r>
          </a:p>
          <a:p>
            <a:pPr marL="0" indent="0">
              <a:buNone/>
            </a:pPr>
            <a:r>
              <a:rPr lang="en-US" altLang="ko-KR" sz="2400"/>
              <a:t>	}</a:t>
            </a:r>
          </a:p>
          <a:p>
            <a:pPr marL="0" indent="0">
              <a:buNone/>
            </a:pPr>
            <a:r>
              <a:rPr lang="en-US" altLang="ko-KR" sz="2400"/>
              <a:t>	Console.WriteLine();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1310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E97ED-AFD1-4843-9FDF-C970CE07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- 5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9132-2F79-4E8D-AB32-9D790AF3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짝수 홀수 양수 음수를 나누는 프로그램을 작성하시오</a:t>
            </a:r>
          </a:p>
        </p:txBody>
      </p:sp>
    </p:spTree>
    <p:extLst>
      <p:ext uri="{BB962C8B-B14F-4D97-AF65-F5344CB8AC3E}">
        <p14:creationId xmlns:p14="http://schemas.microsoft.com/office/powerpoint/2010/main" val="193537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723AA2-102F-400C-8DDB-173863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54DB474-6B09-43E1-A619-1EF2018B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백준 문제</a:t>
            </a:r>
            <a:r>
              <a:rPr lang="en-US" altLang="ko-KR" sz="2400" dirty="0"/>
              <a:t>: 10817 10871 10952 2439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일반 문제</a:t>
            </a:r>
            <a:r>
              <a:rPr lang="en-US" altLang="ko-KR" sz="2400" dirty="0"/>
              <a:t>: 10952</a:t>
            </a:r>
            <a:r>
              <a:rPr lang="ko-KR" altLang="en-US" sz="2400" dirty="0"/>
              <a:t>번을 </a:t>
            </a:r>
            <a:r>
              <a:rPr lang="en-US" altLang="ko-KR" sz="2400" dirty="0"/>
              <a:t>for </a:t>
            </a:r>
            <a:r>
              <a:rPr lang="ko-KR" altLang="en-US" sz="2400" dirty="0"/>
              <a:t>또는 </a:t>
            </a:r>
            <a:r>
              <a:rPr lang="en-US" altLang="ko-KR" sz="2400" dirty="0"/>
              <a:t>while</a:t>
            </a:r>
            <a:r>
              <a:rPr lang="ko-KR" altLang="en-US" sz="2400" dirty="0"/>
              <a:t>문의 형식으로 바꾸어 풀기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문제</a:t>
            </a:r>
            <a:r>
              <a:rPr lang="en-US" altLang="ko-KR" sz="2400" dirty="0"/>
              <a:t>: 1110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56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6C44B-4CD2-4CEB-A21D-113EF0B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16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5A8B-28AB-4352-9AF5-FB1B2839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추가문제 풀이 </a:t>
            </a:r>
            <a:r>
              <a:rPr lang="en-US" altLang="ko-KR" kern="1200">
                <a:latin typeface="+mj-lt"/>
                <a:ea typeface="+mj-ea"/>
                <a:cs typeface="+mj-cs"/>
              </a:rPr>
              <a:t>–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백준 </a:t>
            </a:r>
            <a:r>
              <a:rPr lang="en-US" altLang="ko-KR" kern="1200">
                <a:latin typeface="+mj-lt"/>
                <a:ea typeface="+mj-ea"/>
                <a:cs typeface="+mj-cs"/>
              </a:rPr>
              <a:t>2438, 10171 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A32FADE-CAF6-4457-9E11-7AE2C110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92529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2B71-A22F-4587-9F94-A0D68B2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103559"/>
            <a:ext cx="658649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2438 </a:t>
            </a:r>
            <a:r>
              <a:rPr lang="ko-KR" altLang="en-US" dirty="0"/>
              <a:t>번 예시 코드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688FF03-CD9B-4D17-B26F-8D6A34A0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9" r="3143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BDF5C-5D91-4DEB-80F1-9DB8F0F5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1235414"/>
            <a:ext cx="6586489" cy="5525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dirty="0"/>
              <a:t>using System;</a:t>
            </a:r>
          </a:p>
          <a:p>
            <a:pPr marL="0" indent="0">
              <a:buNone/>
            </a:pPr>
            <a:r>
              <a:rPr lang="en-US" altLang="ko-KR" sz="1400" dirty="0"/>
              <a:t>namespace delete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class Class1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number = </a:t>
            </a:r>
            <a:r>
              <a:rPr lang="en-US" altLang="ko-KR" sz="1400" dirty="0" err="1"/>
              <a:t>int.Parse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Console.ReadLine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            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number + 1;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buNone/>
            </a:pPr>
            <a:r>
              <a:rPr lang="ko-KR" altLang="en-US" sz="1400" dirty="0"/>
              <a:t>  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nb-NO" altLang="ko-KR" sz="1400" dirty="0"/>
              <a:t>                for(int j=0; j&lt; i; j++)</a:t>
            </a:r>
          </a:p>
          <a:p>
            <a:pPr marL="0" indent="0">
              <a:buNone/>
            </a:pPr>
            <a:r>
              <a:rPr lang="ko-KR" altLang="en-US" sz="1400" dirty="0"/>
              <a:t>       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        </a:t>
            </a:r>
            <a:r>
              <a:rPr lang="en-US" altLang="ko-KR" sz="1400" dirty="0" err="1"/>
              <a:t>Console.Write</a:t>
            </a:r>
            <a:r>
              <a:rPr lang="en-US" altLang="ko-KR" sz="1400" dirty="0"/>
              <a:t>("*");</a:t>
            </a:r>
          </a:p>
          <a:p>
            <a:pPr marL="0" indent="0">
              <a:buNone/>
            </a:pPr>
            <a:r>
              <a:rPr lang="ko-KR" altLang="en-US" sz="1400" dirty="0"/>
              <a:t>        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7480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B068-9A1E-4D1B-ADB0-C06FEAC2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이스케이프 시퀀스란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D060-511C-4358-AA34-227DED7C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프로그래밍에서 출력값으로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표현하기 곤란한 언어들을 표현하는 방법으로 일반적인 출력과 다른 방법으로 값을 출력한다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BA92CC-A972-4BA4-AD7D-5F0F2918C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9445"/>
              </p:ext>
            </p:extLst>
          </p:nvPr>
        </p:nvGraphicFramePr>
        <p:xfrm>
          <a:off x="1856196" y="1863801"/>
          <a:ext cx="8479607" cy="4440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264">
                  <a:extLst>
                    <a:ext uri="{9D8B030D-6E8A-4147-A177-3AD203B41FA5}">
                      <a16:colId xmlns:a16="http://schemas.microsoft.com/office/drawing/2014/main" val="2373475894"/>
                    </a:ext>
                  </a:extLst>
                </a:gridCol>
                <a:gridCol w="3474343">
                  <a:extLst>
                    <a:ext uri="{9D8B030D-6E8A-4147-A177-3AD203B41FA5}">
                      <a16:colId xmlns:a16="http://schemas.microsoft.com/office/drawing/2014/main" val="3840074590"/>
                    </a:ext>
                  </a:extLst>
                </a:gridCol>
              </a:tblGrid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이스케이프 시퀀스</a:t>
                      </a:r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문자 이름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4237597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\’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작은 따옴표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85247521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\”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큰 따옴표</a:t>
                      </a:r>
                      <a:endParaRPr lang="en-US" altLang="ko-KR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19853218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\\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백슬래시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732272314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\0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NULL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12269245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\b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백스페이스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21738965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\n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줄바꿈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42448422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\t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/>
                        <a:t>가로텝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062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7DC8-303D-4A51-B90F-A0C75106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10171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BF9B9-465D-4E37-B6A5-20CA4FF3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using System;</a:t>
            </a:r>
          </a:p>
          <a:p>
            <a:pPr marL="0" indent="0">
              <a:buNone/>
            </a:pPr>
            <a:r>
              <a:rPr lang="en-US" altLang="ko-KR" sz="1900" dirty="0"/>
              <a:t>namespace delete</a:t>
            </a:r>
          </a:p>
          <a:p>
            <a:pPr marL="0" indent="0">
              <a:buNone/>
            </a:pP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class Class1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("\\    /\\");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)  ( ')");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("(  /  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\\(__)|");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</a:p>
          <a:p>
            <a:pPr marL="0" indent="0"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731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880C0B-7F90-4851-A3D2-858D081D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분기문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66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14CF-CE69-4C93-A4B1-C92DDA28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분기문 </a:t>
            </a:r>
            <a:r>
              <a:rPr lang="en-US" altLang="ko-KR" sz="4800"/>
              <a:t>–</a:t>
            </a:r>
            <a:r>
              <a:rPr lang="ko-KR" altLang="en-US" sz="4800"/>
              <a:t> </a:t>
            </a:r>
            <a:r>
              <a:rPr lang="en-US" altLang="ko-KR" sz="4800"/>
              <a:t>if</a:t>
            </a:r>
            <a:endParaRPr lang="ko-KR" altLang="en-US" sz="4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0738-59F1-44C1-817B-C33D3869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if</a:t>
            </a:r>
            <a:r>
              <a:rPr lang="ko-KR" altLang="en-US" sz="2200">
                <a:solidFill>
                  <a:schemeClr val="bg1"/>
                </a:solidFill>
              </a:rPr>
              <a:t>문은 아래</a:t>
            </a:r>
            <a:r>
              <a:rPr lang="en-US" altLang="ko-KR" sz="2200">
                <a:solidFill>
                  <a:schemeClr val="bg1"/>
                </a:solidFill>
              </a:rPr>
              <a:t> </a:t>
            </a:r>
            <a:r>
              <a:rPr lang="ko-KR" altLang="en-US" sz="2200">
                <a:solidFill>
                  <a:schemeClr val="bg1"/>
                </a:solidFill>
              </a:rPr>
              <a:t>예시처럼 조건식이 참일 경우에만 실행하는 코드를 만들 수 있다</a:t>
            </a:r>
            <a:endParaRPr lang="en-US" altLang="ko-K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if(</a:t>
            </a:r>
            <a:r>
              <a:rPr lang="ko-KR" altLang="en-US" sz="2200">
                <a:solidFill>
                  <a:schemeClr val="bg1"/>
                </a:solidFill>
              </a:rPr>
              <a:t>조건식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	//</a:t>
            </a:r>
            <a:r>
              <a:rPr lang="ko-KR" altLang="en-US" sz="2200">
                <a:solidFill>
                  <a:schemeClr val="bg1"/>
                </a:solidFill>
              </a:rPr>
              <a:t>조건식이 참인 경우</a:t>
            </a:r>
            <a:endParaRPr lang="en-US" altLang="ko-K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	//</a:t>
            </a:r>
            <a:r>
              <a:rPr lang="ko-KR" altLang="en-US" sz="2200">
                <a:solidFill>
                  <a:schemeClr val="bg1"/>
                </a:solidFill>
              </a:rPr>
              <a:t>실행할 코드</a:t>
            </a:r>
            <a:endParaRPr lang="en-US" altLang="ko-K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}</a:t>
            </a:r>
            <a:endParaRPr lang="ko-KR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AC1EE-EDC6-4048-8AE1-82C76F2F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– else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0EFDA-4B13-4367-AC2E-10A7C28F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else</a:t>
            </a:r>
            <a:r>
              <a:rPr lang="ko-KR" altLang="en-US" sz="2000"/>
              <a:t>문은 </a:t>
            </a:r>
            <a:r>
              <a:rPr lang="en-US" altLang="ko-KR" sz="2000"/>
              <a:t>if</a:t>
            </a:r>
            <a:r>
              <a:rPr lang="ko-KR" altLang="en-US" sz="2000"/>
              <a:t>문에 해당하지 않을 때 실행 할 코드를 만들 수 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If(</a:t>
            </a:r>
            <a:r>
              <a:rPr lang="ko-KR" altLang="en-US" sz="2000"/>
              <a:t>조건문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en-US" altLang="ko-KR" sz="2000"/>
              <a:t>else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조건문이 틀릴 때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ko-KR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5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636</Words>
  <Application>Microsoft Office PowerPoint</Application>
  <PresentationFormat>와이드스크린</PresentationFormat>
  <Paragraphs>218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Office 테마</vt:lpstr>
      <vt:lpstr>C# 스터디 2주 차</vt:lpstr>
      <vt:lpstr>2주 차 목차</vt:lpstr>
      <vt:lpstr>추가문제 풀이 – 백준 2438, 10171 </vt:lpstr>
      <vt:lpstr>2438 번 예시 코드</vt:lpstr>
      <vt:lpstr>이스케이프 시퀀스란? </vt:lpstr>
      <vt:lpstr>백준 10171 예시 코드</vt:lpstr>
      <vt:lpstr>분기문</vt:lpstr>
      <vt:lpstr>분기문 – if</vt:lpstr>
      <vt:lpstr>분기문 – else</vt:lpstr>
      <vt:lpstr>분기문 - elseif</vt:lpstr>
      <vt:lpstr>연습 문제 - 1</vt:lpstr>
      <vt:lpstr>연습 문제 - 2</vt:lpstr>
      <vt:lpstr>반복문</vt:lpstr>
      <vt:lpstr>반복문 while</vt:lpstr>
      <vt:lpstr>while문 예시 코드</vt:lpstr>
      <vt:lpstr>반복문 for</vt:lpstr>
      <vt:lpstr>for문 예시코드</vt:lpstr>
      <vt:lpstr>무한루프문 – while, for</vt:lpstr>
      <vt:lpstr>무한루프</vt:lpstr>
      <vt:lpstr>점프문 –break, continue goto</vt:lpstr>
      <vt:lpstr>점프문 - break</vt:lpstr>
      <vt:lpstr>점프문 - continue</vt:lpstr>
      <vt:lpstr>점프문 - goto</vt:lpstr>
      <vt:lpstr>연습 문제 - 3</vt:lpstr>
      <vt:lpstr>연습문제 - 4</vt:lpstr>
      <vt:lpstr>연습문제 - 5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2주 차</dc:title>
  <dc:creator>김 정현</dc:creator>
  <cp:lastModifiedBy>김 정현</cp:lastModifiedBy>
  <cp:revision>3</cp:revision>
  <dcterms:created xsi:type="dcterms:W3CDTF">2020-02-12T08:31:38Z</dcterms:created>
  <dcterms:modified xsi:type="dcterms:W3CDTF">2020-02-13T08:06:57Z</dcterms:modified>
</cp:coreProperties>
</file>