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6C453D-CF02-E9D6-5227-A444FB859C9B}"/>
              </a:ext>
            </a:extLst>
          </p:cNvPr>
          <p:cNvSpPr txBox="1"/>
          <p:nvPr/>
        </p:nvSpPr>
        <p:spPr>
          <a:xfrm>
            <a:off x="911678" y="690579"/>
            <a:ext cx="103686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376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、摆动序列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如果连续数字之间的差严格地在正数和负数之间交替，则数字序列称为 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摆动序列 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（仅有一个元素或者含两个不等元素的序列也视作摆动序列）。</a:t>
            </a:r>
          </a:p>
          <a:p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例如， 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[1, 7, 4, 9, 2, 5]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是一个 摆动序列 ，因为差值 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(6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-3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-7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3)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是正负交替出现的。</a:t>
            </a:r>
          </a:p>
          <a:p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相反，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[1, 4, 7, 2, 5]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 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[1, 7, 4, 5, 5]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不是摆动序列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（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3,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3,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-5,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  （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6, -3, 1, 0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   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子序列 可以通过从原始序列中删除一些（也可以不删除）元素来获得，剩下的元素保持其原始顺序。</a:t>
            </a:r>
          </a:p>
          <a:p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给你一个整数数组 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nums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，返回 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nums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中作为 摆动序列 的 最长子序列的长度 。</a:t>
            </a:r>
          </a:p>
        </p:txBody>
      </p:sp>
    </p:spTree>
    <p:extLst>
      <p:ext uri="{BB962C8B-B14F-4D97-AF65-F5344CB8AC3E}">
        <p14:creationId xmlns:p14="http://schemas.microsoft.com/office/powerpoint/2010/main" val="13840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F7F514-0D7C-79CA-750D-8BBCDB3635C0}"/>
              </a:ext>
            </a:extLst>
          </p:cNvPr>
          <p:cNvSpPr txBox="1"/>
          <p:nvPr/>
        </p:nvSpPr>
        <p:spPr>
          <a:xfrm>
            <a:off x="4007006" y="1499828"/>
            <a:ext cx="65717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up[i−1]，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			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nums[i]≤nums[i−1]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max(up[i−1],down[i−1]+1)，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nums[i]&gt;nums[i−1]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​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down[i−1]，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		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nums[i]≥nums[i−1]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max(up[i−1]+1,down[i−1])，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	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nums[i]&lt;nums[i−1]​ ​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C76B79C-6546-DEC3-9BCF-FC2D60ABA059}"/>
              </a:ext>
            </a:extLst>
          </p:cNvPr>
          <p:cNvSpPr/>
          <p:nvPr/>
        </p:nvSpPr>
        <p:spPr>
          <a:xfrm>
            <a:off x="3546088" y="1590908"/>
            <a:ext cx="460918" cy="7657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8930821-7BFA-B093-D489-1D64469DF295}"/>
              </a:ext>
            </a:extLst>
          </p:cNvPr>
          <p:cNvSpPr/>
          <p:nvPr/>
        </p:nvSpPr>
        <p:spPr>
          <a:xfrm>
            <a:off x="3546088" y="2971743"/>
            <a:ext cx="460918" cy="7657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A1733-B385-9165-966C-56EC955A4F78}"/>
              </a:ext>
            </a:extLst>
          </p:cNvPr>
          <p:cNvSpPr txBox="1"/>
          <p:nvPr/>
        </p:nvSpPr>
        <p:spPr>
          <a:xfrm>
            <a:off x="2839844" y="1789100"/>
            <a:ext cx="758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+mj-ea"/>
                <a:ea typeface="+mj-ea"/>
              </a:rPr>
              <a:t>up[</a:t>
            </a:r>
            <a:r>
              <a:rPr lang="en-US" altLang="zh-CN" dirty="0">
                <a:latin typeface="+mj-ea"/>
                <a:ea typeface="+mj-ea"/>
              </a:rPr>
              <a:t>i</a:t>
            </a:r>
            <a:r>
              <a:rPr lang="en-US" altLang="zh-CN" b="0" dirty="0">
                <a:effectLst/>
                <a:latin typeface="+mj-ea"/>
                <a:ea typeface="+mj-ea"/>
              </a:rPr>
              <a:t>]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033B35-4507-E877-4AB9-E13F0387D49A}"/>
              </a:ext>
            </a:extLst>
          </p:cNvPr>
          <p:cNvSpPr txBox="1"/>
          <p:nvPr/>
        </p:nvSpPr>
        <p:spPr>
          <a:xfrm>
            <a:off x="2535046" y="3169935"/>
            <a:ext cx="966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+mn-ea"/>
              </a:rPr>
              <a:t>down[</a:t>
            </a:r>
            <a:r>
              <a:rPr lang="en-US" altLang="zh-CN" dirty="0">
                <a:latin typeface="+mn-ea"/>
              </a:rPr>
              <a:t>i</a:t>
            </a:r>
            <a:r>
              <a:rPr lang="en-US" altLang="zh-CN" b="0" dirty="0">
                <a:effectLst/>
                <a:latin typeface="+mn-ea"/>
              </a:rPr>
              <a:t>]</a:t>
            </a:r>
            <a:endParaRPr lang="zh-CN" altLang="en-US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B8808E-3901-D36A-E9F8-CA280B1C6B80}"/>
              </a:ext>
            </a:extLst>
          </p:cNvPr>
          <p:cNvSpPr txBox="1"/>
          <p:nvPr/>
        </p:nvSpPr>
        <p:spPr>
          <a:xfrm>
            <a:off x="678426" y="2469324"/>
            <a:ext cx="127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转换方程：</a:t>
            </a:r>
          </a:p>
        </p:txBody>
      </p:sp>
    </p:spTree>
    <p:extLst>
      <p:ext uri="{BB962C8B-B14F-4D97-AF65-F5344CB8AC3E}">
        <p14:creationId xmlns:p14="http://schemas.microsoft.com/office/powerpoint/2010/main" val="351613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33244C-586C-808A-AAFB-2C0366FDE566}"/>
              </a:ext>
            </a:extLst>
          </p:cNvPr>
          <p:cNvSpPr txBox="1"/>
          <p:nvPr/>
        </p:nvSpPr>
        <p:spPr>
          <a:xfrm>
            <a:off x="1828800" y="1118507"/>
            <a:ext cx="8001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示例：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输入：nums = [1, 17, 5, 10, 13, 15, 10, 5, 16, 8]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[1, 17, 5, 10, 13, 15, 10, 5, 16, 8]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输出：7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解释：这个序列包含几个长度为 7 摆动序列。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其中一个是 [1, 17, 10, 13, 10, 16, 8] ，各元素之间的差值为 (16, -7, 3, -3, 6, -8) 。</a:t>
            </a:r>
          </a:p>
        </p:txBody>
      </p:sp>
    </p:spTree>
    <p:extLst>
      <p:ext uri="{BB962C8B-B14F-4D97-AF65-F5344CB8AC3E}">
        <p14:creationId xmlns:p14="http://schemas.microsoft.com/office/powerpoint/2010/main" val="107419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D13D1A16-2729-4D1A-8C5A-FC5C0A1A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72397"/>
              </p:ext>
            </p:extLst>
          </p:nvPr>
        </p:nvGraphicFramePr>
        <p:xfrm>
          <a:off x="2087225" y="1645813"/>
          <a:ext cx="8128000" cy="76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97074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41687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8503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93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8914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3586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383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93015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3426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4220942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877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E467926-CD21-06BE-E059-865CBAA7DC62}"/>
              </a:ext>
            </a:extLst>
          </p:cNvPr>
          <p:cNvSpPr txBox="1"/>
          <p:nvPr/>
        </p:nvSpPr>
        <p:spPr>
          <a:xfrm>
            <a:off x="744991" y="44486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输入：nums = [1, 17, 5, 10, 13, 15, 10, 5, 16, 8]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F7E1C-B994-BDC7-87A1-35746C7E5E55}"/>
              </a:ext>
            </a:extLst>
          </p:cNvPr>
          <p:cNvSpPr txBox="1"/>
          <p:nvPr/>
        </p:nvSpPr>
        <p:spPr>
          <a:xfrm>
            <a:off x="1143117" y="1844264"/>
            <a:ext cx="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7879847-BA22-2E68-ED18-CF5326FC2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86874"/>
              </p:ext>
            </p:extLst>
          </p:nvPr>
        </p:nvGraphicFramePr>
        <p:xfrm>
          <a:off x="2436020" y="2412048"/>
          <a:ext cx="7430409" cy="67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01">
                  <a:extLst>
                    <a:ext uri="{9D8B030D-6E8A-4147-A177-3AD203B41FA5}">
                      <a16:colId xmlns:a16="http://schemas.microsoft.com/office/drawing/2014/main" val="3124514569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213557688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367302034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109569976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4138571714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704595542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445407903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2508287258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335503891"/>
                    </a:ext>
                  </a:extLst>
                </a:gridCol>
              </a:tblGrid>
              <a:tr h="671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5606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9FCB842-6B31-30CC-7B47-466C8D0A6AF7}"/>
              </a:ext>
            </a:extLst>
          </p:cNvPr>
          <p:cNvSpPr txBox="1"/>
          <p:nvPr/>
        </p:nvSpPr>
        <p:spPr>
          <a:xfrm>
            <a:off x="1648609" y="2563300"/>
            <a:ext cx="87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差值：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36925B51-3CB6-4303-411B-8A9581A22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05695"/>
              </p:ext>
            </p:extLst>
          </p:nvPr>
        </p:nvGraphicFramePr>
        <p:xfrm>
          <a:off x="2187586" y="3420085"/>
          <a:ext cx="8128000" cy="76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97074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41687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8503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93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8914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3586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383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93015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3426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4220942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8777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D1EAD0FA-51F0-D099-57F0-52797C550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917"/>
              </p:ext>
            </p:extLst>
          </p:nvPr>
        </p:nvGraphicFramePr>
        <p:xfrm>
          <a:off x="2525838" y="4185832"/>
          <a:ext cx="7430409" cy="67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01">
                  <a:extLst>
                    <a:ext uri="{9D8B030D-6E8A-4147-A177-3AD203B41FA5}">
                      <a16:colId xmlns:a16="http://schemas.microsoft.com/office/drawing/2014/main" val="3124514569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213557688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367302034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109569976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4138571714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704595542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445407903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2508287258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335503891"/>
                    </a:ext>
                  </a:extLst>
                </a:gridCol>
              </a:tblGrid>
              <a:tr h="671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5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7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69A30-B4B8-C27D-0386-C4F426CE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22" y="127557"/>
            <a:ext cx="1957765" cy="34153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6C5FAE-9CA8-5766-0C42-0946BB1E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30" y="216768"/>
            <a:ext cx="2334877" cy="33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B62139-16EF-FBA9-707E-8E95CC3A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1" y="662451"/>
            <a:ext cx="10593657" cy="26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915EB4C-CD77-D975-31A6-D6740CE44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6419"/>
              </p:ext>
            </p:extLst>
          </p:nvPr>
        </p:nvGraphicFramePr>
        <p:xfrm>
          <a:off x="2205752" y="1394431"/>
          <a:ext cx="8128000" cy="76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97074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41687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8503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93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8914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3586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383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93015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3426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4220942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877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C54FF55-AFC6-37D2-F5BD-7BFF7E5A849C}"/>
              </a:ext>
            </a:extLst>
          </p:cNvPr>
          <p:cNvSpPr txBox="1"/>
          <p:nvPr/>
        </p:nvSpPr>
        <p:spPr>
          <a:xfrm>
            <a:off x="1261644" y="1592882"/>
            <a:ext cx="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F97C2FAE-2431-6816-33D3-F73A47617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85542"/>
              </p:ext>
            </p:extLst>
          </p:nvPr>
        </p:nvGraphicFramePr>
        <p:xfrm>
          <a:off x="2554547" y="2160666"/>
          <a:ext cx="7430409" cy="67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01">
                  <a:extLst>
                    <a:ext uri="{9D8B030D-6E8A-4147-A177-3AD203B41FA5}">
                      <a16:colId xmlns:a16="http://schemas.microsoft.com/office/drawing/2014/main" val="3124514569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213557688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367302034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1109569976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4138571714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704595542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445407903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2508287258"/>
                    </a:ext>
                  </a:extLst>
                </a:gridCol>
                <a:gridCol w="825601">
                  <a:extLst>
                    <a:ext uri="{9D8B030D-6E8A-4147-A177-3AD203B41FA5}">
                      <a16:colId xmlns:a16="http://schemas.microsoft.com/office/drawing/2014/main" val="3335503891"/>
                    </a:ext>
                  </a:extLst>
                </a:gridCol>
              </a:tblGrid>
              <a:tr h="671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560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DC2D724-24B3-036E-E452-EA0E8FF28A79}"/>
              </a:ext>
            </a:extLst>
          </p:cNvPr>
          <p:cNvSpPr txBox="1"/>
          <p:nvPr/>
        </p:nvSpPr>
        <p:spPr>
          <a:xfrm>
            <a:off x="1767136" y="2311918"/>
            <a:ext cx="87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差值：</a:t>
            </a:r>
          </a:p>
        </p:txBody>
      </p:sp>
    </p:spTree>
    <p:extLst>
      <p:ext uri="{BB962C8B-B14F-4D97-AF65-F5344CB8AC3E}">
        <p14:creationId xmlns:p14="http://schemas.microsoft.com/office/powerpoint/2010/main" val="48198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DCBE77-E971-C642-976F-06F333B69674}"/>
              </a:ext>
            </a:extLst>
          </p:cNvPr>
          <p:cNvSpPr txBox="1"/>
          <p:nvPr/>
        </p:nvSpPr>
        <p:spPr>
          <a:xfrm>
            <a:off x="925551" y="352419"/>
            <a:ext cx="1034089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、某个序列被称为「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上升摆动序列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」，当且仅当该序列是摆动序列，且最后一个元素呈上升趋势。如序列 [1,3,2,4] 即为「上升摆动序列」。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、某个序列被称为「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下降摆动序列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」，当且仅当该序列是摆动序列，且最后一个元素呈下降趋势。如序列 [4,2,3,1]即为「下降摆动序列」。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、特别地，对于长度为 1 的序列，它既是「上升摆动序列」，也是「下降摆动序列」。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、序列中的某个元素被称为「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峰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」，当且仅当该元素两侧的相邻元素均小于它。如序列 [1,3,2,4] 中，3 就是一个「峰」。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、序列中的某个元素被称为「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谷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」，当且仅当该元素两侧的相邻元素均大于它。如序列 [1,3,2,4]中，2 就是一个「谷」。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、特别地，对于位于序列两端的元素，只有一侧的相邻元素小于或大于它，我们也称其为「峰」或「谷」。如序列 [1,3,2,4] 中，1 也是一个「谷」，444 也是一个「峰」。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7.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因为一段相邻的相同元素中我们最多只能选择其中的一个，所以我们可以忽略相邻的相同元素。现在我们假定序列中任意两个相邻元素都不相同，即要么左侧大于右侧，要么右侧大于左侧。对于序列中既非「峰」也非「谷」的元素，我们称其为「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过渡元素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」。如序列 [1,2,3,4][1,2,3,4][1,2,3,4] 中，2 和 3 都是「过渡元素」。</a:t>
            </a:r>
          </a:p>
        </p:txBody>
      </p:sp>
    </p:spTree>
    <p:extLst>
      <p:ext uri="{BB962C8B-B14F-4D97-AF65-F5344CB8AC3E}">
        <p14:creationId xmlns:p14="http://schemas.microsoft.com/office/powerpoint/2010/main" val="82136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4B3A78FA-14DF-41ED-97F6-540C5D3F2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30486"/>
              </p:ext>
            </p:extLst>
          </p:nvPr>
        </p:nvGraphicFramePr>
        <p:xfrm>
          <a:off x="2094659" y="478652"/>
          <a:ext cx="8128000" cy="76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97074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41687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85034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93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8914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3586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383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93015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3426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4220942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818777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0089E191-20AE-B1BF-AB61-DFE650F106C7}"/>
              </a:ext>
            </a:extLst>
          </p:cNvPr>
          <p:cNvSpPr/>
          <p:nvPr/>
        </p:nvSpPr>
        <p:spPr>
          <a:xfrm>
            <a:off x="2159620" y="6115436"/>
            <a:ext cx="542693" cy="527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A73801D-572F-A8DD-9FDF-AB3644BA0B80}"/>
              </a:ext>
            </a:extLst>
          </p:cNvPr>
          <p:cNvSpPr/>
          <p:nvPr/>
        </p:nvSpPr>
        <p:spPr>
          <a:xfrm>
            <a:off x="8720257" y="1819510"/>
            <a:ext cx="620748" cy="527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F19DC0-FA74-9A6E-6BDC-361254706D57}"/>
              </a:ext>
            </a:extLst>
          </p:cNvPr>
          <p:cNvSpPr/>
          <p:nvPr/>
        </p:nvSpPr>
        <p:spPr>
          <a:xfrm>
            <a:off x="8025160" y="5135055"/>
            <a:ext cx="542693" cy="527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1288984-8E8F-F559-D948-4FC867E5A81B}"/>
              </a:ext>
            </a:extLst>
          </p:cNvPr>
          <p:cNvSpPr/>
          <p:nvPr/>
        </p:nvSpPr>
        <p:spPr>
          <a:xfrm>
            <a:off x="7203688" y="3754413"/>
            <a:ext cx="620748" cy="561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893979-412D-A79C-8A04-BA79F8C69464}"/>
              </a:ext>
            </a:extLst>
          </p:cNvPr>
          <p:cNvSpPr/>
          <p:nvPr/>
        </p:nvSpPr>
        <p:spPr>
          <a:xfrm>
            <a:off x="6371063" y="2347334"/>
            <a:ext cx="620748" cy="561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A1F5EE5-3B83-8AB5-4C52-5B3FD6D9208C}"/>
              </a:ext>
            </a:extLst>
          </p:cNvPr>
          <p:cNvSpPr/>
          <p:nvPr/>
        </p:nvSpPr>
        <p:spPr>
          <a:xfrm>
            <a:off x="5551346" y="3026430"/>
            <a:ext cx="620748" cy="527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17630E2-C717-A914-7DDA-29FA01085970}"/>
              </a:ext>
            </a:extLst>
          </p:cNvPr>
          <p:cNvSpPr/>
          <p:nvPr/>
        </p:nvSpPr>
        <p:spPr>
          <a:xfrm>
            <a:off x="4625900" y="3787699"/>
            <a:ext cx="620748" cy="527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02B0896-65D0-4A4D-41CD-E12169DC712A}"/>
              </a:ext>
            </a:extLst>
          </p:cNvPr>
          <p:cNvSpPr/>
          <p:nvPr/>
        </p:nvSpPr>
        <p:spPr>
          <a:xfrm>
            <a:off x="3010830" y="1674626"/>
            <a:ext cx="620748" cy="5611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55BF977-1C06-6ED9-8224-8F01B89E236E}"/>
              </a:ext>
            </a:extLst>
          </p:cNvPr>
          <p:cNvSpPr/>
          <p:nvPr/>
        </p:nvSpPr>
        <p:spPr>
          <a:xfrm>
            <a:off x="3925229" y="5133112"/>
            <a:ext cx="542693" cy="527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9B0CAA-9E2F-C321-7348-ACA4BB5B65CE}"/>
              </a:ext>
            </a:extLst>
          </p:cNvPr>
          <p:cNvSpPr/>
          <p:nvPr/>
        </p:nvSpPr>
        <p:spPr>
          <a:xfrm>
            <a:off x="9679966" y="4438186"/>
            <a:ext cx="542693" cy="527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BA27DD-4BC6-C74C-75FF-070EE43BADBC}"/>
              </a:ext>
            </a:extLst>
          </p:cNvPr>
          <p:cNvCxnSpPr>
            <a:cxnSpLocks/>
            <a:stCxn id="3" idx="0"/>
            <a:endCxn id="10" idx="4"/>
          </p:cNvCxnSpPr>
          <p:nvPr/>
        </p:nvCxnSpPr>
        <p:spPr>
          <a:xfrm flipV="1">
            <a:off x="2430967" y="2235737"/>
            <a:ext cx="890237" cy="387969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01DA82-5685-2B26-DB04-8FE99E9CDE1D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3321204" y="2235737"/>
            <a:ext cx="875372" cy="28973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25345-D779-6F02-3E09-63EA71DCF657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4196576" y="4238225"/>
            <a:ext cx="520230" cy="8948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5F73C8-DBDE-44F8-03B5-3EF4769B8938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5155742" y="3476956"/>
            <a:ext cx="486510" cy="3880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11C5392-0FA5-4D01-22D6-905C19E46BE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081188" y="2826271"/>
            <a:ext cx="380781" cy="27745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E91A624-979A-D0B5-AFB1-6A4420AF7430}"/>
              </a:ext>
            </a:extLst>
          </p:cNvPr>
          <p:cNvCxnSpPr>
            <a:cxnSpLocks/>
            <a:stCxn id="7" idx="5"/>
            <a:endCxn id="6" idx="0"/>
          </p:cNvCxnSpPr>
          <p:nvPr/>
        </p:nvCxnSpPr>
        <p:spPr>
          <a:xfrm>
            <a:off x="6900905" y="2826271"/>
            <a:ext cx="613157" cy="9281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482412E-603C-62E2-4961-884B46F9521C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7733530" y="4233350"/>
            <a:ext cx="562977" cy="90170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F482293-B173-E2D4-5D84-5AE38234C167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8296507" y="2347334"/>
            <a:ext cx="734124" cy="278772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094A54D-0E9F-6C35-68C4-EAE390EB0E45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9030631" y="2347334"/>
            <a:ext cx="728811" cy="21681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1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0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917</Words>
  <Application>Microsoft Office PowerPoint</Application>
  <PresentationFormat>宽屏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勃朝</cp:lastModifiedBy>
  <cp:revision>10</cp:revision>
  <dcterms:modified xsi:type="dcterms:W3CDTF">2023-08-19T07:50:43Z</dcterms:modified>
</cp:coreProperties>
</file>