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8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49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26.xml"/><Relationship Id="rId21" Type="http://schemas.openxmlformats.org/officeDocument/2006/relationships/tags" Target="../tags/tag25.xml"/><Relationship Id="rId20" Type="http://schemas.openxmlformats.org/officeDocument/2006/relationships/tags" Target="../tags/tag24.xml"/><Relationship Id="rId2" Type="http://schemas.openxmlformats.org/officeDocument/2006/relationships/tags" Target="../tags/tag6.xml"/><Relationship Id="rId19" Type="http://schemas.openxmlformats.org/officeDocument/2006/relationships/tags" Target="../tags/tag23.xml"/><Relationship Id="rId18" Type="http://schemas.openxmlformats.org/officeDocument/2006/relationships/tags" Target="../tags/tag22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48.xml"/><Relationship Id="rId21" Type="http://schemas.openxmlformats.org/officeDocument/2006/relationships/tags" Target="../tags/tag47.xml"/><Relationship Id="rId20" Type="http://schemas.openxmlformats.org/officeDocument/2006/relationships/tags" Target="../tags/tag46.xml"/><Relationship Id="rId2" Type="http://schemas.openxmlformats.org/officeDocument/2006/relationships/tags" Target="../tags/tag28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8015" y="335280"/>
            <a:ext cx="2341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743</a:t>
            </a:r>
            <a:r>
              <a:rPr lang="zh-CN" altLang="en-US"/>
              <a:t>、</a:t>
            </a:r>
            <a:r>
              <a:rPr lang="zh-CN" altLang="en-US"/>
              <a:t>网络延迟时间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8515" y="1195070"/>
            <a:ext cx="90404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 n 个网络节点，标记为 1 到 n。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给你一个列表 </a:t>
            </a:r>
            <a:r>
              <a:rPr lang="zh-CN" altLang="en-US" b="1"/>
              <a:t>times</a:t>
            </a:r>
            <a:r>
              <a:rPr lang="zh-CN" altLang="en-US"/>
              <a:t>，表示信号经过 有向 边的传递时间。 </a:t>
            </a:r>
            <a:endParaRPr lang="zh-CN" altLang="en-US"/>
          </a:p>
          <a:p>
            <a:r>
              <a:rPr lang="zh-CN" altLang="en-US" b="1"/>
              <a:t>times</a:t>
            </a:r>
            <a:r>
              <a:rPr lang="zh-CN" altLang="en-US"/>
              <a:t>[i] = (</a:t>
            </a:r>
            <a:r>
              <a:rPr lang="zh-CN" altLang="en-US" b="1"/>
              <a:t>ui</a:t>
            </a:r>
            <a:r>
              <a:rPr lang="zh-CN" altLang="en-US"/>
              <a:t>, </a:t>
            </a:r>
            <a:r>
              <a:rPr lang="zh-CN" altLang="en-US" b="1"/>
              <a:t>vi</a:t>
            </a:r>
            <a:r>
              <a:rPr lang="zh-CN" altLang="en-US"/>
              <a:t>, </a:t>
            </a:r>
            <a:r>
              <a:rPr lang="zh-CN" altLang="en-US" b="1"/>
              <a:t>wi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其中 </a:t>
            </a:r>
            <a:r>
              <a:rPr lang="zh-CN" altLang="en-US" b="1"/>
              <a:t>ui </a:t>
            </a:r>
            <a:r>
              <a:rPr lang="zh-CN" altLang="en-US"/>
              <a:t>是源节点，</a:t>
            </a:r>
            <a:r>
              <a:rPr lang="zh-CN" altLang="en-US" b="1"/>
              <a:t>vi </a:t>
            </a:r>
            <a:r>
              <a:rPr lang="zh-CN" altLang="en-US"/>
              <a:t>是目标节点， </a:t>
            </a:r>
            <a:r>
              <a:rPr lang="zh-CN" altLang="en-US" b="1"/>
              <a:t>wi </a:t>
            </a:r>
            <a:r>
              <a:rPr lang="zh-CN" altLang="en-US"/>
              <a:t>是一个信号从源节点传递到目标节点的时间。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现在，从某个节点 K 发出一个信号。需要多久才能使所有节点都收到信号？如果不能使所有节点收到信号，返回 -1 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0760" y="3736975"/>
            <a:ext cx="2340610" cy="25774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98035" y="4015740"/>
            <a:ext cx="49218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输入：times = [[2,1,1],[2,3,1],[3,4,1]],</a:t>
            </a:r>
            <a:endParaRPr lang="zh-CN" altLang="en-US"/>
          </a:p>
          <a:p>
            <a:r>
              <a:rPr lang="zh-CN" altLang="en-US"/>
              <a:t>n = 4, </a:t>
            </a:r>
            <a:endParaRPr lang="zh-CN" altLang="en-US"/>
          </a:p>
          <a:p>
            <a:r>
              <a:rPr lang="zh-CN" altLang="en-US"/>
              <a:t>k = 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输出：2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5055" y="652145"/>
            <a:ext cx="3256915" cy="35871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41950" y="1360805"/>
            <a:ext cx="5029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求到达所有点需要的最短时间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有向</a:t>
            </a:r>
            <a:r>
              <a:rPr lang="zh-CN" altLang="en-US"/>
              <a:t>带权图，单源最短路径（从源节点到每个节点的</a:t>
            </a:r>
            <a:r>
              <a:rPr lang="zh-CN" altLang="en-US"/>
              <a:t>最短路径）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17575" y="491490"/>
            <a:ext cx="3218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单源最短路径：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1"/>
            </p:custDataLst>
          </p:nvPr>
        </p:nvSpPr>
        <p:spPr>
          <a:xfrm>
            <a:off x="917575" y="1740535"/>
            <a:ext cx="7005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算法思想： 每次找到离源点最近的一个点，以该点为中心，更新源点到其他源点的最短路径，贪心的思想。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17640" y="2380615"/>
            <a:ext cx="3256915" cy="3587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>
            <p:custDataLst>
              <p:tags r:id="rId1"/>
            </p:custDataLst>
          </p:nvPr>
        </p:nvSpPr>
        <p:spPr>
          <a:xfrm>
            <a:off x="2770505" y="1352550"/>
            <a:ext cx="735330" cy="719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2778760" y="2900045"/>
            <a:ext cx="735330" cy="719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4163060" y="3839845"/>
            <a:ext cx="735330" cy="719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椭圆 5"/>
          <p:cNvSpPr/>
          <p:nvPr>
            <p:custDataLst>
              <p:tags r:id="rId4"/>
            </p:custDataLst>
          </p:nvPr>
        </p:nvSpPr>
        <p:spPr>
          <a:xfrm>
            <a:off x="1337310" y="3839845"/>
            <a:ext cx="735330" cy="719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2770505" y="5259705"/>
            <a:ext cx="735330" cy="719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3"/>
            <a:endCxn id="6" idx="0"/>
          </p:cNvCxnSpPr>
          <p:nvPr>
            <p:custDataLst>
              <p:tags r:id="rId6"/>
            </p:custDataLst>
          </p:nvPr>
        </p:nvCxnSpPr>
        <p:spPr>
          <a:xfrm flipH="1">
            <a:off x="1704975" y="1966595"/>
            <a:ext cx="1173480" cy="1873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4"/>
            <a:endCxn id="4" idx="0"/>
          </p:cNvCxnSpPr>
          <p:nvPr>
            <p:custDataLst>
              <p:tags r:id="rId7"/>
            </p:custDataLst>
          </p:nvPr>
        </p:nvCxnSpPr>
        <p:spPr>
          <a:xfrm>
            <a:off x="3138170" y="2072005"/>
            <a:ext cx="8255" cy="828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5"/>
            <a:endCxn id="5" idx="0"/>
          </p:cNvCxnSpPr>
          <p:nvPr>
            <p:custDataLst>
              <p:tags r:id="rId8"/>
            </p:custDataLst>
          </p:nvPr>
        </p:nvCxnSpPr>
        <p:spPr>
          <a:xfrm>
            <a:off x="3397885" y="1966595"/>
            <a:ext cx="1132840" cy="1873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</p:cNvCxnSpPr>
          <p:nvPr>
            <p:custDataLst>
              <p:tags r:id="rId9"/>
            </p:custDataLst>
          </p:nvPr>
        </p:nvCxnSpPr>
        <p:spPr>
          <a:xfrm flipH="1">
            <a:off x="1943735" y="3514090"/>
            <a:ext cx="942975" cy="4273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5"/>
            <a:endCxn id="5" idx="1"/>
          </p:cNvCxnSpPr>
          <p:nvPr>
            <p:custDataLst>
              <p:tags r:id="rId10"/>
            </p:custDataLst>
          </p:nvPr>
        </p:nvCxnSpPr>
        <p:spPr>
          <a:xfrm>
            <a:off x="3406140" y="3514090"/>
            <a:ext cx="864870" cy="4311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4"/>
            <a:endCxn id="7" idx="0"/>
          </p:cNvCxnSpPr>
          <p:nvPr>
            <p:custDataLst>
              <p:tags r:id="rId11"/>
            </p:custDataLst>
          </p:nvPr>
        </p:nvCxnSpPr>
        <p:spPr>
          <a:xfrm flipH="1">
            <a:off x="3138170" y="3619500"/>
            <a:ext cx="8255" cy="16402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5"/>
            <a:endCxn id="7" idx="1"/>
          </p:cNvCxnSpPr>
          <p:nvPr>
            <p:custDataLst>
              <p:tags r:id="rId12"/>
            </p:custDataLst>
          </p:nvPr>
        </p:nvCxnSpPr>
        <p:spPr>
          <a:xfrm>
            <a:off x="1964690" y="4453890"/>
            <a:ext cx="913765" cy="9112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7" idx="7"/>
          </p:cNvCxnSpPr>
          <p:nvPr>
            <p:custDataLst>
              <p:tags r:id="rId13"/>
            </p:custDataLst>
          </p:nvPr>
        </p:nvCxnSpPr>
        <p:spPr>
          <a:xfrm flipH="1">
            <a:off x="3397885" y="4453890"/>
            <a:ext cx="873125" cy="9112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1985010" y="2527300"/>
            <a:ext cx="27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2865120" y="2301875"/>
            <a:ext cx="27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3827780" y="2356485"/>
            <a:ext cx="27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2258060" y="3315970"/>
            <a:ext cx="27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18"/>
            </p:custDataLst>
          </p:nvPr>
        </p:nvSpPr>
        <p:spPr>
          <a:xfrm>
            <a:off x="3697605" y="3315970"/>
            <a:ext cx="27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9"/>
            </p:custDataLst>
          </p:nvPr>
        </p:nvSpPr>
        <p:spPr>
          <a:xfrm>
            <a:off x="2886710" y="4191000"/>
            <a:ext cx="27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20"/>
            </p:custDataLst>
          </p:nvPr>
        </p:nvSpPr>
        <p:spPr>
          <a:xfrm>
            <a:off x="2072640" y="4785360"/>
            <a:ext cx="27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21"/>
            </p:custDataLst>
          </p:nvPr>
        </p:nvSpPr>
        <p:spPr>
          <a:xfrm>
            <a:off x="3898900" y="4796790"/>
            <a:ext cx="27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4" name="文本框 23"/>
          <p:cNvSpPr txBox="1"/>
          <p:nvPr>
            <p:custDataLst>
              <p:tags r:id="rId22"/>
            </p:custDataLst>
          </p:nvPr>
        </p:nvSpPr>
        <p:spPr>
          <a:xfrm>
            <a:off x="4271010" y="535305"/>
            <a:ext cx="7272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输入：times = [[</a:t>
            </a:r>
            <a:r>
              <a:rPr lang="en-US" altLang="zh-CN">
                <a:sym typeface="+mn-ea"/>
              </a:rPr>
              <a:t>0,1,5</a:t>
            </a:r>
            <a:r>
              <a:rPr lang="zh-CN" altLang="en-US">
                <a:sym typeface="+mn-ea"/>
              </a:rPr>
              <a:t>],[</a:t>
            </a:r>
            <a:r>
              <a:rPr lang="en-US" altLang="zh-CN">
                <a:sym typeface="+mn-ea"/>
              </a:rPr>
              <a:t>0,2,2</a:t>
            </a:r>
            <a:r>
              <a:rPr lang="zh-CN" altLang="en-US">
                <a:sym typeface="+mn-ea"/>
              </a:rPr>
              <a:t>],[</a:t>
            </a:r>
            <a:r>
              <a:rPr lang="en-US" altLang="zh-CN">
                <a:sym typeface="+mn-ea"/>
              </a:rPr>
              <a:t>0,3,6</a:t>
            </a:r>
            <a:r>
              <a:rPr lang="zh-CN" altLang="en-US">
                <a:sym typeface="+mn-ea"/>
              </a:rPr>
              <a:t>]</a:t>
            </a:r>
            <a:r>
              <a:rPr lang="en-US" altLang="zh-CN">
                <a:sym typeface="+mn-ea"/>
              </a:rPr>
              <a:t>,[1,4,1],[2,1,1</a:t>
            </a:r>
            <a:r>
              <a:rPr lang="zh-CN" altLang="en-US">
                <a:sym typeface="+mn-ea"/>
              </a:rPr>
              <a:t>],</a:t>
            </a:r>
            <a:r>
              <a:rPr lang="en-US" altLang="zh-CN">
                <a:sym typeface="+mn-ea"/>
              </a:rPr>
              <a:t>[2,3,3],[2,4,5],[3,4,2]]</a:t>
            </a:r>
            <a:endParaRPr lang="zh-CN" altLang="en-US"/>
          </a:p>
          <a:p>
            <a:r>
              <a:rPr lang="zh-CN" altLang="en-US">
                <a:sym typeface="+mn-ea"/>
              </a:rPr>
              <a:t>n = 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, k = 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23330" y="1866900"/>
            <a:ext cx="5110480" cy="3726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        </a:t>
            </a:r>
            <a:r>
              <a:rPr lang="en-US" altLang="zh-CN" sz="3200">
                <a:solidFill>
                  <a:srgbClr val="FF0000"/>
                </a:solidFill>
              </a:rPr>
              <a:t>0</a:t>
            </a:r>
            <a:r>
              <a:rPr lang="en-US" altLang="zh-CN" sz="3200"/>
              <a:t>                      </a:t>
            </a:r>
            <a:r>
              <a:rPr lang="en-US" altLang="zh-CN" sz="3200">
                <a:solidFill>
                  <a:schemeClr val="accent5"/>
                </a:solidFill>
              </a:rPr>
              <a:t> </a:t>
            </a:r>
            <a:r>
              <a:rPr lang="en-US" altLang="zh-CN" sz="3200"/>
              <a:t>                     </a:t>
            </a:r>
            <a:endParaRPr lang="en-US" altLang="zh-CN" sz="3200"/>
          </a:p>
          <a:p>
            <a:r>
              <a:rPr lang="en-US" altLang="zh-CN" sz="3200"/>
              <a:t>0      0               </a:t>
            </a:r>
            <a:endParaRPr lang="en-US" altLang="zh-CN" sz="3200"/>
          </a:p>
          <a:p>
            <a:r>
              <a:rPr lang="en-US" altLang="zh-CN" sz="3200"/>
              <a:t>1      5                   </a:t>
            </a:r>
            <a:endParaRPr lang="en-US" altLang="zh-CN" sz="3200"/>
          </a:p>
          <a:p>
            <a:r>
              <a:rPr lang="en-US" altLang="zh-CN" sz="3200"/>
              <a:t>2     </a:t>
            </a:r>
            <a:r>
              <a:rPr lang="en-US" altLang="zh-CN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chemeClr val="tx1"/>
                </a:solidFill>
              </a:rPr>
              <a:t>2</a:t>
            </a:r>
            <a:r>
              <a:rPr lang="en-US" altLang="zh-CN" sz="3200"/>
              <a:t>                 </a:t>
            </a:r>
            <a:endParaRPr lang="en-US" altLang="zh-CN" sz="3200"/>
          </a:p>
          <a:p>
            <a:r>
              <a:rPr lang="en-US" altLang="zh-CN" sz="3200"/>
              <a:t>3      6              </a:t>
            </a:r>
            <a:endParaRPr lang="en-US" altLang="zh-CN" sz="3200"/>
          </a:p>
          <a:p>
            <a:r>
              <a:rPr lang="en-US" altLang="zh-CN" sz="3200"/>
              <a:t>4      </a:t>
            </a:r>
            <a:r>
              <a:rPr lang="en-US" altLang="zh-CN" sz="3200"/>
              <a:t>∞                       </a:t>
            </a:r>
            <a:endParaRPr lang="en-US" altLang="zh-CN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>
            <p:custDataLst>
              <p:tags r:id="rId1"/>
            </p:custDataLst>
          </p:nvPr>
        </p:nvSpPr>
        <p:spPr>
          <a:xfrm>
            <a:off x="2770505" y="1352550"/>
            <a:ext cx="735330" cy="71945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2778760" y="2900045"/>
            <a:ext cx="735330" cy="71945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4163060" y="3839845"/>
            <a:ext cx="735330" cy="719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椭圆 5"/>
          <p:cNvSpPr/>
          <p:nvPr>
            <p:custDataLst>
              <p:tags r:id="rId4"/>
            </p:custDataLst>
          </p:nvPr>
        </p:nvSpPr>
        <p:spPr>
          <a:xfrm>
            <a:off x="1337310" y="3839845"/>
            <a:ext cx="735330" cy="71945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2770505" y="5259705"/>
            <a:ext cx="735330" cy="71945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3"/>
            <a:endCxn id="6" idx="0"/>
          </p:cNvCxnSpPr>
          <p:nvPr>
            <p:custDataLst>
              <p:tags r:id="rId6"/>
            </p:custDataLst>
          </p:nvPr>
        </p:nvCxnSpPr>
        <p:spPr>
          <a:xfrm flipH="1">
            <a:off x="1704975" y="1966595"/>
            <a:ext cx="1173480" cy="1873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4"/>
            <a:endCxn id="4" idx="0"/>
          </p:cNvCxnSpPr>
          <p:nvPr>
            <p:custDataLst>
              <p:tags r:id="rId7"/>
            </p:custDataLst>
          </p:nvPr>
        </p:nvCxnSpPr>
        <p:spPr>
          <a:xfrm>
            <a:off x="3138170" y="2072005"/>
            <a:ext cx="8255" cy="828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5"/>
            <a:endCxn id="5" idx="0"/>
          </p:cNvCxnSpPr>
          <p:nvPr>
            <p:custDataLst>
              <p:tags r:id="rId8"/>
            </p:custDataLst>
          </p:nvPr>
        </p:nvCxnSpPr>
        <p:spPr>
          <a:xfrm>
            <a:off x="3397885" y="1966595"/>
            <a:ext cx="1132840" cy="1873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</p:cNvCxnSpPr>
          <p:nvPr>
            <p:custDataLst>
              <p:tags r:id="rId9"/>
            </p:custDataLst>
          </p:nvPr>
        </p:nvCxnSpPr>
        <p:spPr>
          <a:xfrm flipH="1">
            <a:off x="1943735" y="3514090"/>
            <a:ext cx="942975" cy="4273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5"/>
            <a:endCxn id="5" idx="1"/>
          </p:cNvCxnSpPr>
          <p:nvPr>
            <p:custDataLst>
              <p:tags r:id="rId10"/>
            </p:custDataLst>
          </p:nvPr>
        </p:nvCxnSpPr>
        <p:spPr>
          <a:xfrm>
            <a:off x="3406140" y="3514090"/>
            <a:ext cx="864870" cy="4311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4"/>
            <a:endCxn id="7" idx="0"/>
          </p:cNvCxnSpPr>
          <p:nvPr>
            <p:custDataLst>
              <p:tags r:id="rId11"/>
            </p:custDataLst>
          </p:nvPr>
        </p:nvCxnSpPr>
        <p:spPr>
          <a:xfrm flipH="1">
            <a:off x="3138170" y="3619500"/>
            <a:ext cx="8255" cy="16402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5"/>
            <a:endCxn id="7" idx="1"/>
          </p:cNvCxnSpPr>
          <p:nvPr>
            <p:custDataLst>
              <p:tags r:id="rId12"/>
            </p:custDataLst>
          </p:nvPr>
        </p:nvCxnSpPr>
        <p:spPr>
          <a:xfrm>
            <a:off x="1964690" y="4453890"/>
            <a:ext cx="913765" cy="9112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7" idx="7"/>
          </p:cNvCxnSpPr>
          <p:nvPr>
            <p:custDataLst>
              <p:tags r:id="rId13"/>
            </p:custDataLst>
          </p:nvPr>
        </p:nvCxnSpPr>
        <p:spPr>
          <a:xfrm flipH="1">
            <a:off x="3397885" y="4453890"/>
            <a:ext cx="873125" cy="9112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1985010" y="2527300"/>
            <a:ext cx="27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2865120" y="2301875"/>
            <a:ext cx="27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3827780" y="2356485"/>
            <a:ext cx="27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2258060" y="3315970"/>
            <a:ext cx="27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18"/>
            </p:custDataLst>
          </p:nvPr>
        </p:nvSpPr>
        <p:spPr>
          <a:xfrm>
            <a:off x="3697605" y="3315970"/>
            <a:ext cx="27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9"/>
            </p:custDataLst>
          </p:nvPr>
        </p:nvSpPr>
        <p:spPr>
          <a:xfrm>
            <a:off x="2886710" y="4191000"/>
            <a:ext cx="27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20"/>
            </p:custDataLst>
          </p:nvPr>
        </p:nvSpPr>
        <p:spPr>
          <a:xfrm>
            <a:off x="2072640" y="4785360"/>
            <a:ext cx="27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21"/>
            </p:custDataLst>
          </p:nvPr>
        </p:nvSpPr>
        <p:spPr>
          <a:xfrm>
            <a:off x="3898900" y="4796790"/>
            <a:ext cx="27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4" name="文本框 23"/>
          <p:cNvSpPr txBox="1"/>
          <p:nvPr>
            <p:custDataLst>
              <p:tags r:id="rId22"/>
            </p:custDataLst>
          </p:nvPr>
        </p:nvSpPr>
        <p:spPr>
          <a:xfrm>
            <a:off x="4271010" y="535305"/>
            <a:ext cx="7272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输入：times = [[</a:t>
            </a:r>
            <a:r>
              <a:rPr lang="en-US" altLang="zh-CN">
                <a:sym typeface="+mn-ea"/>
              </a:rPr>
              <a:t>0,1,5</a:t>
            </a:r>
            <a:r>
              <a:rPr lang="zh-CN" altLang="en-US">
                <a:sym typeface="+mn-ea"/>
              </a:rPr>
              <a:t>],[</a:t>
            </a:r>
            <a:r>
              <a:rPr lang="en-US" altLang="zh-CN">
                <a:sym typeface="+mn-ea"/>
              </a:rPr>
              <a:t>0,2,2</a:t>
            </a:r>
            <a:r>
              <a:rPr lang="zh-CN" altLang="en-US">
                <a:sym typeface="+mn-ea"/>
              </a:rPr>
              <a:t>],[</a:t>
            </a:r>
            <a:r>
              <a:rPr lang="en-US" altLang="zh-CN">
                <a:sym typeface="+mn-ea"/>
              </a:rPr>
              <a:t>0,3,6</a:t>
            </a:r>
            <a:r>
              <a:rPr lang="zh-CN" altLang="en-US">
                <a:sym typeface="+mn-ea"/>
              </a:rPr>
              <a:t>]</a:t>
            </a:r>
            <a:r>
              <a:rPr lang="en-US" altLang="zh-CN">
                <a:sym typeface="+mn-ea"/>
              </a:rPr>
              <a:t>,[1,4,1],[2,1,1</a:t>
            </a:r>
            <a:r>
              <a:rPr lang="zh-CN" altLang="en-US">
                <a:sym typeface="+mn-ea"/>
              </a:rPr>
              <a:t>],</a:t>
            </a:r>
            <a:r>
              <a:rPr lang="en-US" altLang="zh-CN">
                <a:sym typeface="+mn-ea"/>
              </a:rPr>
              <a:t>[2,3,3],[2,4,5],[3,4,2]]</a:t>
            </a:r>
            <a:endParaRPr lang="zh-CN" altLang="en-US"/>
          </a:p>
          <a:p>
            <a:r>
              <a:rPr lang="zh-CN" altLang="en-US">
                <a:sym typeface="+mn-ea"/>
              </a:rPr>
              <a:t>n = 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, k = 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23330" y="1866900"/>
            <a:ext cx="5325745" cy="4490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        t1    t3     t2        t      </a:t>
            </a:r>
            <a:r>
              <a:rPr lang="en-US" altLang="zh-CN" sz="3200"/>
              <a:t>t               </a:t>
            </a:r>
            <a:endParaRPr lang="en-US" altLang="zh-CN" sz="3200"/>
          </a:p>
          <a:p>
            <a:r>
              <a:rPr lang="en-US" altLang="zh-CN" sz="3200"/>
              <a:t>        0      1       </a:t>
            </a:r>
            <a:r>
              <a:rPr lang="en-US" altLang="zh-CN" sz="3200">
                <a:solidFill>
                  <a:schemeClr val="accent5"/>
                </a:solidFill>
              </a:rPr>
              <a:t>2</a:t>
            </a:r>
            <a:r>
              <a:rPr lang="en-US" altLang="zh-CN" sz="3200"/>
              <a:t>       3	    </a:t>
            </a:r>
            <a:r>
              <a:rPr lang="en-US" altLang="zh-CN" sz="3200">
                <a:solidFill>
                  <a:schemeClr val="accent5"/>
                </a:solidFill>
              </a:rPr>
              <a:t>4</a:t>
            </a:r>
            <a:endParaRPr lang="en-US" altLang="zh-CN" sz="3200"/>
          </a:p>
          <a:p>
            <a:r>
              <a:rPr lang="en-US" altLang="zh-CN" sz="3200" b="1"/>
              <a:t>0</a:t>
            </a:r>
            <a:r>
              <a:rPr lang="en-US" altLang="zh-CN" sz="3200"/>
              <a:t>      0      inf    inf            </a:t>
            </a:r>
            <a:endParaRPr lang="en-US" altLang="zh-CN" sz="3200"/>
          </a:p>
          <a:p>
            <a:r>
              <a:rPr lang="en-US" altLang="zh-CN" sz="3200" b="1"/>
              <a:t>1</a:t>
            </a:r>
            <a:r>
              <a:rPr lang="en-US" altLang="zh-CN" sz="3200"/>
              <a:t>      5      0       </a:t>
            </a:r>
            <a:r>
              <a:rPr lang="en-US" altLang="zh-CN" sz="3200">
                <a:solidFill>
                  <a:schemeClr val="accent5"/>
                </a:solidFill>
              </a:rPr>
              <a:t>1</a:t>
            </a:r>
            <a:r>
              <a:rPr lang="en-US" altLang="zh-CN" sz="3200"/>
              <a:t>      </a:t>
            </a:r>
            <a:endParaRPr lang="en-US" altLang="zh-CN" sz="3200"/>
          </a:p>
          <a:p>
            <a:r>
              <a:rPr lang="en-US" altLang="zh-CN" sz="3200" b="1"/>
              <a:t>2</a:t>
            </a:r>
            <a:r>
              <a:rPr lang="en-US" altLang="zh-CN" sz="3200"/>
              <a:t>     </a:t>
            </a:r>
            <a:r>
              <a:rPr lang="en-US" altLang="zh-CN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chemeClr val="accent5"/>
                </a:solidFill>
              </a:rPr>
              <a:t>2</a:t>
            </a:r>
            <a:r>
              <a:rPr lang="en-US" altLang="zh-CN" sz="3200"/>
              <a:t>     inf     0         </a:t>
            </a:r>
            <a:endParaRPr lang="en-US" altLang="zh-CN" sz="3200"/>
          </a:p>
          <a:p>
            <a:r>
              <a:rPr lang="en-US" altLang="zh-CN" sz="3200" b="1"/>
              <a:t>3 </a:t>
            </a:r>
            <a:r>
              <a:rPr lang="en-US" altLang="zh-CN" sz="3200"/>
              <a:t>     6     inf      3     </a:t>
            </a:r>
            <a:endParaRPr lang="en-US" altLang="zh-CN" sz="3200"/>
          </a:p>
          <a:p>
            <a:r>
              <a:rPr lang="en-US" altLang="zh-CN" sz="3200" b="1"/>
              <a:t>4</a:t>
            </a:r>
            <a:r>
              <a:rPr lang="en-US" altLang="zh-CN" sz="3200"/>
              <a:t>      inf    </a:t>
            </a:r>
            <a:r>
              <a:rPr lang="en-US" altLang="zh-CN" sz="3200">
                <a:solidFill>
                  <a:schemeClr val="accent5"/>
                </a:solidFill>
              </a:rPr>
              <a:t>1</a:t>
            </a:r>
            <a:r>
              <a:rPr lang="en-US" altLang="zh-CN" sz="3200"/>
              <a:t>       5                0  </a:t>
            </a:r>
            <a:endParaRPr lang="en-US" altLang="zh-CN" sz="3200"/>
          </a:p>
          <a:p>
            <a:r>
              <a:rPr lang="en-US" altLang="zh-CN" sz="3200"/>
              <a:t>   </a:t>
            </a:r>
            <a:endParaRPr lang="en-US" altLang="zh-CN" sz="3200"/>
          </a:p>
          <a:p>
            <a:r>
              <a:rPr lang="en-US" altLang="zh-CN" sz="3200"/>
              <a:t>S={0,2,1,4}              </a:t>
            </a:r>
            <a:endParaRPr lang="en-US" altLang="zh-CN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81505" y="613410"/>
            <a:ext cx="856932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代码：</a:t>
            </a:r>
            <a:endParaRPr lang="zh-CN" altLang="en-US"/>
          </a:p>
          <a:p>
            <a:endParaRPr lang="zh-CN" altLang="en-US"/>
          </a:p>
          <a:p>
            <a:pPr indent="457200"/>
            <a:r>
              <a:rPr lang="zh-CN" altLang="en-US"/>
              <a:t>Dijkstra 算法需要存储各个边权，代码中使用了邻接矩阵</a:t>
            </a:r>
            <a:r>
              <a:rPr lang="zh-CN" altLang="en-US" b="1"/>
              <a:t> g[i][j] </a:t>
            </a:r>
            <a:r>
              <a:rPr lang="zh-CN" altLang="en-US"/>
              <a:t>存储从点 i 到点 j 的距离。若两点之间没有给出有向边，则初始化为 </a:t>
            </a:r>
            <a:r>
              <a:rPr lang="zh-CN" altLang="en-US" b="1"/>
              <a:t>inf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pPr indent="457200"/>
            <a:r>
              <a:rPr lang="zh-CN" altLang="en-US"/>
              <a:t>算法还需要记录所有点到源点的最短距离，使用 </a:t>
            </a:r>
            <a:r>
              <a:rPr lang="zh-CN" altLang="en-US" b="1"/>
              <a:t>dist[i] </a:t>
            </a:r>
            <a:r>
              <a:rPr lang="zh-CN" altLang="en-US"/>
              <a:t>数组存储源点到点 i 的最短距离，初始值全部设为 </a:t>
            </a:r>
            <a:r>
              <a:rPr lang="zh-CN" altLang="en-US" b="1"/>
              <a:t>inf</a:t>
            </a:r>
            <a:r>
              <a:rPr lang="en-US" altLang="zh-CN" b="1"/>
              <a:t> </a:t>
            </a:r>
            <a:r>
              <a:rPr lang="zh-CN" altLang="en-US"/>
              <a:t>（源点</a:t>
            </a:r>
            <a:r>
              <a:rPr lang="en-US" altLang="zh-CN"/>
              <a:t>k</a:t>
            </a:r>
            <a:r>
              <a:rPr lang="zh-CN" altLang="en-US"/>
              <a:t>设为</a:t>
            </a:r>
            <a:r>
              <a:rPr lang="en-US" altLang="zh-CN"/>
              <a:t>0</a:t>
            </a:r>
            <a:r>
              <a:rPr lang="zh-CN" altLang="en-US"/>
              <a:t>）。</a:t>
            </a:r>
            <a:endParaRPr lang="zh-CN" altLang="en-US"/>
          </a:p>
          <a:p>
            <a:endParaRPr lang="zh-CN" altLang="en-US"/>
          </a:p>
          <a:p>
            <a:pPr indent="457200"/>
            <a:r>
              <a:rPr lang="zh-CN" altLang="en-US"/>
              <a:t>使用 </a:t>
            </a:r>
            <a:r>
              <a:rPr lang="zh-CN" altLang="en-US" b="1"/>
              <a:t>used[i]</a:t>
            </a:r>
            <a:r>
              <a:rPr lang="zh-CN" altLang="en-US"/>
              <a:t> 数组存储（标记）</a:t>
            </a:r>
            <a:r>
              <a:rPr lang="zh-CN" altLang="en-US">
                <a:sym typeface="+mn-ea"/>
              </a:rPr>
              <a:t>某一节点是否已确定了最短路</a:t>
            </a:r>
            <a:r>
              <a:rPr lang="zh-CN" altLang="en-US"/>
              <a:t>，若已确定最短距离，则值为 true，否则值为 false。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COMMONDATA" val="eyJoZGlkIjoiY2ZmOWJlMDViYThmNjQ4ZWI0ZDhmZjlmYmY1YmZhNmU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1223</Words>
  <Application>WPS 演示</Application>
  <PresentationFormat>宽屏</PresentationFormat>
  <Paragraphs>110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我有一个梦想</cp:lastModifiedBy>
  <cp:revision>9</cp:revision>
  <dcterms:created xsi:type="dcterms:W3CDTF">2023-08-05T03:10:28Z</dcterms:created>
  <dcterms:modified xsi:type="dcterms:W3CDTF">2023-08-05T05:39:23Z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9600B966F8C14E49AA2B0C048170973B_12</vt:lpwstr>
  </property>
  <property fmtid="{D5CDD505-2E9C-101B-9397-08002B2CF9AE}" pid="3" name="KSOProductBuildVer">
    <vt:lpwstr>2052-11.1.0.14309</vt:lpwstr>
  </property>
</Properties>
</file>