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9" r:id="rId5"/>
    <p:sldId id="260" r:id="rId6"/>
    <p:sldId id="261" r:id="rId7"/>
    <p:sldId id="267" r:id="rId8"/>
    <p:sldId id="262" r:id="rId9"/>
    <p:sldId id="264" r:id="rId10"/>
    <p:sldId id="266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C93D"/>
    <a:srgbClr val="E40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9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1" Type="http://schemas.openxmlformats.org/officeDocument/2006/relationships/slideLayout" Target="../slideLayouts/slideLayout2.xml"/><Relationship Id="rId70" Type="http://schemas.openxmlformats.org/officeDocument/2006/relationships/tags" Target="../tags/tag123.xml"/><Relationship Id="rId7" Type="http://schemas.openxmlformats.org/officeDocument/2006/relationships/tags" Target="../tags/tag60.xml"/><Relationship Id="rId69" Type="http://schemas.openxmlformats.org/officeDocument/2006/relationships/tags" Target="../tags/tag122.xml"/><Relationship Id="rId68" Type="http://schemas.openxmlformats.org/officeDocument/2006/relationships/tags" Target="../tags/tag121.xml"/><Relationship Id="rId67" Type="http://schemas.openxmlformats.org/officeDocument/2006/relationships/tags" Target="../tags/tag120.xml"/><Relationship Id="rId66" Type="http://schemas.openxmlformats.org/officeDocument/2006/relationships/tags" Target="../tags/tag119.xml"/><Relationship Id="rId65" Type="http://schemas.openxmlformats.org/officeDocument/2006/relationships/tags" Target="../tags/tag118.xml"/><Relationship Id="rId64" Type="http://schemas.openxmlformats.org/officeDocument/2006/relationships/tags" Target="../tags/tag117.xml"/><Relationship Id="rId63" Type="http://schemas.openxmlformats.org/officeDocument/2006/relationships/tags" Target="../tags/tag116.xml"/><Relationship Id="rId62" Type="http://schemas.openxmlformats.org/officeDocument/2006/relationships/tags" Target="../tags/tag115.xml"/><Relationship Id="rId61" Type="http://schemas.openxmlformats.org/officeDocument/2006/relationships/tags" Target="../tags/tag114.xml"/><Relationship Id="rId60" Type="http://schemas.openxmlformats.org/officeDocument/2006/relationships/tags" Target="../tags/tag113.xml"/><Relationship Id="rId6" Type="http://schemas.openxmlformats.org/officeDocument/2006/relationships/tags" Target="../tags/tag59.xml"/><Relationship Id="rId59" Type="http://schemas.openxmlformats.org/officeDocument/2006/relationships/tags" Target="../tags/tag112.xml"/><Relationship Id="rId58" Type="http://schemas.openxmlformats.org/officeDocument/2006/relationships/tags" Target="../tags/tag111.xml"/><Relationship Id="rId57" Type="http://schemas.openxmlformats.org/officeDocument/2006/relationships/tags" Target="../tags/tag110.xml"/><Relationship Id="rId56" Type="http://schemas.openxmlformats.org/officeDocument/2006/relationships/tags" Target="../tags/tag109.xml"/><Relationship Id="rId55" Type="http://schemas.openxmlformats.org/officeDocument/2006/relationships/tags" Target="../tags/tag108.xml"/><Relationship Id="rId54" Type="http://schemas.openxmlformats.org/officeDocument/2006/relationships/tags" Target="../tags/tag107.xml"/><Relationship Id="rId53" Type="http://schemas.openxmlformats.org/officeDocument/2006/relationships/tags" Target="../tags/tag106.xml"/><Relationship Id="rId52" Type="http://schemas.openxmlformats.org/officeDocument/2006/relationships/tags" Target="../tags/tag105.xml"/><Relationship Id="rId51" Type="http://schemas.openxmlformats.org/officeDocument/2006/relationships/tags" Target="../tags/tag104.xml"/><Relationship Id="rId50" Type="http://schemas.openxmlformats.org/officeDocument/2006/relationships/tags" Target="../tags/tag103.xml"/><Relationship Id="rId5" Type="http://schemas.openxmlformats.org/officeDocument/2006/relationships/tags" Target="../tags/tag58.xml"/><Relationship Id="rId49" Type="http://schemas.openxmlformats.org/officeDocument/2006/relationships/tags" Target="../tags/tag102.xml"/><Relationship Id="rId48" Type="http://schemas.openxmlformats.org/officeDocument/2006/relationships/tags" Target="../tags/tag101.xml"/><Relationship Id="rId47" Type="http://schemas.openxmlformats.org/officeDocument/2006/relationships/tags" Target="../tags/tag100.xml"/><Relationship Id="rId46" Type="http://schemas.openxmlformats.org/officeDocument/2006/relationships/tags" Target="../tags/tag99.xml"/><Relationship Id="rId45" Type="http://schemas.openxmlformats.org/officeDocument/2006/relationships/tags" Target="../tags/tag98.xml"/><Relationship Id="rId44" Type="http://schemas.openxmlformats.org/officeDocument/2006/relationships/tags" Target="../tags/tag97.xml"/><Relationship Id="rId43" Type="http://schemas.openxmlformats.org/officeDocument/2006/relationships/tags" Target="../tags/tag96.xml"/><Relationship Id="rId42" Type="http://schemas.openxmlformats.org/officeDocument/2006/relationships/tags" Target="../tags/tag95.xml"/><Relationship Id="rId41" Type="http://schemas.openxmlformats.org/officeDocument/2006/relationships/tags" Target="../tags/tag94.xml"/><Relationship Id="rId40" Type="http://schemas.openxmlformats.org/officeDocument/2006/relationships/tags" Target="../tags/tag93.xml"/><Relationship Id="rId4" Type="http://schemas.openxmlformats.org/officeDocument/2006/relationships/tags" Target="../tags/tag57.xml"/><Relationship Id="rId39" Type="http://schemas.openxmlformats.org/officeDocument/2006/relationships/tags" Target="../tags/tag92.xml"/><Relationship Id="rId38" Type="http://schemas.openxmlformats.org/officeDocument/2006/relationships/tags" Target="../tags/tag91.xml"/><Relationship Id="rId37" Type="http://schemas.openxmlformats.org/officeDocument/2006/relationships/tags" Target="../tags/tag90.xml"/><Relationship Id="rId36" Type="http://schemas.openxmlformats.org/officeDocument/2006/relationships/tags" Target="../tags/tag89.xml"/><Relationship Id="rId35" Type="http://schemas.openxmlformats.org/officeDocument/2006/relationships/tags" Target="../tags/tag88.xml"/><Relationship Id="rId34" Type="http://schemas.openxmlformats.org/officeDocument/2006/relationships/tags" Target="../tags/tag87.xml"/><Relationship Id="rId33" Type="http://schemas.openxmlformats.org/officeDocument/2006/relationships/tags" Target="../tags/tag86.xml"/><Relationship Id="rId32" Type="http://schemas.openxmlformats.org/officeDocument/2006/relationships/tags" Target="../tags/tag85.xml"/><Relationship Id="rId31" Type="http://schemas.openxmlformats.org/officeDocument/2006/relationships/tags" Target="../tags/tag84.xml"/><Relationship Id="rId30" Type="http://schemas.openxmlformats.org/officeDocument/2006/relationships/tags" Target="../tags/tag83.xml"/><Relationship Id="rId3" Type="http://schemas.openxmlformats.org/officeDocument/2006/relationships/tags" Target="../tags/tag56.xml"/><Relationship Id="rId29" Type="http://schemas.openxmlformats.org/officeDocument/2006/relationships/tags" Target="../tags/tag82.xml"/><Relationship Id="rId28" Type="http://schemas.openxmlformats.org/officeDocument/2006/relationships/tags" Target="../tags/tag81.xml"/><Relationship Id="rId27" Type="http://schemas.openxmlformats.org/officeDocument/2006/relationships/tags" Target="../tags/tag80.xml"/><Relationship Id="rId26" Type="http://schemas.openxmlformats.org/officeDocument/2006/relationships/tags" Target="../tags/tag79.xml"/><Relationship Id="rId25" Type="http://schemas.openxmlformats.org/officeDocument/2006/relationships/tags" Target="../tags/tag78.xml"/><Relationship Id="rId24" Type="http://schemas.openxmlformats.org/officeDocument/2006/relationships/tags" Target="../tags/tag77.xml"/><Relationship Id="rId23" Type="http://schemas.openxmlformats.org/officeDocument/2006/relationships/tags" Target="../tags/tag76.xml"/><Relationship Id="rId22" Type="http://schemas.openxmlformats.org/officeDocument/2006/relationships/tags" Target="../tags/tag75.xml"/><Relationship Id="rId21" Type="http://schemas.openxmlformats.org/officeDocument/2006/relationships/tags" Target="../tags/tag74.xml"/><Relationship Id="rId20" Type="http://schemas.openxmlformats.org/officeDocument/2006/relationships/tags" Target="../tags/tag73.xml"/><Relationship Id="rId2" Type="http://schemas.openxmlformats.org/officeDocument/2006/relationships/tags" Target="../tags/tag55.xml"/><Relationship Id="rId19" Type="http://schemas.openxmlformats.org/officeDocument/2006/relationships/tags" Target="../tags/tag72.xml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149.xml"/><Relationship Id="rId25" Type="http://schemas.openxmlformats.org/officeDocument/2006/relationships/tags" Target="../tags/tag148.xml"/><Relationship Id="rId24" Type="http://schemas.openxmlformats.org/officeDocument/2006/relationships/tags" Target="../tags/tag147.xml"/><Relationship Id="rId23" Type="http://schemas.openxmlformats.org/officeDocument/2006/relationships/tags" Target="../tags/tag146.xml"/><Relationship Id="rId22" Type="http://schemas.openxmlformats.org/officeDocument/2006/relationships/tags" Target="../tags/tag145.xml"/><Relationship Id="rId21" Type="http://schemas.openxmlformats.org/officeDocument/2006/relationships/tags" Target="../tags/tag144.xml"/><Relationship Id="rId20" Type="http://schemas.openxmlformats.org/officeDocument/2006/relationships/tags" Target="../tags/tag143.xml"/><Relationship Id="rId2" Type="http://schemas.openxmlformats.org/officeDocument/2006/relationships/tags" Target="../tags/tag125.xml"/><Relationship Id="rId19" Type="http://schemas.openxmlformats.org/officeDocument/2006/relationships/tags" Target="../tags/tag142.xml"/><Relationship Id="rId18" Type="http://schemas.openxmlformats.org/officeDocument/2006/relationships/tags" Target="../tags/tag141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tags" Target="../tags/tag12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66.xml"/><Relationship Id="rId16" Type="http://schemas.openxmlformats.org/officeDocument/2006/relationships/tags" Target="../tags/tag165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tags" Target="../tags/tag15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19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tags" Target="../tags/tag168.xml"/><Relationship Id="rId19" Type="http://schemas.openxmlformats.org/officeDocument/2006/relationships/tags" Target="../tags/tag185.xml"/><Relationship Id="rId18" Type="http://schemas.openxmlformats.org/officeDocument/2006/relationships/tags" Target="../tags/tag184.xml"/><Relationship Id="rId17" Type="http://schemas.openxmlformats.org/officeDocument/2006/relationships/tags" Target="../tags/tag183.xml"/><Relationship Id="rId16" Type="http://schemas.openxmlformats.org/officeDocument/2006/relationships/tags" Target="../tags/tag182.xml"/><Relationship Id="rId15" Type="http://schemas.openxmlformats.org/officeDocument/2006/relationships/tags" Target="../tags/tag181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tags" Target="../tags/tag1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54000" y="247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207.课程表</a:t>
            </a:r>
            <a:endParaRPr lang="zh-CN" altLang="en-US" sz="2000" b="1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71220" y="1091565"/>
            <a:ext cx="10297160" cy="1946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9120" y="3643630"/>
            <a:ext cx="10666730" cy="26149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4000" y="733425"/>
            <a:ext cx="4445000" cy="5680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4000" y="247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207.课程表</a:t>
            </a:r>
            <a:endParaRPr lang="zh-CN" altLang="en-US" sz="2000" b="1"/>
          </a:p>
        </p:txBody>
      </p:sp>
      <p:sp>
        <p:nvSpPr>
          <p:cNvPr id="9" name="椭圆 8"/>
          <p:cNvSpPr/>
          <p:nvPr/>
        </p:nvSpPr>
        <p:spPr>
          <a:xfrm>
            <a:off x="5547995" y="2183130"/>
            <a:ext cx="572770" cy="56642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C1</a:t>
            </a:r>
            <a:endParaRPr lang="en-US" altLang="zh-CN" sz="1600"/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>
            <a:off x="5547995" y="3749675"/>
            <a:ext cx="572770" cy="566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C2</a:t>
            </a:r>
            <a:endParaRPr lang="en-US" altLang="zh-CN" sz="1600"/>
          </a:p>
        </p:txBody>
      </p:sp>
      <p:sp>
        <p:nvSpPr>
          <p:cNvPr id="12" name="椭圆 11"/>
          <p:cNvSpPr/>
          <p:nvPr>
            <p:custDataLst>
              <p:tags r:id="rId4"/>
            </p:custDataLst>
          </p:nvPr>
        </p:nvSpPr>
        <p:spPr>
          <a:xfrm>
            <a:off x="8853805" y="3568065"/>
            <a:ext cx="572770" cy="566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C4</a:t>
            </a:r>
            <a:endParaRPr lang="en-US" altLang="zh-CN" sz="1600"/>
          </a:p>
        </p:txBody>
      </p:sp>
      <p:sp>
        <p:nvSpPr>
          <p:cNvPr id="13" name="椭圆 12"/>
          <p:cNvSpPr/>
          <p:nvPr>
            <p:custDataLst>
              <p:tags r:id="rId5"/>
            </p:custDataLst>
          </p:nvPr>
        </p:nvSpPr>
        <p:spPr>
          <a:xfrm>
            <a:off x="10439400" y="2666365"/>
            <a:ext cx="572770" cy="566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C7</a:t>
            </a:r>
            <a:endParaRPr lang="en-US" altLang="zh-CN" sz="1600"/>
          </a:p>
        </p:txBody>
      </p:sp>
      <p:sp>
        <p:nvSpPr>
          <p:cNvPr id="14" name="椭圆 13"/>
          <p:cNvSpPr/>
          <p:nvPr>
            <p:custDataLst>
              <p:tags r:id="rId6"/>
            </p:custDataLst>
          </p:nvPr>
        </p:nvSpPr>
        <p:spPr>
          <a:xfrm>
            <a:off x="8853805" y="1556385"/>
            <a:ext cx="572770" cy="566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C9</a:t>
            </a:r>
            <a:endParaRPr lang="en-US" altLang="zh-CN" sz="1600"/>
          </a:p>
        </p:txBody>
      </p:sp>
      <p:sp>
        <p:nvSpPr>
          <p:cNvPr id="15" name="椭圆 14"/>
          <p:cNvSpPr/>
          <p:nvPr>
            <p:custDataLst>
              <p:tags r:id="rId7"/>
            </p:custDataLst>
          </p:nvPr>
        </p:nvSpPr>
        <p:spPr>
          <a:xfrm>
            <a:off x="7282815" y="1542415"/>
            <a:ext cx="572770" cy="566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C8</a:t>
            </a:r>
            <a:endParaRPr lang="en-US" altLang="zh-CN" sz="1600"/>
          </a:p>
        </p:txBody>
      </p:sp>
      <p:sp>
        <p:nvSpPr>
          <p:cNvPr id="16" name="椭圆 15"/>
          <p:cNvSpPr/>
          <p:nvPr>
            <p:custDataLst>
              <p:tags r:id="rId8"/>
            </p:custDataLst>
          </p:nvPr>
        </p:nvSpPr>
        <p:spPr>
          <a:xfrm>
            <a:off x="7282815" y="2987675"/>
            <a:ext cx="572770" cy="566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C3</a:t>
            </a:r>
            <a:endParaRPr lang="en-US" altLang="zh-CN" sz="1600"/>
          </a:p>
        </p:txBody>
      </p:sp>
      <p:sp>
        <p:nvSpPr>
          <p:cNvPr id="17" name="椭圆 16"/>
          <p:cNvSpPr/>
          <p:nvPr>
            <p:custDataLst>
              <p:tags r:id="rId9"/>
            </p:custDataLst>
          </p:nvPr>
        </p:nvSpPr>
        <p:spPr>
          <a:xfrm>
            <a:off x="10439400" y="4432935"/>
            <a:ext cx="572770" cy="566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C6</a:t>
            </a:r>
            <a:endParaRPr lang="en-US" altLang="zh-CN" sz="1600"/>
          </a:p>
        </p:txBody>
      </p:sp>
      <p:sp>
        <p:nvSpPr>
          <p:cNvPr id="18" name="椭圆 17"/>
          <p:cNvSpPr/>
          <p:nvPr>
            <p:custDataLst>
              <p:tags r:id="rId10"/>
            </p:custDataLst>
          </p:nvPr>
        </p:nvSpPr>
        <p:spPr>
          <a:xfrm>
            <a:off x="7282815" y="4432935"/>
            <a:ext cx="572770" cy="566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C5</a:t>
            </a:r>
            <a:endParaRPr lang="en-US" altLang="zh-CN" sz="1600"/>
          </a:p>
        </p:txBody>
      </p:sp>
      <p:cxnSp>
        <p:nvCxnSpPr>
          <p:cNvPr id="19" name="直接箭头连接符 18"/>
          <p:cNvCxnSpPr>
            <a:stCxn id="9" idx="5"/>
            <a:endCxn id="16" idx="1"/>
          </p:cNvCxnSpPr>
          <p:nvPr/>
        </p:nvCxnSpPr>
        <p:spPr>
          <a:xfrm>
            <a:off x="6036945" y="2666365"/>
            <a:ext cx="1329690" cy="4044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7"/>
            <a:endCxn id="16" idx="3"/>
          </p:cNvCxnSpPr>
          <p:nvPr/>
        </p:nvCxnSpPr>
        <p:spPr>
          <a:xfrm flipV="1">
            <a:off x="6036945" y="3470910"/>
            <a:ext cx="1329690" cy="3619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7"/>
            <a:endCxn id="12" idx="3"/>
          </p:cNvCxnSpPr>
          <p:nvPr/>
        </p:nvCxnSpPr>
        <p:spPr>
          <a:xfrm flipV="1">
            <a:off x="7771765" y="4051300"/>
            <a:ext cx="1165860" cy="4648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6"/>
            <a:endCxn id="12" idx="1"/>
          </p:cNvCxnSpPr>
          <p:nvPr/>
        </p:nvCxnSpPr>
        <p:spPr>
          <a:xfrm>
            <a:off x="7855585" y="3270885"/>
            <a:ext cx="1082040" cy="3803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5"/>
            <a:endCxn id="18" idx="2"/>
          </p:cNvCxnSpPr>
          <p:nvPr/>
        </p:nvCxnSpPr>
        <p:spPr>
          <a:xfrm>
            <a:off x="6036945" y="4232910"/>
            <a:ext cx="1245870" cy="4832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6"/>
            <a:endCxn id="17" idx="2"/>
          </p:cNvCxnSpPr>
          <p:nvPr/>
        </p:nvCxnSpPr>
        <p:spPr>
          <a:xfrm>
            <a:off x="7855585" y="4716145"/>
            <a:ext cx="258381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5"/>
            <a:endCxn id="17" idx="1"/>
          </p:cNvCxnSpPr>
          <p:nvPr/>
        </p:nvCxnSpPr>
        <p:spPr>
          <a:xfrm>
            <a:off x="9342755" y="4051300"/>
            <a:ext cx="1180465" cy="4648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7"/>
            <a:endCxn id="13" idx="3"/>
          </p:cNvCxnSpPr>
          <p:nvPr/>
        </p:nvCxnSpPr>
        <p:spPr>
          <a:xfrm flipV="1">
            <a:off x="9342755" y="3149600"/>
            <a:ext cx="1180465" cy="5016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5"/>
            <a:endCxn id="13" idx="1"/>
          </p:cNvCxnSpPr>
          <p:nvPr/>
        </p:nvCxnSpPr>
        <p:spPr>
          <a:xfrm>
            <a:off x="9342755" y="2039620"/>
            <a:ext cx="1180465" cy="7099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7"/>
            <a:endCxn id="15" idx="2"/>
          </p:cNvCxnSpPr>
          <p:nvPr/>
        </p:nvCxnSpPr>
        <p:spPr>
          <a:xfrm flipV="1">
            <a:off x="6036945" y="1825625"/>
            <a:ext cx="1245870" cy="4406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6"/>
            <a:endCxn id="14" idx="2"/>
          </p:cNvCxnSpPr>
          <p:nvPr/>
        </p:nvCxnSpPr>
        <p:spPr>
          <a:xfrm>
            <a:off x="7855585" y="1825625"/>
            <a:ext cx="998220" cy="139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567295" y="5457190"/>
            <a:ext cx="1478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有向</a:t>
            </a:r>
            <a:r>
              <a:rPr lang="zh-CN" altLang="en-US" sz="2000" b="1"/>
              <a:t>无环</a:t>
            </a:r>
            <a:r>
              <a:rPr lang="zh-CN" altLang="en-US" sz="2000"/>
              <a:t>图</a:t>
            </a:r>
            <a:endParaRPr lang="zh-CN" altLang="en-US" sz="2000"/>
          </a:p>
        </p:txBody>
      </p:sp>
      <p:sp>
        <p:nvSpPr>
          <p:cNvPr id="32" name="文本框 31"/>
          <p:cNvSpPr txBox="1"/>
          <p:nvPr/>
        </p:nvSpPr>
        <p:spPr>
          <a:xfrm>
            <a:off x="6477000" y="6022340"/>
            <a:ext cx="3962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（表示可以学完</a:t>
            </a:r>
            <a:r>
              <a:rPr lang="zh-CN" altLang="en-US"/>
              <a:t>全部课程）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4699000" y="617220"/>
            <a:ext cx="7386320" cy="73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2000"/>
              <a:t>prerequisites</a:t>
            </a:r>
            <a:r>
              <a:rPr lang="en-US" altLang="zh-CN"/>
              <a:t> = [[3,1],[3,2],[4,3],[4,5],[5,2],[6,4],[6,5],[7,4],[7,9],[8,1],[9,8]]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对应的边：</a:t>
            </a:r>
            <a:r>
              <a:rPr lang="en-US" altLang="zh-CN"/>
              <a:t>          (1,3) (2,3) (3,4) (5,4) (2,5) (4,6)  (5,6) (4,7) (9,7) (1,8) (8,9)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7177405" y="3520440"/>
            <a:ext cx="4013835" cy="187134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4000" y="752475"/>
            <a:ext cx="4445000" cy="5661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4000" y="247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207.课程表</a:t>
            </a:r>
            <a:endParaRPr lang="zh-CN" altLang="en-US" sz="2000" b="1"/>
          </a:p>
        </p:txBody>
      </p:sp>
      <p:sp>
        <p:nvSpPr>
          <p:cNvPr id="9" name="椭圆 8"/>
          <p:cNvSpPr/>
          <p:nvPr/>
        </p:nvSpPr>
        <p:spPr>
          <a:xfrm>
            <a:off x="5547995" y="2136775"/>
            <a:ext cx="572770" cy="5664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C1</a:t>
            </a:r>
            <a:endParaRPr lang="en-US" altLang="zh-CN" sz="1600"/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>
            <a:off x="5547995" y="3703320"/>
            <a:ext cx="572770" cy="566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C2</a:t>
            </a:r>
            <a:endParaRPr lang="en-US" altLang="zh-CN" sz="1600"/>
          </a:p>
        </p:txBody>
      </p:sp>
      <p:sp>
        <p:nvSpPr>
          <p:cNvPr id="12" name="椭圆 11"/>
          <p:cNvSpPr/>
          <p:nvPr>
            <p:custDataLst>
              <p:tags r:id="rId4"/>
            </p:custDataLst>
          </p:nvPr>
        </p:nvSpPr>
        <p:spPr>
          <a:xfrm>
            <a:off x="8853805" y="3521710"/>
            <a:ext cx="572770" cy="566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C4</a:t>
            </a:r>
            <a:endParaRPr lang="en-US" altLang="zh-CN" sz="1600"/>
          </a:p>
        </p:txBody>
      </p:sp>
      <p:sp>
        <p:nvSpPr>
          <p:cNvPr id="13" name="椭圆 12"/>
          <p:cNvSpPr/>
          <p:nvPr>
            <p:custDataLst>
              <p:tags r:id="rId5"/>
            </p:custDataLst>
          </p:nvPr>
        </p:nvSpPr>
        <p:spPr>
          <a:xfrm>
            <a:off x="10439400" y="2620010"/>
            <a:ext cx="572770" cy="566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C7</a:t>
            </a:r>
            <a:endParaRPr lang="en-US" altLang="zh-CN" sz="1600"/>
          </a:p>
        </p:txBody>
      </p:sp>
      <p:sp>
        <p:nvSpPr>
          <p:cNvPr id="14" name="椭圆 13"/>
          <p:cNvSpPr/>
          <p:nvPr>
            <p:custDataLst>
              <p:tags r:id="rId6"/>
            </p:custDataLst>
          </p:nvPr>
        </p:nvSpPr>
        <p:spPr>
          <a:xfrm>
            <a:off x="8853805" y="1510030"/>
            <a:ext cx="572770" cy="566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C9</a:t>
            </a:r>
            <a:endParaRPr lang="en-US" altLang="zh-CN" sz="1600"/>
          </a:p>
        </p:txBody>
      </p:sp>
      <p:sp>
        <p:nvSpPr>
          <p:cNvPr id="15" name="椭圆 14"/>
          <p:cNvSpPr/>
          <p:nvPr>
            <p:custDataLst>
              <p:tags r:id="rId7"/>
            </p:custDataLst>
          </p:nvPr>
        </p:nvSpPr>
        <p:spPr>
          <a:xfrm>
            <a:off x="7282815" y="1496060"/>
            <a:ext cx="572770" cy="566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C8</a:t>
            </a:r>
            <a:endParaRPr lang="en-US" altLang="zh-CN" sz="1600"/>
          </a:p>
        </p:txBody>
      </p:sp>
      <p:sp>
        <p:nvSpPr>
          <p:cNvPr id="16" name="椭圆 15"/>
          <p:cNvSpPr/>
          <p:nvPr>
            <p:custDataLst>
              <p:tags r:id="rId8"/>
            </p:custDataLst>
          </p:nvPr>
        </p:nvSpPr>
        <p:spPr>
          <a:xfrm>
            <a:off x="7282815" y="2941320"/>
            <a:ext cx="572770" cy="566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C3</a:t>
            </a:r>
            <a:endParaRPr lang="en-US" altLang="zh-CN" sz="1600"/>
          </a:p>
        </p:txBody>
      </p:sp>
      <p:sp>
        <p:nvSpPr>
          <p:cNvPr id="17" name="椭圆 16"/>
          <p:cNvSpPr/>
          <p:nvPr>
            <p:custDataLst>
              <p:tags r:id="rId9"/>
            </p:custDataLst>
          </p:nvPr>
        </p:nvSpPr>
        <p:spPr>
          <a:xfrm>
            <a:off x="10439400" y="4386580"/>
            <a:ext cx="572770" cy="566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C6</a:t>
            </a:r>
            <a:endParaRPr lang="en-US" altLang="zh-CN" sz="1600"/>
          </a:p>
        </p:txBody>
      </p:sp>
      <p:sp>
        <p:nvSpPr>
          <p:cNvPr id="18" name="椭圆 17"/>
          <p:cNvSpPr/>
          <p:nvPr>
            <p:custDataLst>
              <p:tags r:id="rId10"/>
            </p:custDataLst>
          </p:nvPr>
        </p:nvSpPr>
        <p:spPr>
          <a:xfrm>
            <a:off x="7282815" y="4386580"/>
            <a:ext cx="572770" cy="566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C5</a:t>
            </a:r>
            <a:endParaRPr lang="en-US" altLang="zh-CN" sz="1600"/>
          </a:p>
        </p:txBody>
      </p:sp>
      <p:cxnSp>
        <p:nvCxnSpPr>
          <p:cNvPr id="19" name="直接箭头连接符 18"/>
          <p:cNvCxnSpPr>
            <a:stCxn id="9" idx="5"/>
            <a:endCxn id="16" idx="1"/>
          </p:cNvCxnSpPr>
          <p:nvPr/>
        </p:nvCxnSpPr>
        <p:spPr>
          <a:xfrm>
            <a:off x="6036945" y="2620010"/>
            <a:ext cx="1329690" cy="4044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7"/>
            <a:endCxn id="16" idx="3"/>
          </p:cNvCxnSpPr>
          <p:nvPr/>
        </p:nvCxnSpPr>
        <p:spPr>
          <a:xfrm flipV="1">
            <a:off x="6036945" y="3424555"/>
            <a:ext cx="1329690" cy="3619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7"/>
            <a:endCxn id="12" idx="3"/>
          </p:cNvCxnSpPr>
          <p:nvPr/>
        </p:nvCxnSpPr>
        <p:spPr>
          <a:xfrm flipV="1">
            <a:off x="7771765" y="4004945"/>
            <a:ext cx="1165860" cy="464820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6"/>
            <a:endCxn id="12" idx="1"/>
          </p:cNvCxnSpPr>
          <p:nvPr/>
        </p:nvCxnSpPr>
        <p:spPr>
          <a:xfrm>
            <a:off x="7855585" y="3224530"/>
            <a:ext cx="1082040" cy="3803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5"/>
            <a:endCxn id="18" idx="2"/>
          </p:cNvCxnSpPr>
          <p:nvPr/>
        </p:nvCxnSpPr>
        <p:spPr>
          <a:xfrm>
            <a:off x="6036945" y="4186555"/>
            <a:ext cx="1245870" cy="4832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2"/>
            <a:endCxn id="18" idx="6"/>
          </p:cNvCxnSpPr>
          <p:nvPr/>
        </p:nvCxnSpPr>
        <p:spPr>
          <a:xfrm flipH="1">
            <a:off x="7855585" y="4669790"/>
            <a:ext cx="2583815" cy="0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5"/>
            <a:endCxn id="17" idx="1"/>
          </p:cNvCxnSpPr>
          <p:nvPr/>
        </p:nvCxnSpPr>
        <p:spPr>
          <a:xfrm>
            <a:off x="9342755" y="4004945"/>
            <a:ext cx="1180465" cy="464820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7"/>
            <a:endCxn id="13" idx="3"/>
          </p:cNvCxnSpPr>
          <p:nvPr/>
        </p:nvCxnSpPr>
        <p:spPr>
          <a:xfrm flipV="1">
            <a:off x="9342755" y="3103245"/>
            <a:ext cx="1180465" cy="5016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5"/>
            <a:endCxn id="13" idx="1"/>
          </p:cNvCxnSpPr>
          <p:nvPr/>
        </p:nvCxnSpPr>
        <p:spPr>
          <a:xfrm>
            <a:off x="9342755" y="1993265"/>
            <a:ext cx="1180465" cy="7099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7"/>
            <a:endCxn id="15" idx="2"/>
          </p:cNvCxnSpPr>
          <p:nvPr/>
        </p:nvCxnSpPr>
        <p:spPr>
          <a:xfrm flipV="1">
            <a:off x="6036945" y="1779270"/>
            <a:ext cx="1245870" cy="4406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6"/>
            <a:endCxn id="14" idx="2"/>
          </p:cNvCxnSpPr>
          <p:nvPr/>
        </p:nvCxnSpPr>
        <p:spPr>
          <a:xfrm>
            <a:off x="7855585" y="1779270"/>
            <a:ext cx="998220" cy="139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567295" y="5532755"/>
            <a:ext cx="1478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有向</a:t>
            </a:r>
            <a:r>
              <a:rPr lang="zh-CN" altLang="en-US" sz="2000" b="1"/>
              <a:t>有环</a:t>
            </a:r>
            <a:r>
              <a:rPr lang="zh-CN" altLang="en-US" sz="2000"/>
              <a:t>图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3589020" y="3345180"/>
            <a:ext cx="729615" cy="452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,C6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680460" y="3931920"/>
            <a:ext cx="407670" cy="271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11"/>
            </p:custDataLst>
          </p:nvPr>
        </p:nvSpPr>
        <p:spPr>
          <a:xfrm>
            <a:off x="6980555" y="6042660"/>
            <a:ext cx="3458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（表示</a:t>
            </a:r>
            <a:r>
              <a:rPr lang="zh-CN" altLang="en-US"/>
              <a:t>不能学完</a:t>
            </a:r>
            <a:r>
              <a:rPr lang="zh-CN" altLang="en-US"/>
              <a:t>全部课程）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4699000" y="617220"/>
            <a:ext cx="7386320" cy="73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2000"/>
              <a:t>prerequisites</a:t>
            </a:r>
            <a:r>
              <a:rPr lang="en-US" altLang="zh-CN"/>
              <a:t> = [[3,1],[3,2],[4,3],</a:t>
            </a:r>
            <a:r>
              <a:rPr lang="en-US" altLang="zh-CN">
                <a:highlight>
                  <a:srgbClr val="FFFF00"/>
                </a:highlight>
              </a:rPr>
              <a:t>[4,5]</a:t>
            </a:r>
            <a:r>
              <a:rPr lang="en-US" altLang="zh-CN"/>
              <a:t>,[5,2],</a:t>
            </a:r>
            <a:r>
              <a:rPr lang="en-US" altLang="zh-CN">
                <a:highlight>
                  <a:srgbClr val="FFFF00"/>
                </a:highlight>
              </a:rPr>
              <a:t>[5,6]</a:t>
            </a:r>
            <a:r>
              <a:rPr lang="en-US" altLang="zh-CN"/>
              <a:t>,</a:t>
            </a:r>
            <a:r>
              <a:rPr lang="en-US" altLang="zh-CN">
                <a:highlight>
                  <a:srgbClr val="FFFF00"/>
                </a:highlight>
              </a:rPr>
              <a:t>[6,4]</a:t>
            </a:r>
            <a:r>
              <a:rPr lang="en-US" altLang="zh-CN"/>
              <a:t>,[7,4],[7,9],[8,1],[9,8]]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对应的边：</a:t>
            </a:r>
            <a:r>
              <a:rPr lang="en-US" altLang="zh-CN"/>
              <a:t>          (1,3) (2,3) (3,4) </a:t>
            </a:r>
            <a:r>
              <a:rPr lang="en-US" altLang="zh-CN">
                <a:highlight>
                  <a:srgbClr val="FFFF00"/>
                </a:highlight>
              </a:rPr>
              <a:t>(5,4)</a:t>
            </a:r>
            <a:r>
              <a:rPr lang="en-US" altLang="zh-CN"/>
              <a:t> (2,5) </a:t>
            </a:r>
            <a:r>
              <a:rPr lang="en-US" altLang="zh-CN">
                <a:highlight>
                  <a:srgbClr val="FFFF00"/>
                </a:highlight>
              </a:rPr>
              <a:t>(6,5)</a:t>
            </a:r>
            <a:r>
              <a:rPr lang="en-US" altLang="zh-CN"/>
              <a:t>  </a:t>
            </a:r>
            <a:r>
              <a:rPr lang="en-US" altLang="zh-CN">
                <a:highlight>
                  <a:srgbClr val="FFFF00"/>
                </a:highlight>
              </a:rPr>
              <a:t>(4,6)</a:t>
            </a:r>
            <a:r>
              <a:rPr lang="en-US" altLang="zh-CN"/>
              <a:t> (4,7) (9,7) (1,8) (8,9) 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54000" y="247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207.课程表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254000" y="11226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</a:t>
            </a:r>
            <a:r>
              <a:rPr lang="zh-CN" altLang="en-US"/>
              <a:t>决方法：</a:t>
            </a:r>
            <a:r>
              <a:rPr lang="zh-CN" altLang="en-US" b="1"/>
              <a:t>深度优先搜索（</a:t>
            </a:r>
            <a:r>
              <a:rPr lang="en-US" altLang="zh-CN" b="1"/>
              <a:t>DFS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254000" y="1596390"/>
            <a:ext cx="10457815" cy="101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 sz="1600"/>
              <a:t>基本思想</a:t>
            </a:r>
            <a:r>
              <a:rPr lang="zh-CN" altLang="en-US"/>
              <a:t>：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首先访问图中某一起始顶点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v,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然后由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出发，访问与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邻接且未被访问的任一顶点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w1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，再访问与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w1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邻接且未被访问的任一顶点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w2………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重复上述过程，当不能再继续向下访问时，依次退回到最近被访问的顶点，若它还有邻接顶点未被访问过，则从该点开始继续上述过程，直至图中所有顶点均被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访问过为止。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42620" y="3035300"/>
            <a:ext cx="511810" cy="511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2198370" y="4380865"/>
            <a:ext cx="511810" cy="511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2198370" y="3035300"/>
            <a:ext cx="511810" cy="511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>
            <p:custDataLst>
              <p:tags r:id="rId4"/>
            </p:custDataLst>
          </p:nvPr>
        </p:nvSpPr>
        <p:spPr>
          <a:xfrm>
            <a:off x="642620" y="4380865"/>
            <a:ext cx="511810" cy="511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椭圆 10"/>
          <p:cNvSpPr/>
          <p:nvPr>
            <p:custDataLst>
              <p:tags r:id="rId5"/>
            </p:custDataLst>
          </p:nvPr>
        </p:nvSpPr>
        <p:spPr>
          <a:xfrm>
            <a:off x="3627755" y="3713480"/>
            <a:ext cx="511810" cy="511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6" idx="4"/>
            <a:endCxn id="10" idx="0"/>
          </p:cNvCxnSpPr>
          <p:nvPr/>
        </p:nvCxnSpPr>
        <p:spPr>
          <a:xfrm>
            <a:off x="898525" y="3547110"/>
            <a:ext cx="0" cy="83375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6"/>
            <a:endCxn id="9" idx="2"/>
          </p:cNvCxnSpPr>
          <p:nvPr>
            <p:custDataLst>
              <p:tags r:id="rId6"/>
            </p:custDataLst>
          </p:nvPr>
        </p:nvCxnSpPr>
        <p:spPr>
          <a:xfrm>
            <a:off x="1154430" y="3291205"/>
            <a:ext cx="10439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6"/>
            <a:endCxn id="7" idx="2"/>
          </p:cNvCxnSpPr>
          <p:nvPr>
            <p:custDataLst>
              <p:tags r:id="rId7"/>
            </p:custDataLst>
          </p:nvPr>
        </p:nvCxnSpPr>
        <p:spPr>
          <a:xfrm>
            <a:off x="1154430" y="4636770"/>
            <a:ext cx="10439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7"/>
            <a:endCxn id="9" idx="3"/>
          </p:cNvCxnSpPr>
          <p:nvPr>
            <p:custDataLst>
              <p:tags r:id="rId8"/>
            </p:custDataLst>
          </p:nvPr>
        </p:nvCxnSpPr>
        <p:spPr>
          <a:xfrm flipV="1">
            <a:off x="1079500" y="3472180"/>
            <a:ext cx="1193800" cy="98361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6"/>
            <a:endCxn id="11" idx="2"/>
          </p:cNvCxnSpPr>
          <p:nvPr>
            <p:custDataLst>
              <p:tags r:id="rId9"/>
            </p:custDataLst>
          </p:nvPr>
        </p:nvCxnSpPr>
        <p:spPr>
          <a:xfrm flipV="1">
            <a:off x="2710180" y="3969385"/>
            <a:ext cx="917575" cy="66738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44805" y="54286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深度优先遍历序列：</a:t>
            </a:r>
            <a:r>
              <a:rPr lang="en-US" altLang="zh-CN"/>
              <a:t>1  2  3  5  4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7242810" y="3035300"/>
            <a:ext cx="511810" cy="511810"/>
          </a:xfrm>
          <a:prstGeom prst="ellipse">
            <a:avLst/>
          </a:prstGeom>
          <a:gradFill>
            <a:gsLst>
              <a:gs pos="10000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" name="椭圆 19"/>
          <p:cNvSpPr/>
          <p:nvPr>
            <p:custDataLst>
              <p:tags r:id="rId11"/>
            </p:custDataLst>
          </p:nvPr>
        </p:nvSpPr>
        <p:spPr>
          <a:xfrm>
            <a:off x="8798560" y="4380865"/>
            <a:ext cx="511810" cy="511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8798560" y="3035300"/>
            <a:ext cx="511810" cy="511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13"/>
            </p:custDataLst>
          </p:nvPr>
        </p:nvSpPr>
        <p:spPr>
          <a:xfrm>
            <a:off x="7242810" y="4380865"/>
            <a:ext cx="511810" cy="511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4" name="直接箭头连接符 23"/>
          <p:cNvCxnSpPr>
            <a:stCxn id="19" idx="4"/>
            <a:endCxn id="22" idx="0"/>
          </p:cNvCxnSpPr>
          <p:nvPr>
            <p:custDataLst>
              <p:tags r:id="rId14"/>
            </p:custDataLst>
          </p:nvPr>
        </p:nvCxnSpPr>
        <p:spPr>
          <a:xfrm>
            <a:off x="7498715" y="3547110"/>
            <a:ext cx="0" cy="83375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2"/>
            <a:endCxn id="19" idx="6"/>
          </p:cNvCxnSpPr>
          <p:nvPr>
            <p:custDataLst>
              <p:tags r:id="rId15"/>
            </p:custDataLst>
          </p:nvPr>
        </p:nvCxnSpPr>
        <p:spPr>
          <a:xfrm flipH="1">
            <a:off x="7754620" y="3291205"/>
            <a:ext cx="1043940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2" idx="6"/>
            <a:endCxn id="20" idx="2"/>
          </p:cNvCxnSpPr>
          <p:nvPr>
            <p:custDataLst>
              <p:tags r:id="rId16"/>
            </p:custDataLst>
          </p:nvPr>
        </p:nvCxnSpPr>
        <p:spPr>
          <a:xfrm>
            <a:off x="7754620" y="4636770"/>
            <a:ext cx="1043940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0"/>
            <a:endCxn id="21" idx="4"/>
          </p:cNvCxnSpPr>
          <p:nvPr>
            <p:custDataLst>
              <p:tags r:id="rId17"/>
            </p:custDataLst>
          </p:nvPr>
        </p:nvCxnSpPr>
        <p:spPr>
          <a:xfrm flipV="1">
            <a:off x="9054465" y="3547110"/>
            <a:ext cx="0" cy="83375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132070" y="5226050"/>
            <a:ext cx="590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如果在某次</a:t>
            </a:r>
            <a:r>
              <a:rPr lang="zh-CN" altLang="en-US"/>
              <a:t>搜索的过程中，发现某个结点有一条边指向已访问过的结点，则表示存在环。</a:t>
            </a:r>
            <a:endParaRPr lang="zh-CN" altLang="en-US"/>
          </a:p>
        </p:txBody>
      </p:sp>
      <p:sp>
        <p:nvSpPr>
          <p:cNvPr id="31" name="文本框 30"/>
          <p:cNvSpPr txBox="1"/>
          <p:nvPr>
            <p:custDataLst>
              <p:tags r:id="rId18"/>
            </p:custDataLst>
          </p:nvPr>
        </p:nvSpPr>
        <p:spPr>
          <a:xfrm>
            <a:off x="254000" y="649605"/>
            <a:ext cx="6334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问题转化：</a:t>
            </a:r>
            <a:r>
              <a:rPr lang="zh-CN" altLang="en-US" b="1"/>
              <a:t>判断所给课程节点组成的有向图是否存在环路</a:t>
            </a:r>
            <a:endParaRPr lang="zh-CN" altLang="en-US" b="1"/>
          </a:p>
        </p:txBody>
      </p:sp>
      <p:cxnSp>
        <p:nvCxnSpPr>
          <p:cNvPr id="2" name="直接箭头连接符 1"/>
          <p:cNvCxnSpPr>
            <a:stCxn id="9" idx="6"/>
            <a:endCxn id="11" idx="2"/>
          </p:cNvCxnSpPr>
          <p:nvPr>
            <p:custDataLst>
              <p:tags r:id="rId19"/>
            </p:custDataLst>
          </p:nvPr>
        </p:nvCxnSpPr>
        <p:spPr>
          <a:xfrm>
            <a:off x="2710180" y="3291205"/>
            <a:ext cx="917575" cy="6781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54000" y="247650"/>
            <a:ext cx="2203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207.课程表</a:t>
            </a:r>
            <a:endParaRPr lang="zh-CN" altLang="en-US" sz="2000" b="1"/>
          </a:p>
        </p:txBody>
      </p:sp>
      <p:sp>
        <p:nvSpPr>
          <p:cNvPr id="31" name="文本框 30"/>
          <p:cNvSpPr txBox="1"/>
          <p:nvPr>
            <p:custDataLst>
              <p:tags r:id="rId2"/>
            </p:custDataLst>
          </p:nvPr>
        </p:nvSpPr>
        <p:spPr>
          <a:xfrm>
            <a:off x="254000" y="649605"/>
            <a:ext cx="11736705" cy="6113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/>
              <a:t>算法流程：</a:t>
            </a:r>
            <a:endParaRPr lang="zh-CN" altLang="en-US"/>
          </a:p>
          <a:p>
            <a:pPr indent="457200">
              <a:lnSpc>
                <a:spcPct val="140000"/>
              </a:lnSpc>
            </a:pPr>
            <a:r>
              <a:rPr lang="en-US" altLang="zh-CN"/>
              <a:t>1.</a:t>
            </a:r>
            <a:r>
              <a:rPr lang="zh-CN" altLang="en-US" sz="1600"/>
              <a:t>根据题目给出的课程依赖关系将其转化成为图的邻接表，</a:t>
            </a:r>
            <a:endParaRPr lang="zh-CN" altLang="en-US" sz="1600"/>
          </a:p>
          <a:p>
            <a:pPr indent="457200">
              <a:lnSpc>
                <a:spcPct val="140000"/>
              </a:lnSpc>
            </a:pPr>
            <a:r>
              <a:rPr lang="zh-CN" altLang="en-US" sz="1600"/>
              <a:t> </a:t>
            </a:r>
            <a:r>
              <a:rPr lang="en-US" altLang="zh-CN" sz="1600"/>
              <a:t>   </a:t>
            </a:r>
            <a:r>
              <a:rPr lang="zh-CN" altLang="en-US" sz="1600"/>
              <a:t>定义一个变量</a:t>
            </a:r>
            <a:r>
              <a:rPr lang="zh-CN" altLang="en-US" sz="1600"/>
              <a:t>标识图中是否有</a:t>
            </a:r>
            <a:r>
              <a:rPr lang="zh-CN" altLang="en-US" sz="1600"/>
              <a:t>环路，</a:t>
            </a:r>
            <a:endParaRPr lang="zh-CN" altLang="en-US" sz="1600"/>
          </a:p>
          <a:p>
            <a:pPr indent="457200">
              <a:lnSpc>
                <a:spcPct val="140000"/>
              </a:lnSpc>
            </a:pPr>
            <a:r>
              <a:rPr lang="zh-CN" altLang="en-US" sz="1600"/>
              <a:t> </a:t>
            </a:r>
            <a:r>
              <a:rPr lang="en-US" altLang="zh-CN" sz="1600"/>
              <a:t>   </a:t>
            </a:r>
            <a:r>
              <a:rPr lang="zh-CN" altLang="en-US" sz="1600"/>
              <a:t>申请一个列表</a:t>
            </a:r>
            <a:r>
              <a:rPr lang="en-US" altLang="zh-CN" sz="1600"/>
              <a:t> flags </a:t>
            </a:r>
            <a:r>
              <a:rPr lang="zh-CN" altLang="en-US" sz="1600"/>
              <a:t>用于</a:t>
            </a:r>
            <a:r>
              <a:rPr lang="zh-CN" altLang="en-US" sz="1600">
                <a:sym typeface="+mn-ea"/>
              </a:rPr>
              <a:t>标识每个节点的访问状态：</a:t>
            </a:r>
            <a:r>
              <a:rPr lang="en-US" altLang="zh-CN" sz="1600">
                <a:sym typeface="+mn-ea"/>
              </a:rPr>
              <a:t>(</a:t>
            </a:r>
            <a:r>
              <a:rPr lang="zh-CN" altLang="en-US" sz="1600">
                <a:sym typeface="+mn-ea"/>
              </a:rPr>
              <a:t>图中的节点可能有三种状态</a:t>
            </a:r>
            <a:r>
              <a:rPr lang="en-US" altLang="zh-CN" sz="1600">
                <a:sym typeface="+mn-ea"/>
              </a:rPr>
              <a:t>)</a:t>
            </a:r>
            <a:endParaRPr lang="zh-CN" altLang="en-US" sz="1600">
              <a:sym typeface="+mn-ea"/>
            </a:endParaRPr>
          </a:p>
          <a:p>
            <a:pPr marL="457200" lvl="1" indent="457200">
              <a:lnSpc>
                <a:spcPct val="140000"/>
              </a:lnSpc>
            </a:pPr>
            <a:r>
              <a:rPr lang="en-US" altLang="zh-CN" sz="1600"/>
              <a:t>(1).</a:t>
            </a:r>
            <a:r>
              <a:rPr lang="en-US" altLang="zh-CN" sz="1600">
                <a:solidFill>
                  <a:schemeClr val="accent1"/>
                </a:solidFill>
              </a:rPr>
              <a:t>[</a:t>
            </a:r>
            <a:r>
              <a:rPr lang="zh-CN" altLang="en-US" sz="1600">
                <a:solidFill>
                  <a:schemeClr val="accent1"/>
                </a:solidFill>
              </a:rPr>
              <a:t>未被搜索</a:t>
            </a:r>
            <a:r>
              <a:rPr lang="en-US" altLang="zh-CN" sz="1600">
                <a:solidFill>
                  <a:schemeClr val="accent1"/>
                </a:solidFill>
              </a:rPr>
              <a:t>]</a:t>
            </a:r>
            <a:r>
              <a:rPr lang="zh-CN" altLang="en-US" sz="1600"/>
              <a:t>：</a:t>
            </a:r>
            <a:r>
              <a:rPr lang="en-US" altLang="zh-CN" sz="1600">
                <a:solidFill>
                  <a:schemeClr val="accent1"/>
                </a:solidFill>
              </a:rPr>
              <a:t>flags [i] == 0</a:t>
            </a:r>
            <a:r>
              <a:rPr lang="zh-CN" altLang="en-US" sz="1600"/>
              <a:t>，表示该节点还未被</a:t>
            </a:r>
            <a:r>
              <a:rPr lang="zh-CN" altLang="en-US" sz="1600"/>
              <a:t>搜索到；</a:t>
            </a:r>
            <a:endParaRPr lang="zh-CN" altLang="en-US" sz="1600"/>
          </a:p>
          <a:p>
            <a:pPr marL="457200" lvl="1" indent="457200">
              <a:lnSpc>
                <a:spcPct val="140000"/>
              </a:lnSpc>
            </a:pPr>
            <a:r>
              <a:rPr lang="en-US" altLang="zh-CN" sz="1600"/>
              <a:t>(2).</a:t>
            </a:r>
            <a:r>
              <a:rPr lang="en-US" altLang="zh-CN" sz="1600">
                <a:solidFill>
                  <a:srgbClr val="FF0000"/>
                </a:solidFill>
              </a:rPr>
              <a:t>[</a:t>
            </a:r>
            <a:r>
              <a:rPr lang="zh-CN" altLang="en-US" sz="1600">
                <a:solidFill>
                  <a:srgbClr val="FF0000"/>
                </a:solidFill>
              </a:rPr>
              <a:t>搜</a:t>
            </a:r>
            <a:r>
              <a:rPr lang="en-US" altLang="zh-CN" sz="1600">
                <a:solidFill>
                  <a:srgbClr val="FF0000"/>
                </a:solidFill>
              </a:rPr>
              <a:t>索</a:t>
            </a:r>
            <a:r>
              <a:rPr lang="zh-CN" altLang="en-US" sz="1600">
                <a:solidFill>
                  <a:srgbClr val="FF0000"/>
                </a:solidFill>
              </a:rPr>
              <a:t>中</a:t>
            </a:r>
            <a:r>
              <a:rPr lang="en-US" altLang="zh-CN" sz="1600">
                <a:solidFill>
                  <a:srgbClr val="FF0000"/>
                </a:solidFill>
              </a:rPr>
              <a:t>]</a:t>
            </a:r>
            <a:r>
              <a:rPr lang="zh-CN" altLang="en-US" sz="1600"/>
              <a:t>：</a:t>
            </a:r>
            <a:r>
              <a:rPr lang="en-US" altLang="zh-CN" sz="1600">
                <a:solidFill>
                  <a:srgbClr val="FF0000"/>
                </a:solidFill>
              </a:rPr>
              <a:t>flags[i] == 1</a:t>
            </a:r>
            <a:r>
              <a:rPr lang="zh-CN" altLang="en-US" sz="1600"/>
              <a:t>，表示该节点正在进行搜索，但是其邻接节点还未搜索</a:t>
            </a:r>
            <a:r>
              <a:rPr lang="zh-CN" altLang="en-US" sz="1600"/>
              <a:t>完成；</a:t>
            </a:r>
            <a:endParaRPr lang="zh-CN" altLang="en-US" sz="1600"/>
          </a:p>
          <a:p>
            <a:pPr marL="457200" lvl="1" indent="457200">
              <a:lnSpc>
                <a:spcPct val="140000"/>
              </a:lnSpc>
            </a:pPr>
            <a:r>
              <a:rPr lang="en-US" altLang="zh-CN" sz="1600"/>
              <a:t>(3).</a:t>
            </a:r>
            <a:r>
              <a:rPr lang="en-US" altLang="zh-CN" sz="1600">
                <a:solidFill>
                  <a:schemeClr val="accent6"/>
                </a:solidFill>
              </a:rPr>
              <a:t>[</a:t>
            </a:r>
            <a:r>
              <a:rPr lang="zh-CN" altLang="en-US" sz="1600">
                <a:solidFill>
                  <a:schemeClr val="accent6"/>
                </a:solidFill>
              </a:rPr>
              <a:t>搜索完成</a:t>
            </a:r>
            <a:r>
              <a:rPr lang="en-US" altLang="zh-CN" sz="1600">
                <a:solidFill>
                  <a:schemeClr val="accent6"/>
                </a:solidFill>
              </a:rPr>
              <a:t>]</a:t>
            </a:r>
            <a:r>
              <a:rPr lang="zh-CN" altLang="en-US" sz="1600"/>
              <a:t>：</a:t>
            </a:r>
            <a:r>
              <a:rPr lang="zh-CN" altLang="en-US" sz="1600">
                <a:solidFill>
                  <a:schemeClr val="accent6"/>
                </a:solidFill>
              </a:rPr>
              <a:t>flags[i] == -1</a:t>
            </a:r>
            <a:r>
              <a:rPr lang="zh-CN" altLang="en-US" sz="1600"/>
              <a:t>，表示该节点及其邻接节点均已搜索</a:t>
            </a:r>
            <a:r>
              <a:rPr lang="zh-CN" altLang="en-US" sz="1600"/>
              <a:t>完成</a:t>
            </a:r>
            <a:endParaRPr lang="zh-CN" altLang="en-US" sz="1600"/>
          </a:p>
          <a:p>
            <a:pPr marL="457200" lvl="1" indent="457200">
              <a:lnSpc>
                <a:spcPct val="140000"/>
              </a:lnSpc>
            </a:pPr>
            <a:endParaRPr lang="zh-CN" altLang="en-US" sz="1600"/>
          </a:p>
          <a:p>
            <a:pPr marL="0" lvl="0" indent="457200">
              <a:lnSpc>
                <a:spcPct val="14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 sz="1600">
                <a:solidFill>
                  <a:schemeClr val="tx1"/>
                </a:solidFill>
              </a:rPr>
              <a:t>对</a:t>
            </a:r>
            <a:r>
              <a:rPr lang="en-US" altLang="zh-CN" sz="1600">
                <a:solidFill>
                  <a:schemeClr val="tx1"/>
                </a:solidFill>
              </a:rPr>
              <a:t> numCourses</a:t>
            </a:r>
            <a:r>
              <a:rPr lang="zh-CN" altLang="en-US" sz="1600">
                <a:solidFill>
                  <a:schemeClr val="tx1"/>
                </a:solidFill>
              </a:rPr>
              <a:t>个节点依次进行深度优先搜索，然后将当前被搜索的节点</a:t>
            </a:r>
            <a:r>
              <a:rPr lang="en-US" altLang="zh-CN" sz="1600">
                <a:solidFill>
                  <a:schemeClr val="tx1"/>
                </a:solidFill>
              </a:rPr>
              <a:t> cur_node </a:t>
            </a:r>
            <a:r>
              <a:rPr lang="zh-CN" altLang="en-US" sz="1600">
                <a:solidFill>
                  <a:schemeClr val="tx1"/>
                </a:solidFill>
              </a:rPr>
              <a:t>标记为</a:t>
            </a:r>
            <a:r>
              <a:rPr lang="en-US" altLang="zh-CN" sz="1600">
                <a:solidFill>
                  <a:schemeClr val="tx1"/>
                </a:solidFill>
              </a:rPr>
              <a:t> 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flags[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cur_node] == 1</a:t>
            </a:r>
            <a:r>
              <a:rPr lang="en-US" altLang="zh-CN" sz="1600">
                <a:solidFill>
                  <a:srgbClr val="FF0000"/>
                </a:solidFill>
              </a:rPr>
              <a:t> </a:t>
            </a:r>
            <a:r>
              <a:rPr lang="en-US" altLang="zh-CN" sz="1600"/>
              <a:t>，随后</a:t>
            </a:r>
            <a:r>
              <a:rPr lang="zh-CN" altLang="en-US" sz="1600"/>
              <a:t>遍历该</a:t>
            </a:r>
            <a:endParaRPr lang="zh-CN" altLang="en-US" sz="1600"/>
          </a:p>
          <a:p>
            <a:pPr marL="0" lvl="0" indent="457200">
              <a:lnSpc>
                <a:spcPct val="140000"/>
              </a:lnSpc>
              <a:buNone/>
            </a:pPr>
            <a:r>
              <a:rPr lang="en-US" altLang="zh-CN" sz="1600"/>
              <a:t>    </a:t>
            </a:r>
            <a:r>
              <a:rPr lang="zh-CN" altLang="en-US" sz="1600"/>
              <a:t>节点的每一个邻接节点</a:t>
            </a:r>
            <a:r>
              <a:rPr lang="en-US" altLang="zh-CN" sz="1600"/>
              <a:t> adj_node </a:t>
            </a:r>
            <a:r>
              <a:rPr lang="zh-CN" altLang="en-US" sz="1600"/>
              <a:t>：</a:t>
            </a:r>
            <a:endParaRPr lang="zh-CN" altLang="en-US" sz="1600"/>
          </a:p>
          <a:p>
            <a:pPr marL="457200" lvl="1" indent="457200">
              <a:lnSpc>
                <a:spcPct val="140000"/>
              </a:lnSpc>
              <a:buNone/>
            </a:pPr>
            <a:r>
              <a:rPr lang="en-US" altLang="zh-CN" sz="1600"/>
              <a:t>(1).</a:t>
            </a:r>
            <a:r>
              <a:rPr lang="zh-CN" altLang="en-US" sz="1600"/>
              <a:t>若</a:t>
            </a:r>
            <a:r>
              <a:rPr lang="en-US" altLang="zh-CN" sz="1600"/>
              <a:t> adj_node </a:t>
            </a:r>
            <a:r>
              <a:rPr lang="zh-CN" altLang="en-US" sz="1600"/>
              <a:t>的状态为</a:t>
            </a:r>
            <a:r>
              <a:rPr lang="en-US" altLang="zh-CN" sz="1600">
                <a:solidFill>
                  <a:schemeClr val="accent1"/>
                </a:solidFill>
                <a:sym typeface="+mn-ea"/>
              </a:rPr>
              <a:t>[</a:t>
            </a:r>
            <a:r>
              <a:rPr lang="zh-CN" altLang="en-US" sz="1600">
                <a:solidFill>
                  <a:schemeClr val="accent1"/>
                </a:solidFill>
                <a:sym typeface="+mn-ea"/>
              </a:rPr>
              <a:t>未被搜索</a:t>
            </a:r>
            <a:r>
              <a:rPr lang="en-US" altLang="zh-CN" sz="1600">
                <a:solidFill>
                  <a:schemeClr val="accent1"/>
                </a:solidFill>
                <a:sym typeface="+mn-ea"/>
              </a:rPr>
              <a:t>]</a:t>
            </a:r>
            <a:r>
              <a:rPr lang="zh-CN" altLang="en-US" sz="1600">
                <a:sym typeface="+mn-ea"/>
              </a:rPr>
              <a:t>，则对 adj_node 同样执行DFS；</a:t>
            </a:r>
            <a:endParaRPr lang="zh-CN" altLang="en-US" sz="1600">
              <a:sym typeface="+mn-ea"/>
            </a:endParaRPr>
          </a:p>
          <a:p>
            <a:pPr marL="457200" lvl="1" indent="457200">
              <a:lnSpc>
                <a:spcPct val="140000"/>
              </a:lnSpc>
              <a:buNone/>
            </a:pPr>
            <a:r>
              <a:rPr lang="en-US" altLang="zh-CN" sz="1600">
                <a:solidFill>
                  <a:schemeClr val="tx1"/>
                </a:solidFill>
              </a:rPr>
              <a:t>(2).</a:t>
            </a:r>
            <a:r>
              <a:rPr lang="zh-CN" altLang="en-US" sz="1600">
                <a:solidFill>
                  <a:schemeClr val="tx1"/>
                </a:solidFill>
              </a:rPr>
              <a:t>若</a:t>
            </a:r>
            <a:r>
              <a:rPr lang="en-US" altLang="zh-CN" sz="1600">
                <a:solidFill>
                  <a:schemeClr val="tx1"/>
                </a:solidFill>
              </a:rPr>
              <a:t> adj_node </a:t>
            </a:r>
            <a:r>
              <a:rPr lang="zh-CN" altLang="en-US" sz="1600">
                <a:solidFill>
                  <a:schemeClr val="tx1"/>
                </a:solidFill>
              </a:rPr>
              <a:t>的状态为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[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搜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索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中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]</a:t>
            </a:r>
            <a:r>
              <a:rPr lang="zh-CN" altLang="en-US" sz="1600">
                <a:sym typeface="+mn-ea"/>
              </a:rPr>
              <a:t>，则表示有节点在该次</a:t>
            </a:r>
            <a:r>
              <a:rPr lang="en-US" altLang="zh-CN" sz="1600">
                <a:sym typeface="+mn-ea"/>
              </a:rPr>
              <a:t>DFS</a:t>
            </a:r>
            <a:r>
              <a:rPr lang="zh-CN" altLang="en-US" sz="1600">
                <a:sym typeface="+mn-ea"/>
              </a:rPr>
              <a:t>中被第二次访问到，即有环路存在，</a:t>
            </a:r>
            <a:r>
              <a:rPr lang="zh-CN" altLang="en-US" sz="1600">
                <a:sym typeface="+mn-ea"/>
              </a:rPr>
              <a:t>则更改标识环路状态变</a:t>
            </a:r>
            <a:endParaRPr lang="zh-CN" altLang="en-US" sz="1600">
              <a:sym typeface="+mn-ea"/>
            </a:endParaRPr>
          </a:p>
          <a:p>
            <a:pPr marL="457200" lvl="1" indent="457200">
              <a:lnSpc>
                <a:spcPct val="140000"/>
              </a:lnSpc>
              <a:buNone/>
            </a:pPr>
            <a:r>
              <a:rPr lang="zh-CN" altLang="en-US" sz="1600">
                <a:sym typeface="+mn-ea"/>
              </a:rPr>
              <a:t> </a:t>
            </a:r>
            <a:r>
              <a:rPr lang="en-US" altLang="zh-CN" sz="1600">
                <a:sym typeface="+mn-ea"/>
              </a:rPr>
              <a:t>     </a:t>
            </a:r>
            <a:r>
              <a:rPr lang="zh-CN" altLang="en-US" sz="1600">
                <a:sym typeface="+mn-ea"/>
              </a:rPr>
              <a:t>量的值；</a:t>
            </a:r>
            <a:endParaRPr lang="zh-CN" altLang="en-US" sz="1600">
              <a:sym typeface="+mn-ea"/>
            </a:endParaRPr>
          </a:p>
          <a:p>
            <a:pPr marL="457200" lvl="1" indent="457200">
              <a:lnSpc>
                <a:spcPct val="140000"/>
              </a:lnSpc>
              <a:buNone/>
            </a:pPr>
            <a:r>
              <a:rPr lang="en-US" altLang="zh-CN" sz="1600">
                <a:sym typeface="+mn-ea"/>
              </a:rPr>
              <a:t>(3).</a:t>
            </a:r>
            <a:r>
              <a:rPr lang="zh-CN" altLang="en-US" sz="1600">
                <a:sym typeface="+mn-ea"/>
              </a:rPr>
              <a:t>若</a:t>
            </a:r>
            <a:r>
              <a:rPr lang="en-US" altLang="zh-CN" sz="1600">
                <a:sym typeface="+mn-ea"/>
              </a:rPr>
              <a:t> adj_node </a:t>
            </a:r>
            <a:r>
              <a:rPr lang="zh-CN" altLang="en-US" sz="1600">
                <a:sym typeface="+mn-ea"/>
              </a:rPr>
              <a:t>的状态为</a:t>
            </a:r>
            <a:r>
              <a:rPr lang="en-US" altLang="zh-CN" sz="1600">
                <a:solidFill>
                  <a:schemeClr val="accent6"/>
                </a:solidFill>
                <a:sym typeface="+mn-ea"/>
              </a:rPr>
              <a:t>[</a:t>
            </a:r>
            <a:r>
              <a:rPr lang="zh-CN" altLang="en-US" sz="1600">
                <a:solidFill>
                  <a:schemeClr val="accent6"/>
                </a:solidFill>
                <a:sym typeface="+mn-ea"/>
              </a:rPr>
              <a:t>搜索完成</a:t>
            </a:r>
            <a:r>
              <a:rPr lang="en-US" altLang="zh-CN" sz="1600">
                <a:solidFill>
                  <a:schemeClr val="accent6"/>
                </a:solidFill>
                <a:sym typeface="+mn-ea"/>
              </a:rPr>
              <a:t>]</a:t>
            </a:r>
            <a:r>
              <a:rPr lang="zh-CN" altLang="en-US" sz="1600">
                <a:sym typeface="+mn-ea"/>
              </a:rPr>
              <a:t>，则表示当前节点已经在其他节点的DFS中被访问完成过了，不需要再次搜索；</a:t>
            </a:r>
            <a:endParaRPr lang="zh-CN" altLang="en-US" sz="1600">
              <a:sym typeface="+mn-ea"/>
            </a:endParaRPr>
          </a:p>
          <a:p>
            <a:pPr marL="0" lvl="0" indent="457200">
              <a:lnSpc>
                <a:spcPct val="140000"/>
              </a:lnSpc>
              <a:buNone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    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当前节点完成深度优先搜索后，就将其标记为</a:t>
            </a:r>
            <a:r>
              <a:rPr lang="zh-CN" altLang="en-US" sz="1600">
                <a:solidFill>
                  <a:schemeClr val="accent6"/>
                </a:solidFill>
                <a:sym typeface="+mn-ea"/>
              </a:rPr>
              <a:t>flags[</a:t>
            </a:r>
            <a:r>
              <a:rPr lang="en-US" altLang="zh-CN" sz="1600">
                <a:solidFill>
                  <a:schemeClr val="accent6"/>
                </a:solidFill>
                <a:sym typeface="+mn-ea"/>
              </a:rPr>
              <a:t>cue_node</a:t>
            </a:r>
            <a:r>
              <a:rPr lang="zh-CN" altLang="en-US" sz="1600">
                <a:solidFill>
                  <a:schemeClr val="accent6"/>
                </a:solidFill>
                <a:sym typeface="+mn-ea"/>
              </a:rPr>
              <a:t>] == -1，</a:t>
            </a:r>
            <a:r>
              <a:rPr lang="zh-CN" altLang="en-US" sz="1600">
                <a:sym typeface="+mn-ea"/>
              </a:rPr>
              <a:t>即</a:t>
            </a:r>
            <a:r>
              <a:rPr lang="en-US" altLang="zh-CN" sz="1600">
                <a:solidFill>
                  <a:schemeClr val="accent6"/>
                </a:solidFill>
                <a:sym typeface="+mn-ea"/>
              </a:rPr>
              <a:t>[</a:t>
            </a:r>
            <a:r>
              <a:rPr lang="zh-CN" altLang="en-US" sz="1600">
                <a:solidFill>
                  <a:schemeClr val="accent6"/>
                </a:solidFill>
                <a:sym typeface="+mn-ea"/>
              </a:rPr>
              <a:t>搜索完成</a:t>
            </a:r>
            <a:r>
              <a:rPr lang="en-US" altLang="zh-CN" sz="1600">
                <a:solidFill>
                  <a:schemeClr val="accent6"/>
                </a:solidFill>
                <a:sym typeface="+mn-ea"/>
              </a:rPr>
              <a:t>]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1600">
              <a:solidFill>
                <a:schemeClr val="accent6"/>
              </a:solidFill>
              <a:sym typeface="+mn-ea"/>
            </a:endParaRPr>
          </a:p>
          <a:p>
            <a:pPr marL="0" lvl="0" indent="457200">
              <a:lnSpc>
                <a:spcPct val="140000"/>
              </a:lnSpc>
              <a:buNone/>
            </a:pPr>
            <a:endParaRPr lang="zh-CN" altLang="en-US" sz="1600">
              <a:solidFill>
                <a:schemeClr val="accent6"/>
              </a:solidFill>
              <a:sym typeface="+mn-ea"/>
            </a:endParaRPr>
          </a:p>
          <a:p>
            <a:pPr marL="0" lvl="0" indent="457200">
              <a:lnSpc>
                <a:spcPct val="140000"/>
              </a:lnSpc>
              <a:buNone/>
            </a:pPr>
            <a:r>
              <a:rPr lang="zh-CN" altLang="en-US">
                <a:sym typeface="+mn-ea"/>
              </a:rPr>
              <a:t>3</a:t>
            </a:r>
            <a:r>
              <a:rPr lang="zh-CN" altLang="en-US" sz="1600">
                <a:sym typeface="+mn-ea"/>
              </a:rPr>
              <a:t>.在整个深度优先搜索的过程结束后，就可以根据标识环路状态变量的值来判断图中是否有环路</a:t>
            </a:r>
            <a:r>
              <a:rPr lang="zh-CN" altLang="en-US" sz="1600">
                <a:sym typeface="+mn-ea"/>
              </a:rPr>
              <a:t>存在。</a:t>
            </a:r>
            <a:endParaRPr lang="zh-CN" altLang="en-US" sz="1600">
              <a:sym typeface="+mn-ea"/>
            </a:endParaRPr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8976360" y="1965325"/>
            <a:ext cx="534035" cy="528320"/>
          </a:xfrm>
          <a:prstGeom prst="ellipse">
            <a:avLst/>
          </a:prstGeom>
          <a:gradFill>
            <a:gsLst>
              <a:gs pos="10000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C1</a:t>
            </a:r>
            <a:endParaRPr lang="en-US" altLang="zh-CN" sz="1400"/>
          </a:p>
        </p:txBody>
      </p:sp>
      <p:sp>
        <p:nvSpPr>
          <p:cNvPr id="2" name="椭圆 1"/>
          <p:cNvSpPr/>
          <p:nvPr>
            <p:custDataLst>
              <p:tags r:id="rId4"/>
            </p:custDataLst>
          </p:nvPr>
        </p:nvSpPr>
        <p:spPr>
          <a:xfrm>
            <a:off x="10083165" y="2471420"/>
            <a:ext cx="534035" cy="5283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C4</a:t>
            </a:r>
            <a:endParaRPr lang="en-US" altLang="zh-CN" sz="1400"/>
          </a:p>
        </p:txBody>
      </p:sp>
      <p:sp>
        <p:nvSpPr>
          <p:cNvPr id="3" name="椭圆 2"/>
          <p:cNvSpPr/>
          <p:nvPr>
            <p:custDataLst>
              <p:tags r:id="rId5"/>
            </p:custDataLst>
          </p:nvPr>
        </p:nvSpPr>
        <p:spPr>
          <a:xfrm>
            <a:off x="10083165" y="1365250"/>
            <a:ext cx="534035" cy="528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C2</a:t>
            </a:r>
            <a:endParaRPr lang="en-US" altLang="zh-CN" sz="1400"/>
          </a:p>
        </p:txBody>
      </p:sp>
      <p:sp>
        <p:nvSpPr>
          <p:cNvPr id="4" name="椭圆 3"/>
          <p:cNvSpPr/>
          <p:nvPr>
            <p:custDataLst>
              <p:tags r:id="rId6"/>
            </p:custDataLst>
          </p:nvPr>
        </p:nvSpPr>
        <p:spPr>
          <a:xfrm>
            <a:off x="11300460" y="1365250"/>
            <a:ext cx="534035" cy="528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C3</a:t>
            </a:r>
            <a:endParaRPr lang="en-US" altLang="zh-CN" sz="1400"/>
          </a:p>
        </p:txBody>
      </p:sp>
      <p:cxnSp>
        <p:nvCxnSpPr>
          <p:cNvPr id="5" name="直接箭头连接符 4"/>
          <p:cNvCxnSpPr>
            <a:stCxn id="23" idx="7"/>
            <a:endCxn id="3" idx="2"/>
          </p:cNvCxnSpPr>
          <p:nvPr/>
        </p:nvCxnSpPr>
        <p:spPr>
          <a:xfrm flipV="1">
            <a:off x="9432290" y="1629410"/>
            <a:ext cx="650875" cy="41338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3" idx="5"/>
            <a:endCxn id="2" idx="2"/>
          </p:cNvCxnSpPr>
          <p:nvPr>
            <p:custDataLst>
              <p:tags r:id="rId7"/>
            </p:custDataLst>
          </p:nvPr>
        </p:nvCxnSpPr>
        <p:spPr>
          <a:xfrm>
            <a:off x="9432290" y="2416175"/>
            <a:ext cx="650875" cy="31940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6"/>
            <a:endCxn id="4" idx="2"/>
          </p:cNvCxnSpPr>
          <p:nvPr>
            <p:custDataLst>
              <p:tags r:id="rId8"/>
            </p:custDataLst>
          </p:nvPr>
        </p:nvCxnSpPr>
        <p:spPr>
          <a:xfrm>
            <a:off x="10617200" y="1629410"/>
            <a:ext cx="68326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" idx="6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10617200" y="2735580"/>
            <a:ext cx="68326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>
            <p:custDataLst>
              <p:tags r:id="rId10"/>
            </p:custDataLst>
          </p:nvPr>
        </p:nvSpPr>
        <p:spPr>
          <a:xfrm>
            <a:off x="11300460" y="2471420"/>
            <a:ext cx="534035" cy="5283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C5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54000" y="247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207.课程表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439420" y="615950"/>
            <a:ext cx="738632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2000"/>
              <a:t>prerequisites</a:t>
            </a:r>
            <a:r>
              <a:rPr lang="en-US" altLang="zh-CN"/>
              <a:t> = [[3,1],[3,2],[4,3],[4,5],[5,2],[6,4],[6,5],[7,4],[7,9],[8,1],[9,8]]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对应的边：</a:t>
            </a:r>
            <a:r>
              <a:rPr lang="en-US" altLang="zh-CN"/>
              <a:t>          (1,3) (2,3) (3,4) (5,4) (2,5) (4,6)  (5,6) (4,7) (9,7) (1,8) (8,9) 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843520" y="174117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7843520" y="579882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9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7843520" y="225679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b="1">
                <a:solidFill>
                  <a:schemeClr val="tx1"/>
                </a:solidFill>
              </a:rPr>
              <a:t>2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7843520" y="528320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8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7843520" y="277241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7843520" y="328803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4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7843520" y="380365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5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7843520" y="4285615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6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7843520" y="476758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7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8293100" y="174117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8293100" y="579882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12"/>
            </p:custDataLst>
          </p:nvPr>
        </p:nvSpPr>
        <p:spPr>
          <a:xfrm>
            <a:off x="8293100" y="225679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13"/>
            </p:custDataLst>
          </p:nvPr>
        </p:nvSpPr>
        <p:spPr>
          <a:xfrm>
            <a:off x="8293100" y="528320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>
            <p:custDataLst>
              <p:tags r:id="rId14"/>
            </p:custDataLst>
          </p:nvPr>
        </p:nvSpPr>
        <p:spPr>
          <a:xfrm>
            <a:off x="8293100" y="277241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>
            <p:custDataLst>
              <p:tags r:id="rId15"/>
            </p:custDataLst>
          </p:nvPr>
        </p:nvSpPr>
        <p:spPr>
          <a:xfrm>
            <a:off x="8293100" y="328803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>
            <p:custDataLst>
              <p:tags r:id="rId16"/>
            </p:custDataLst>
          </p:nvPr>
        </p:nvSpPr>
        <p:spPr>
          <a:xfrm>
            <a:off x="8293100" y="380365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>
            <p:custDataLst>
              <p:tags r:id="rId17"/>
            </p:custDataLst>
          </p:nvPr>
        </p:nvSpPr>
        <p:spPr>
          <a:xfrm>
            <a:off x="8293100" y="4285615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>
            <p:custDataLst>
              <p:tags r:id="rId18"/>
            </p:custDataLst>
          </p:nvPr>
        </p:nvSpPr>
        <p:spPr>
          <a:xfrm>
            <a:off x="8293100" y="476758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>
            <p:custDataLst>
              <p:tags r:id="rId19"/>
            </p:custDataLst>
          </p:nvPr>
        </p:nvSpPr>
        <p:spPr>
          <a:xfrm>
            <a:off x="9279890" y="174117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>
            <p:custDataLst>
              <p:tags r:id="rId20"/>
            </p:custDataLst>
          </p:nvPr>
        </p:nvSpPr>
        <p:spPr>
          <a:xfrm>
            <a:off x="9729470" y="174117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8441055" y="1924050"/>
            <a:ext cx="83883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>
            <p:custDataLst>
              <p:tags r:id="rId21"/>
            </p:custDataLst>
          </p:nvPr>
        </p:nvCxnSpPr>
        <p:spPr>
          <a:xfrm flipV="1">
            <a:off x="8458200" y="2441575"/>
            <a:ext cx="821690" cy="127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>
            <p:custDataLst>
              <p:tags r:id="rId22"/>
            </p:custDataLst>
          </p:nvPr>
        </p:nvSpPr>
        <p:spPr>
          <a:xfrm>
            <a:off x="9279890" y="225679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>
            <p:custDataLst>
              <p:tags r:id="rId23"/>
            </p:custDataLst>
          </p:nvPr>
        </p:nvSpPr>
        <p:spPr>
          <a:xfrm>
            <a:off x="9729470" y="225679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/>
          <p:nvPr>
            <p:custDataLst>
              <p:tags r:id="rId24"/>
            </p:custDataLst>
          </p:nvPr>
        </p:nvCxnSpPr>
        <p:spPr>
          <a:xfrm>
            <a:off x="8467090" y="2952750"/>
            <a:ext cx="812800" cy="444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>
            <p:custDataLst>
              <p:tags r:id="rId25"/>
            </p:custDataLst>
          </p:nvPr>
        </p:nvSpPr>
        <p:spPr>
          <a:xfrm>
            <a:off x="9279890" y="277241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4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>
            <p:custDataLst>
              <p:tags r:id="rId26"/>
            </p:custDataLst>
          </p:nvPr>
        </p:nvSpPr>
        <p:spPr>
          <a:xfrm>
            <a:off x="9729470" y="277241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/>
          <p:nvPr>
            <p:custDataLst>
              <p:tags r:id="rId27"/>
            </p:custDataLst>
          </p:nvPr>
        </p:nvCxnSpPr>
        <p:spPr>
          <a:xfrm flipV="1">
            <a:off x="8467090" y="3988435"/>
            <a:ext cx="812800" cy="1079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>
            <p:custDataLst>
              <p:tags r:id="rId28"/>
            </p:custDataLst>
          </p:nvPr>
        </p:nvSpPr>
        <p:spPr>
          <a:xfrm>
            <a:off x="9279890" y="380365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4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>
            <p:custDataLst>
              <p:tags r:id="rId29"/>
            </p:custDataLst>
          </p:nvPr>
        </p:nvSpPr>
        <p:spPr>
          <a:xfrm>
            <a:off x="9729470" y="380365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endCxn id="47" idx="1"/>
          </p:cNvCxnSpPr>
          <p:nvPr>
            <p:custDataLst>
              <p:tags r:id="rId30"/>
            </p:custDataLst>
          </p:nvPr>
        </p:nvCxnSpPr>
        <p:spPr>
          <a:xfrm>
            <a:off x="9911080" y="2425065"/>
            <a:ext cx="810260" cy="825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>
            <p:custDataLst>
              <p:tags r:id="rId31"/>
            </p:custDataLst>
          </p:nvPr>
        </p:nvSpPr>
        <p:spPr>
          <a:xfrm>
            <a:off x="10721340" y="2247265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5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>
            <p:custDataLst>
              <p:tags r:id="rId32"/>
            </p:custDataLst>
          </p:nvPr>
        </p:nvSpPr>
        <p:spPr>
          <a:xfrm>
            <a:off x="11170920" y="2247265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>
            <p:custDataLst>
              <p:tags r:id="rId33"/>
            </p:custDataLst>
          </p:nvPr>
        </p:nvSpPr>
        <p:spPr>
          <a:xfrm>
            <a:off x="9279890" y="328803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6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>
            <p:custDataLst>
              <p:tags r:id="rId34"/>
            </p:custDataLst>
          </p:nvPr>
        </p:nvSpPr>
        <p:spPr>
          <a:xfrm>
            <a:off x="9729470" y="328803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>
            <p:custDataLst>
              <p:tags r:id="rId35"/>
            </p:custDataLst>
          </p:nvPr>
        </p:nvCxnSpPr>
        <p:spPr>
          <a:xfrm>
            <a:off x="8441055" y="3470910"/>
            <a:ext cx="83883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>
            <p:custDataLst>
              <p:tags r:id="rId36"/>
            </p:custDataLst>
          </p:nvPr>
        </p:nvSpPr>
        <p:spPr>
          <a:xfrm>
            <a:off x="10721340" y="380365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6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>
            <p:custDataLst>
              <p:tags r:id="rId37"/>
            </p:custDataLst>
          </p:nvPr>
        </p:nvSpPr>
        <p:spPr>
          <a:xfrm>
            <a:off x="11170920" y="380365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/>
          <p:nvPr>
            <p:custDataLst>
              <p:tags r:id="rId38"/>
            </p:custDataLst>
          </p:nvPr>
        </p:nvCxnSpPr>
        <p:spPr>
          <a:xfrm>
            <a:off x="9882505" y="3986530"/>
            <a:ext cx="83883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>
            <p:custDataLst>
              <p:tags r:id="rId39"/>
            </p:custDataLst>
          </p:nvPr>
        </p:nvSpPr>
        <p:spPr>
          <a:xfrm>
            <a:off x="10721340" y="328803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7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>
            <p:custDataLst>
              <p:tags r:id="rId40"/>
            </p:custDataLst>
          </p:nvPr>
        </p:nvSpPr>
        <p:spPr>
          <a:xfrm>
            <a:off x="11170920" y="328803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/>
          <p:nvPr>
            <p:custDataLst>
              <p:tags r:id="rId41"/>
            </p:custDataLst>
          </p:nvPr>
        </p:nvCxnSpPr>
        <p:spPr>
          <a:xfrm>
            <a:off x="9882505" y="3470910"/>
            <a:ext cx="83883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42"/>
            </p:custDataLst>
          </p:nvPr>
        </p:nvSpPr>
        <p:spPr>
          <a:xfrm>
            <a:off x="9279890" y="579882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7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>
            <p:custDataLst>
              <p:tags r:id="rId43"/>
            </p:custDataLst>
          </p:nvPr>
        </p:nvSpPr>
        <p:spPr>
          <a:xfrm>
            <a:off x="9729470" y="579882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/>
          <p:nvPr>
            <p:custDataLst>
              <p:tags r:id="rId44"/>
            </p:custDataLst>
          </p:nvPr>
        </p:nvCxnSpPr>
        <p:spPr>
          <a:xfrm>
            <a:off x="8441055" y="5981700"/>
            <a:ext cx="83883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>
            <p:custDataLst>
              <p:tags r:id="rId45"/>
            </p:custDataLst>
          </p:nvPr>
        </p:nvSpPr>
        <p:spPr>
          <a:xfrm>
            <a:off x="10721340" y="174117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8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>
            <p:custDataLst>
              <p:tags r:id="rId46"/>
            </p:custDataLst>
          </p:nvPr>
        </p:nvSpPr>
        <p:spPr>
          <a:xfrm>
            <a:off x="11170920" y="174117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/>
          <p:nvPr>
            <p:custDataLst>
              <p:tags r:id="rId47"/>
            </p:custDataLst>
          </p:nvPr>
        </p:nvCxnSpPr>
        <p:spPr>
          <a:xfrm>
            <a:off x="9882505" y="1924050"/>
            <a:ext cx="83883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>
            <p:custDataLst>
              <p:tags r:id="rId48"/>
            </p:custDataLst>
          </p:nvPr>
        </p:nvSpPr>
        <p:spPr>
          <a:xfrm>
            <a:off x="9279890" y="528320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9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>
            <p:custDataLst>
              <p:tags r:id="rId49"/>
            </p:custDataLst>
          </p:nvPr>
        </p:nvSpPr>
        <p:spPr>
          <a:xfrm>
            <a:off x="9729470" y="5283200"/>
            <a:ext cx="449580" cy="37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>
            <p:custDataLst>
              <p:tags r:id="rId50"/>
            </p:custDataLst>
          </p:nvPr>
        </p:nvCxnSpPr>
        <p:spPr>
          <a:xfrm>
            <a:off x="8441055" y="5466080"/>
            <a:ext cx="83883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>
            <p:custDataLst>
              <p:tags r:id="rId51"/>
            </p:custDataLst>
          </p:nvPr>
        </p:nvSpPr>
        <p:spPr>
          <a:xfrm>
            <a:off x="439420" y="2550795"/>
            <a:ext cx="572770" cy="5664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C1</a:t>
            </a:r>
            <a:endParaRPr lang="en-US" altLang="zh-CN" sz="1600"/>
          </a:p>
        </p:txBody>
      </p:sp>
      <p:sp>
        <p:nvSpPr>
          <p:cNvPr id="89" name="椭圆 88"/>
          <p:cNvSpPr/>
          <p:nvPr>
            <p:custDataLst>
              <p:tags r:id="rId52"/>
            </p:custDataLst>
          </p:nvPr>
        </p:nvSpPr>
        <p:spPr>
          <a:xfrm>
            <a:off x="439420" y="4117340"/>
            <a:ext cx="572770" cy="5664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C2</a:t>
            </a:r>
            <a:endParaRPr lang="en-US" altLang="zh-CN" sz="1600"/>
          </a:p>
        </p:txBody>
      </p:sp>
      <p:sp>
        <p:nvSpPr>
          <p:cNvPr id="90" name="椭圆 89"/>
          <p:cNvSpPr/>
          <p:nvPr>
            <p:custDataLst>
              <p:tags r:id="rId53"/>
            </p:custDataLst>
          </p:nvPr>
        </p:nvSpPr>
        <p:spPr>
          <a:xfrm>
            <a:off x="3745230" y="3935730"/>
            <a:ext cx="572770" cy="5664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C4</a:t>
            </a:r>
            <a:endParaRPr lang="en-US" altLang="zh-CN" sz="1600"/>
          </a:p>
        </p:txBody>
      </p:sp>
      <p:sp>
        <p:nvSpPr>
          <p:cNvPr id="91" name="椭圆 90"/>
          <p:cNvSpPr/>
          <p:nvPr>
            <p:custDataLst>
              <p:tags r:id="rId54"/>
            </p:custDataLst>
          </p:nvPr>
        </p:nvSpPr>
        <p:spPr>
          <a:xfrm>
            <a:off x="5330825" y="3034030"/>
            <a:ext cx="572770" cy="5664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C7</a:t>
            </a:r>
            <a:endParaRPr lang="en-US" altLang="zh-CN" sz="1600"/>
          </a:p>
        </p:txBody>
      </p:sp>
      <p:sp>
        <p:nvSpPr>
          <p:cNvPr id="92" name="椭圆 91"/>
          <p:cNvSpPr/>
          <p:nvPr>
            <p:custDataLst>
              <p:tags r:id="rId55"/>
            </p:custDataLst>
          </p:nvPr>
        </p:nvSpPr>
        <p:spPr>
          <a:xfrm>
            <a:off x="3745230" y="1924050"/>
            <a:ext cx="572770" cy="5664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C9</a:t>
            </a:r>
            <a:endParaRPr lang="en-US" altLang="zh-CN" sz="1600"/>
          </a:p>
        </p:txBody>
      </p:sp>
      <p:sp>
        <p:nvSpPr>
          <p:cNvPr id="93" name="椭圆 92"/>
          <p:cNvSpPr/>
          <p:nvPr>
            <p:custDataLst>
              <p:tags r:id="rId56"/>
            </p:custDataLst>
          </p:nvPr>
        </p:nvSpPr>
        <p:spPr>
          <a:xfrm>
            <a:off x="2174240" y="1910080"/>
            <a:ext cx="572770" cy="5664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C8</a:t>
            </a:r>
            <a:endParaRPr lang="en-US" altLang="zh-CN" sz="1600"/>
          </a:p>
        </p:txBody>
      </p:sp>
      <p:sp>
        <p:nvSpPr>
          <p:cNvPr id="94" name="椭圆 93"/>
          <p:cNvSpPr/>
          <p:nvPr>
            <p:custDataLst>
              <p:tags r:id="rId57"/>
            </p:custDataLst>
          </p:nvPr>
        </p:nvSpPr>
        <p:spPr>
          <a:xfrm>
            <a:off x="2174240" y="3355340"/>
            <a:ext cx="572770" cy="5664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C3</a:t>
            </a:r>
            <a:endParaRPr lang="en-US" altLang="zh-CN" sz="1600"/>
          </a:p>
        </p:txBody>
      </p:sp>
      <p:sp>
        <p:nvSpPr>
          <p:cNvPr id="95" name="椭圆 94"/>
          <p:cNvSpPr/>
          <p:nvPr>
            <p:custDataLst>
              <p:tags r:id="rId58"/>
            </p:custDataLst>
          </p:nvPr>
        </p:nvSpPr>
        <p:spPr>
          <a:xfrm>
            <a:off x="5330825" y="4800600"/>
            <a:ext cx="572770" cy="5664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C6</a:t>
            </a:r>
            <a:endParaRPr lang="en-US" altLang="zh-CN" sz="1600"/>
          </a:p>
        </p:txBody>
      </p:sp>
      <p:sp>
        <p:nvSpPr>
          <p:cNvPr id="96" name="椭圆 95"/>
          <p:cNvSpPr/>
          <p:nvPr>
            <p:custDataLst>
              <p:tags r:id="rId59"/>
            </p:custDataLst>
          </p:nvPr>
        </p:nvSpPr>
        <p:spPr>
          <a:xfrm>
            <a:off x="2174240" y="4800600"/>
            <a:ext cx="572770" cy="5664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C5</a:t>
            </a:r>
            <a:endParaRPr lang="en-US" altLang="zh-CN" sz="1600"/>
          </a:p>
        </p:txBody>
      </p:sp>
      <p:cxnSp>
        <p:nvCxnSpPr>
          <p:cNvPr id="97" name="直接箭头连接符 96"/>
          <p:cNvCxnSpPr>
            <a:stCxn id="88" idx="5"/>
            <a:endCxn id="94" idx="1"/>
          </p:cNvCxnSpPr>
          <p:nvPr>
            <p:custDataLst>
              <p:tags r:id="rId60"/>
            </p:custDataLst>
          </p:nvPr>
        </p:nvCxnSpPr>
        <p:spPr>
          <a:xfrm>
            <a:off x="928370" y="3034030"/>
            <a:ext cx="1329690" cy="4044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9" idx="7"/>
            <a:endCxn id="94" idx="3"/>
          </p:cNvCxnSpPr>
          <p:nvPr>
            <p:custDataLst>
              <p:tags r:id="rId61"/>
            </p:custDataLst>
          </p:nvPr>
        </p:nvCxnSpPr>
        <p:spPr>
          <a:xfrm flipV="1">
            <a:off x="928370" y="3838575"/>
            <a:ext cx="1329690" cy="3619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6" idx="7"/>
            <a:endCxn id="90" idx="3"/>
          </p:cNvCxnSpPr>
          <p:nvPr>
            <p:custDataLst>
              <p:tags r:id="rId62"/>
            </p:custDataLst>
          </p:nvPr>
        </p:nvCxnSpPr>
        <p:spPr>
          <a:xfrm flipV="1">
            <a:off x="2663190" y="4418965"/>
            <a:ext cx="1165860" cy="4648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4" idx="6"/>
            <a:endCxn id="90" idx="1"/>
          </p:cNvCxnSpPr>
          <p:nvPr>
            <p:custDataLst>
              <p:tags r:id="rId63"/>
            </p:custDataLst>
          </p:nvPr>
        </p:nvCxnSpPr>
        <p:spPr>
          <a:xfrm>
            <a:off x="2747010" y="3638550"/>
            <a:ext cx="1082040" cy="3803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9" idx="5"/>
            <a:endCxn id="96" idx="2"/>
          </p:cNvCxnSpPr>
          <p:nvPr>
            <p:custDataLst>
              <p:tags r:id="rId64"/>
            </p:custDataLst>
          </p:nvPr>
        </p:nvCxnSpPr>
        <p:spPr>
          <a:xfrm>
            <a:off x="928370" y="4600575"/>
            <a:ext cx="1245870" cy="4832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6" idx="6"/>
            <a:endCxn id="95" idx="2"/>
          </p:cNvCxnSpPr>
          <p:nvPr>
            <p:custDataLst>
              <p:tags r:id="rId65"/>
            </p:custDataLst>
          </p:nvPr>
        </p:nvCxnSpPr>
        <p:spPr>
          <a:xfrm>
            <a:off x="2747010" y="5083810"/>
            <a:ext cx="258381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90" idx="5"/>
            <a:endCxn id="95" idx="1"/>
          </p:cNvCxnSpPr>
          <p:nvPr>
            <p:custDataLst>
              <p:tags r:id="rId66"/>
            </p:custDataLst>
          </p:nvPr>
        </p:nvCxnSpPr>
        <p:spPr>
          <a:xfrm>
            <a:off x="4234180" y="4418965"/>
            <a:ext cx="1180465" cy="4648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90" idx="7"/>
            <a:endCxn id="91" idx="3"/>
          </p:cNvCxnSpPr>
          <p:nvPr>
            <p:custDataLst>
              <p:tags r:id="rId67"/>
            </p:custDataLst>
          </p:nvPr>
        </p:nvCxnSpPr>
        <p:spPr>
          <a:xfrm flipV="1">
            <a:off x="4234180" y="3517265"/>
            <a:ext cx="1180465" cy="5016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92" idx="5"/>
            <a:endCxn id="91" idx="1"/>
          </p:cNvCxnSpPr>
          <p:nvPr>
            <p:custDataLst>
              <p:tags r:id="rId68"/>
            </p:custDataLst>
          </p:nvPr>
        </p:nvCxnSpPr>
        <p:spPr>
          <a:xfrm>
            <a:off x="4234180" y="2407285"/>
            <a:ext cx="1180465" cy="7099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88" idx="7"/>
            <a:endCxn id="93" idx="2"/>
          </p:cNvCxnSpPr>
          <p:nvPr>
            <p:custDataLst>
              <p:tags r:id="rId69"/>
            </p:custDataLst>
          </p:nvPr>
        </p:nvCxnSpPr>
        <p:spPr>
          <a:xfrm flipV="1">
            <a:off x="928370" y="2193290"/>
            <a:ext cx="1245870" cy="4406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93" idx="6"/>
            <a:endCxn id="92" idx="2"/>
          </p:cNvCxnSpPr>
          <p:nvPr>
            <p:custDataLst>
              <p:tags r:id="rId70"/>
            </p:custDataLst>
          </p:nvPr>
        </p:nvCxnSpPr>
        <p:spPr>
          <a:xfrm>
            <a:off x="2747010" y="2193290"/>
            <a:ext cx="998220" cy="139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6191250" y="3771900"/>
            <a:ext cx="1266825" cy="0"/>
          </a:xfrm>
          <a:prstGeom prst="straightConnector1">
            <a:avLst/>
          </a:prstGeom>
          <a:ln w="38100" cmpd="sng">
            <a:solidFill>
              <a:schemeClr val="bg2">
                <a:lumMod val="1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54000" y="247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207.课程表</a:t>
            </a:r>
            <a:endParaRPr lang="zh-CN" altLang="en-US" sz="2000" b="1"/>
          </a:p>
        </p:txBody>
      </p:sp>
      <p:sp>
        <p:nvSpPr>
          <p:cNvPr id="23" name="椭圆 22"/>
          <p:cNvSpPr/>
          <p:nvPr/>
        </p:nvSpPr>
        <p:spPr>
          <a:xfrm>
            <a:off x="526415" y="1760855"/>
            <a:ext cx="572770" cy="5664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C1</a:t>
            </a:r>
            <a:endParaRPr lang="en-US" altLang="zh-CN" sz="1600"/>
          </a:p>
        </p:txBody>
      </p:sp>
      <p:sp>
        <p:nvSpPr>
          <p:cNvPr id="24" name="椭圆 23"/>
          <p:cNvSpPr/>
          <p:nvPr/>
        </p:nvSpPr>
        <p:spPr>
          <a:xfrm>
            <a:off x="526415" y="3327400"/>
            <a:ext cx="572770" cy="5664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C2</a:t>
            </a:r>
            <a:endParaRPr lang="en-US" altLang="zh-CN" sz="1600"/>
          </a:p>
        </p:txBody>
      </p:sp>
      <p:sp>
        <p:nvSpPr>
          <p:cNvPr id="25" name="椭圆 24"/>
          <p:cNvSpPr/>
          <p:nvPr/>
        </p:nvSpPr>
        <p:spPr>
          <a:xfrm>
            <a:off x="3832225" y="3145790"/>
            <a:ext cx="572770" cy="5664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C4</a:t>
            </a:r>
            <a:endParaRPr lang="en-US" altLang="zh-CN" sz="1600"/>
          </a:p>
        </p:txBody>
      </p:sp>
      <p:sp>
        <p:nvSpPr>
          <p:cNvPr id="26" name="椭圆 25"/>
          <p:cNvSpPr/>
          <p:nvPr/>
        </p:nvSpPr>
        <p:spPr>
          <a:xfrm>
            <a:off x="5417820" y="2244090"/>
            <a:ext cx="572770" cy="5664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C7</a:t>
            </a:r>
            <a:endParaRPr lang="en-US" altLang="zh-CN" sz="1600"/>
          </a:p>
        </p:txBody>
      </p:sp>
      <p:sp>
        <p:nvSpPr>
          <p:cNvPr id="27" name="椭圆 26"/>
          <p:cNvSpPr/>
          <p:nvPr/>
        </p:nvSpPr>
        <p:spPr>
          <a:xfrm>
            <a:off x="3832225" y="1134110"/>
            <a:ext cx="572770" cy="5664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C9</a:t>
            </a:r>
            <a:endParaRPr lang="en-US" altLang="zh-CN" sz="1600"/>
          </a:p>
        </p:txBody>
      </p:sp>
      <p:sp>
        <p:nvSpPr>
          <p:cNvPr id="28" name="椭圆 27"/>
          <p:cNvSpPr/>
          <p:nvPr/>
        </p:nvSpPr>
        <p:spPr>
          <a:xfrm>
            <a:off x="2261235" y="1120140"/>
            <a:ext cx="572770" cy="5664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C8</a:t>
            </a:r>
            <a:endParaRPr lang="en-US" altLang="zh-CN" sz="1600"/>
          </a:p>
        </p:txBody>
      </p:sp>
      <p:sp>
        <p:nvSpPr>
          <p:cNvPr id="29" name="椭圆 28"/>
          <p:cNvSpPr/>
          <p:nvPr/>
        </p:nvSpPr>
        <p:spPr>
          <a:xfrm>
            <a:off x="2261235" y="2565400"/>
            <a:ext cx="572770" cy="5664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C3</a:t>
            </a:r>
            <a:endParaRPr lang="en-US" altLang="zh-CN" sz="1600"/>
          </a:p>
        </p:txBody>
      </p:sp>
      <p:sp>
        <p:nvSpPr>
          <p:cNvPr id="30" name="椭圆 29"/>
          <p:cNvSpPr/>
          <p:nvPr/>
        </p:nvSpPr>
        <p:spPr>
          <a:xfrm>
            <a:off x="5417820" y="4010660"/>
            <a:ext cx="572770" cy="5664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C6</a:t>
            </a:r>
            <a:endParaRPr lang="en-US" altLang="zh-CN" sz="1600"/>
          </a:p>
        </p:txBody>
      </p:sp>
      <p:sp>
        <p:nvSpPr>
          <p:cNvPr id="31" name="椭圆 30"/>
          <p:cNvSpPr/>
          <p:nvPr/>
        </p:nvSpPr>
        <p:spPr>
          <a:xfrm>
            <a:off x="2261235" y="4010660"/>
            <a:ext cx="572770" cy="5664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C5</a:t>
            </a:r>
            <a:endParaRPr lang="en-US" altLang="zh-CN" sz="1600"/>
          </a:p>
        </p:txBody>
      </p:sp>
      <p:cxnSp>
        <p:nvCxnSpPr>
          <p:cNvPr id="32" name="直接箭头连接符 31"/>
          <p:cNvCxnSpPr>
            <a:stCxn id="23" idx="5"/>
            <a:endCxn id="29" idx="1"/>
          </p:cNvCxnSpPr>
          <p:nvPr>
            <p:custDataLst>
              <p:tags r:id="rId2"/>
            </p:custDataLst>
          </p:nvPr>
        </p:nvCxnSpPr>
        <p:spPr>
          <a:xfrm>
            <a:off x="1015365" y="2244090"/>
            <a:ext cx="1329690" cy="4044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4" idx="7"/>
            <a:endCxn id="29" idx="3"/>
          </p:cNvCxnSpPr>
          <p:nvPr>
            <p:custDataLst>
              <p:tags r:id="rId3"/>
            </p:custDataLst>
          </p:nvPr>
        </p:nvCxnSpPr>
        <p:spPr>
          <a:xfrm flipV="1">
            <a:off x="1015365" y="3048635"/>
            <a:ext cx="1329690" cy="3619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1" idx="7"/>
            <a:endCxn id="25" idx="3"/>
          </p:cNvCxnSpPr>
          <p:nvPr>
            <p:custDataLst>
              <p:tags r:id="rId4"/>
            </p:custDataLst>
          </p:nvPr>
        </p:nvCxnSpPr>
        <p:spPr>
          <a:xfrm flipV="1">
            <a:off x="2750185" y="3629025"/>
            <a:ext cx="1165860" cy="4648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9" idx="6"/>
            <a:endCxn id="25" idx="1"/>
          </p:cNvCxnSpPr>
          <p:nvPr>
            <p:custDataLst>
              <p:tags r:id="rId5"/>
            </p:custDataLst>
          </p:nvPr>
        </p:nvCxnSpPr>
        <p:spPr>
          <a:xfrm>
            <a:off x="2834005" y="2848610"/>
            <a:ext cx="1082040" cy="3803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4" idx="5"/>
            <a:endCxn id="31" idx="2"/>
          </p:cNvCxnSpPr>
          <p:nvPr>
            <p:custDataLst>
              <p:tags r:id="rId6"/>
            </p:custDataLst>
          </p:nvPr>
        </p:nvCxnSpPr>
        <p:spPr>
          <a:xfrm>
            <a:off x="1015365" y="3810635"/>
            <a:ext cx="1245870" cy="4832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1" idx="6"/>
            <a:endCxn id="30" idx="2"/>
          </p:cNvCxnSpPr>
          <p:nvPr>
            <p:custDataLst>
              <p:tags r:id="rId7"/>
            </p:custDataLst>
          </p:nvPr>
        </p:nvCxnSpPr>
        <p:spPr>
          <a:xfrm>
            <a:off x="2834005" y="4293870"/>
            <a:ext cx="258381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5"/>
            <a:endCxn id="30" idx="1"/>
          </p:cNvCxnSpPr>
          <p:nvPr>
            <p:custDataLst>
              <p:tags r:id="rId8"/>
            </p:custDataLst>
          </p:nvPr>
        </p:nvCxnSpPr>
        <p:spPr>
          <a:xfrm>
            <a:off x="4321175" y="3629025"/>
            <a:ext cx="1180465" cy="4648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5" idx="7"/>
            <a:endCxn id="26" idx="3"/>
          </p:cNvCxnSpPr>
          <p:nvPr>
            <p:custDataLst>
              <p:tags r:id="rId9"/>
            </p:custDataLst>
          </p:nvPr>
        </p:nvCxnSpPr>
        <p:spPr>
          <a:xfrm flipV="1">
            <a:off x="4321175" y="2727325"/>
            <a:ext cx="1180465" cy="5016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7" idx="5"/>
            <a:endCxn id="26" idx="1"/>
          </p:cNvCxnSpPr>
          <p:nvPr>
            <p:custDataLst>
              <p:tags r:id="rId10"/>
            </p:custDataLst>
          </p:nvPr>
        </p:nvCxnSpPr>
        <p:spPr>
          <a:xfrm>
            <a:off x="4321175" y="1617345"/>
            <a:ext cx="1180465" cy="7099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3" idx="7"/>
            <a:endCxn id="28" idx="2"/>
          </p:cNvCxnSpPr>
          <p:nvPr>
            <p:custDataLst>
              <p:tags r:id="rId11"/>
            </p:custDataLst>
          </p:nvPr>
        </p:nvCxnSpPr>
        <p:spPr>
          <a:xfrm flipV="1">
            <a:off x="1015365" y="1403350"/>
            <a:ext cx="1245870" cy="4406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6"/>
            <a:endCxn id="27" idx="2"/>
          </p:cNvCxnSpPr>
          <p:nvPr>
            <p:custDataLst>
              <p:tags r:id="rId12"/>
            </p:custDataLst>
          </p:nvPr>
        </p:nvCxnSpPr>
        <p:spPr>
          <a:xfrm>
            <a:off x="2834005" y="1403350"/>
            <a:ext cx="998220" cy="139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>
            <p:custDataLst>
              <p:tags r:id="rId13"/>
            </p:custDataLst>
          </p:nvPr>
        </p:nvSpPr>
        <p:spPr>
          <a:xfrm>
            <a:off x="7292340" y="1147445"/>
            <a:ext cx="455930" cy="45148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600"/>
          </a:p>
        </p:txBody>
      </p:sp>
      <p:sp>
        <p:nvSpPr>
          <p:cNvPr id="64" name="文本框 63"/>
          <p:cNvSpPr txBox="1"/>
          <p:nvPr/>
        </p:nvSpPr>
        <p:spPr>
          <a:xfrm>
            <a:off x="7865110" y="1182370"/>
            <a:ext cx="30740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[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未被搜索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]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flags [i] == 0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5" name="椭圆 64"/>
          <p:cNvSpPr/>
          <p:nvPr>
            <p:custDataLst>
              <p:tags r:id="rId14"/>
            </p:custDataLst>
          </p:nvPr>
        </p:nvSpPr>
        <p:spPr>
          <a:xfrm>
            <a:off x="7292340" y="1778000"/>
            <a:ext cx="455930" cy="451485"/>
          </a:xfrm>
          <a:prstGeom prst="ellipse">
            <a:avLst/>
          </a:prstGeom>
          <a:gradFill flip="none">
            <a:gsLst>
              <a:gs pos="100000">
                <a:srgbClr val="FF0000"/>
              </a:gs>
              <a:gs pos="100000">
                <a:srgbClr val="832B2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600"/>
          </a:p>
        </p:txBody>
      </p:sp>
      <p:sp>
        <p:nvSpPr>
          <p:cNvPr id="66" name="椭圆 65"/>
          <p:cNvSpPr/>
          <p:nvPr>
            <p:custDataLst>
              <p:tags r:id="rId15"/>
            </p:custDataLst>
          </p:nvPr>
        </p:nvSpPr>
        <p:spPr>
          <a:xfrm>
            <a:off x="7292340" y="2408555"/>
            <a:ext cx="455930" cy="451485"/>
          </a:xfrm>
          <a:prstGeom prst="ellipse">
            <a:avLst/>
          </a:prstGeom>
          <a:solidFill>
            <a:srgbClr val="53C93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600"/>
          </a:p>
        </p:txBody>
      </p:sp>
      <p:sp>
        <p:nvSpPr>
          <p:cNvPr id="67" name="文本框 66"/>
          <p:cNvSpPr txBox="1"/>
          <p:nvPr/>
        </p:nvSpPr>
        <p:spPr>
          <a:xfrm>
            <a:off x="7865110" y="1833880"/>
            <a:ext cx="338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[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搜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索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]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flags[i] == 1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7865110" y="2485390"/>
            <a:ext cx="35648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6"/>
                </a:solidFill>
                <a:sym typeface="+mn-ea"/>
              </a:rPr>
              <a:t>[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搜索完成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]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flags[i] == -1</a:t>
            </a:r>
            <a:endParaRPr lang="zh-CN" altLang="en-US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26415" y="5461635"/>
            <a:ext cx="1411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 altLang="zh-CN" sz="3200"/>
              <a:t>flags = </a:t>
            </a:r>
            <a:endParaRPr lang="en-US" altLang="zh-CN" sz="3200"/>
          </a:p>
        </p:txBody>
      </p:sp>
      <p:graphicFrame>
        <p:nvGraphicFramePr>
          <p:cNvPr id="70" name="表格 69"/>
          <p:cNvGraphicFramePr/>
          <p:nvPr>
            <p:custDataLst>
              <p:tags r:id="rId16"/>
            </p:custDataLst>
          </p:nvPr>
        </p:nvGraphicFramePr>
        <p:xfrm>
          <a:off x="1938020" y="5563235"/>
          <a:ext cx="85324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1" name="文本框 70"/>
          <p:cNvSpPr txBox="1"/>
          <p:nvPr>
            <p:custDataLst>
              <p:tags r:id="rId17"/>
            </p:custDataLst>
          </p:nvPr>
        </p:nvSpPr>
        <p:spPr>
          <a:xfrm>
            <a:off x="2221230" y="5563235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72" name="文本框 71"/>
          <p:cNvSpPr txBox="1"/>
          <p:nvPr/>
        </p:nvSpPr>
        <p:spPr>
          <a:xfrm>
            <a:off x="3093720" y="5563870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73" name="文本框 72"/>
          <p:cNvSpPr txBox="1"/>
          <p:nvPr/>
        </p:nvSpPr>
        <p:spPr>
          <a:xfrm>
            <a:off x="4024630" y="5563870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74" name="文本框 73"/>
          <p:cNvSpPr txBox="1"/>
          <p:nvPr/>
        </p:nvSpPr>
        <p:spPr>
          <a:xfrm>
            <a:off x="4994275" y="5563235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75" name="文本框 74"/>
          <p:cNvSpPr txBox="1"/>
          <p:nvPr/>
        </p:nvSpPr>
        <p:spPr>
          <a:xfrm>
            <a:off x="5963920" y="5563235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76" name="文本框 75"/>
          <p:cNvSpPr txBox="1"/>
          <p:nvPr/>
        </p:nvSpPr>
        <p:spPr>
          <a:xfrm>
            <a:off x="6933565" y="5563235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77" name="文本框 76"/>
          <p:cNvSpPr txBox="1"/>
          <p:nvPr/>
        </p:nvSpPr>
        <p:spPr>
          <a:xfrm>
            <a:off x="7863840" y="5563235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78" name="文本框 77"/>
          <p:cNvSpPr txBox="1"/>
          <p:nvPr/>
        </p:nvSpPr>
        <p:spPr>
          <a:xfrm>
            <a:off x="8794115" y="5563235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79" name="文本框 78"/>
          <p:cNvSpPr txBox="1"/>
          <p:nvPr/>
        </p:nvSpPr>
        <p:spPr>
          <a:xfrm>
            <a:off x="9764395" y="5563235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80" name="文本框 79"/>
          <p:cNvSpPr txBox="1"/>
          <p:nvPr/>
        </p:nvSpPr>
        <p:spPr>
          <a:xfrm>
            <a:off x="2218055" y="5563235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en-US" altLang="zh-CN" sz="2000">
              <a:solidFill>
                <a:srgbClr val="FF0000"/>
              </a:solidFill>
            </a:endParaRPr>
          </a:p>
        </p:txBody>
      </p:sp>
      <p:graphicFrame>
        <p:nvGraphicFramePr>
          <p:cNvPr id="81" name="表格 80"/>
          <p:cNvGraphicFramePr/>
          <p:nvPr/>
        </p:nvGraphicFramePr>
        <p:xfrm>
          <a:off x="1938020" y="603631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C8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C9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2" name="文本框 81"/>
          <p:cNvSpPr txBox="1"/>
          <p:nvPr/>
        </p:nvSpPr>
        <p:spPr>
          <a:xfrm>
            <a:off x="8794115" y="5563870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764395" y="5563235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865110" y="5563870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85" name="文本框 84"/>
          <p:cNvSpPr txBox="1"/>
          <p:nvPr>
            <p:custDataLst>
              <p:tags r:id="rId18"/>
            </p:custDataLst>
          </p:nvPr>
        </p:nvSpPr>
        <p:spPr>
          <a:xfrm>
            <a:off x="7863840" y="5563870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53C93D"/>
                </a:solidFill>
              </a:rPr>
              <a:t>-1</a:t>
            </a:r>
            <a:endParaRPr lang="en-US" altLang="zh-CN" sz="2000">
              <a:solidFill>
                <a:srgbClr val="53C93D"/>
              </a:solidFill>
            </a:endParaRPr>
          </a:p>
        </p:txBody>
      </p:sp>
      <p:sp>
        <p:nvSpPr>
          <p:cNvPr id="86" name="文本框 85"/>
          <p:cNvSpPr txBox="1"/>
          <p:nvPr>
            <p:custDataLst>
              <p:tags r:id="rId19"/>
            </p:custDataLst>
          </p:nvPr>
        </p:nvSpPr>
        <p:spPr>
          <a:xfrm>
            <a:off x="9764395" y="5563235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53C93D"/>
                </a:solidFill>
              </a:rPr>
              <a:t>-1</a:t>
            </a:r>
            <a:endParaRPr lang="en-US" altLang="zh-CN" sz="2000">
              <a:solidFill>
                <a:srgbClr val="53C93D"/>
              </a:solidFill>
            </a:endParaRPr>
          </a:p>
        </p:txBody>
      </p:sp>
      <p:sp>
        <p:nvSpPr>
          <p:cNvPr id="88" name="文本框 87"/>
          <p:cNvSpPr txBox="1"/>
          <p:nvPr>
            <p:custDataLst>
              <p:tags r:id="rId20"/>
            </p:custDataLst>
          </p:nvPr>
        </p:nvSpPr>
        <p:spPr>
          <a:xfrm>
            <a:off x="8794115" y="5563870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53C93D"/>
                </a:solidFill>
              </a:rPr>
              <a:t>-1</a:t>
            </a:r>
            <a:endParaRPr lang="en-US" altLang="zh-CN" sz="2000">
              <a:solidFill>
                <a:srgbClr val="53C93D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024630" y="5563870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E40D08"/>
                </a:solidFill>
              </a:rPr>
              <a:t>1</a:t>
            </a:r>
            <a:endParaRPr lang="en-US" altLang="zh-CN" sz="2000">
              <a:solidFill>
                <a:srgbClr val="E40D08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994275" y="5563870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E40D08"/>
                </a:solidFill>
              </a:rPr>
              <a:t>1</a:t>
            </a:r>
            <a:endParaRPr lang="en-US" altLang="zh-CN" sz="2000">
              <a:solidFill>
                <a:srgbClr val="E40D08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933565" y="5563870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E40D08"/>
                </a:solidFill>
              </a:rPr>
              <a:t>1</a:t>
            </a:r>
            <a:endParaRPr lang="en-US" altLang="zh-CN" sz="2000">
              <a:solidFill>
                <a:srgbClr val="E40D08"/>
              </a:solidFill>
            </a:endParaRPr>
          </a:p>
        </p:txBody>
      </p:sp>
      <p:sp>
        <p:nvSpPr>
          <p:cNvPr id="92" name="文本框 91"/>
          <p:cNvSpPr txBox="1"/>
          <p:nvPr>
            <p:custDataLst>
              <p:tags r:id="rId21"/>
            </p:custDataLst>
          </p:nvPr>
        </p:nvSpPr>
        <p:spPr>
          <a:xfrm>
            <a:off x="6933565" y="5563235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53C93D"/>
                </a:solidFill>
              </a:rPr>
              <a:t>-1</a:t>
            </a:r>
            <a:endParaRPr lang="en-US" altLang="zh-CN" sz="2000">
              <a:solidFill>
                <a:srgbClr val="53C93D"/>
              </a:solidFill>
            </a:endParaRPr>
          </a:p>
        </p:txBody>
      </p:sp>
      <p:sp>
        <p:nvSpPr>
          <p:cNvPr id="93" name="文本框 92"/>
          <p:cNvSpPr txBox="1"/>
          <p:nvPr>
            <p:custDataLst>
              <p:tags r:id="rId22"/>
            </p:custDataLst>
          </p:nvPr>
        </p:nvSpPr>
        <p:spPr>
          <a:xfrm>
            <a:off x="4994275" y="5563870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53C93D"/>
                </a:solidFill>
              </a:rPr>
              <a:t>-1</a:t>
            </a:r>
            <a:endParaRPr lang="en-US" altLang="zh-CN" sz="2000">
              <a:solidFill>
                <a:srgbClr val="53C93D"/>
              </a:solidFill>
            </a:endParaRPr>
          </a:p>
        </p:txBody>
      </p:sp>
      <p:sp>
        <p:nvSpPr>
          <p:cNvPr id="94" name="文本框 93"/>
          <p:cNvSpPr txBox="1"/>
          <p:nvPr>
            <p:custDataLst>
              <p:tags r:id="rId23"/>
            </p:custDataLst>
          </p:nvPr>
        </p:nvSpPr>
        <p:spPr>
          <a:xfrm>
            <a:off x="4024630" y="5563870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53C93D"/>
                </a:solidFill>
              </a:rPr>
              <a:t>-1</a:t>
            </a:r>
            <a:endParaRPr lang="en-US" altLang="zh-CN" sz="2000">
              <a:solidFill>
                <a:srgbClr val="53C93D"/>
              </a:solidFill>
            </a:endParaRPr>
          </a:p>
        </p:txBody>
      </p:sp>
      <p:sp>
        <p:nvSpPr>
          <p:cNvPr id="95" name="文本框 94"/>
          <p:cNvSpPr txBox="1"/>
          <p:nvPr>
            <p:custDataLst>
              <p:tags r:id="rId24"/>
            </p:custDataLst>
          </p:nvPr>
        </p:nvSpPr>
        <p:spPr>
          <a:xfrm>
            <a:off x="2218055" y="5563870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53C93D"/>
                </a:solidFill>
              </a:rPr>
              <a:t>-1</a:t>
            </a:r>
            <a:endParaRPr lang="en-US" altLang="zh-CN" sz="2000">
              <a:solidFill>
                <a:srgbClr val="53C93D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3093720" y="5563870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E40D08"/>
                </a:solidFill>
              </a:rPr>
              <a:t>1</a:t>
            </a:r>
            <a:endParaRPr lang="en-US" altLang="zh-CN" sz="2000">
              <a:solidFill>
                <a:srgbClr val="E40D08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963920" y="5563870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E40D08"/>
                </a:solidFill>
              </a:rPr>
              <a:t>1</a:t>
            </a:r>
            <a:endParaRPr lang="en-US" altLang="zh-CN" sz="2000">
              <a:solidFill>
                <a:srgbClr val="E40D08"/>
              </a:solidFill>
            </a:endParaRPr>
          </a:p>
        </p:txBody>
      </p:sp>
      <p:sp>
        <p:nvSpPr>
          <p:cNvPr id="102" name="文本框 101"/>
          <p:cNvSpPr txBox="1"/>
          <p:nvPr>
            <p:custDataLst>
              <p:tags r:id="rId25"/>
            </p:custDataLst>
          </p:nvPr>
        </p:nvSpPr>
        <p:spPr>
          <a:xfrm>
            <a:off x="5963920" y="5563870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53C93D"/>
                </a:solidFill>
              </a:rPr>
              <a:t>-1</a:t>
            </a:r>
            <a:endParaRPr lang="en-US" altLang="zh-CN" sz="2000">
              <a:solidFill>
                <a:srgbClr val="53C93D"/>
              </a:solidFill>
            </a:endParaRPr>
          </a:p>
        </p:txBody>
      </p:sp>
      <p:sp>
        <p:nvSpPr>
          <p:cNvPr id="103" name="文本框 102"/>
          <p:cNvSpPr txBox="1"/>
          <p:nvPr>
            <p:custDataLst>
              <p:tags r:id="rId26"/>
            </p:custDataLst>
          </p:nvPr>
        </p:nvSpPr>
        <p:spPr>
          <a:xfrm>
            <a:off x="3093720" y="5563870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53C93D"/>
                </a:solidFill>
              </a:rPr>
              <a:t>-1</a:t>
            </a:r>
            <a:endParaRPr lang="en-US" altLang="zh-CN" sz="2000">
              <a:solidFill>
                <a:srgbClr val="53C93D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72655" y="3410585"/>
            <a:ext cx="4064000" cy="1550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所有节点完成</a:t>
            </a:r>
            <a:r>
              <a:rPr lang="en-US" altLang="zh-CN"/>
              <a:t>DFS</a:t>
            </a:r>
            <a:r>
              <a:rPr lang="zh-CN" altLang="en-US"/>
              <a:t>后，并不存在在一次</a:t>
            </a:r>
            <a:r>
              <a:rPr lang="en-US" altLang="zh-CN"/>
              <a:t>DFS</a:t>
            </a:r>
            <a:r>
              <a:rPr lang="zh-CN" altLang="en-US"/>
              <a:t>中出现一个节点被</a:t>
            </a:r>
            <a:r>
              <a:rPr lang="zh-CN" altLang="en-US"/>
              <a:t>重复访问的情况，所以表示图中没有环路存在，即可以修完</a:t>
            </a:r>
            <a:r>
              <a:rPr lang="zh-CN" altLang="en-US"/>
              <a:t>全部课程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0d08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0d08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0d08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0d08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c93d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c93d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c93d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0d08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0d08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0d08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c93d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c93d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c93d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c93d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0d08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0d08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c93d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c93d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build="allAtOnce"/>
      <p:bldP spid="78" grpId="0"/>
      <p:bldP spid="82" grpId="0"/>
      <p:bldP spid="79" grpId="0"/>
      <p:bldP spid="83" grpId="0"/>
      <p:bldP spid="77" grpId="0"/>
      <p:bldP spid="84" grpId="0"/>
      <p:bldP spid="85" grpId="0"/>
      <p:bldP spid="84" grpId="1"/>
      <p:bldP spid="86" grpId="0"/>
      <p:bldP spid="83" grpId="1"/>
      <p:bldP spid="88" grpId="0"/>
      <p:bldP spid="82" grpId="1"/>
      <p:bldP spid="73" grpId="0"/>
      <p:bldP spid="74" grpId="0"/>
      <p:bldP spid="76" grpId="0"/>
      <p:bldP spid="91" grpId="0" bldLvl="0" build="allAtOnce"/>
      <p:bldP spid="92" grpId="0"/>
      <p:bldP spid="90" grpId="0" bldLvl="0" build="allAtOnce"/>
      <p:bldP spid="93" grpId="0"/>
      <p:bldP spid="89" grpId="0" bldLvl="0" build="allAtOnce"/>
      <p:bldP spid="94" grpId="0"/>
      <p:bldP spid="80" grpId="1" bldLvl="0" build="allAtOnce"/>
      <p:bldP spid="95" grpId="0"/>
      <p:bldP spid="72" grpId="0"/>
      <p:bldP spid="75" grpId="0"/>
      <p:bldP spid="100" grpId="0"/>
      <p:bldP spid="102" grpId="0"/>
      <p:bldP spid="100" grpId="1"/>
      <p:bldP spid="103" grpId="0"/>
      <p:bldP spid="99" grpId="0" bldLvl="0" build="allAtOnce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1951990" y="3048635"/>
            <a:ext cx="4504055" cy="2243455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54000" y="247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207.课程表</a:t>
            </a:r>
            <a:endParaRPr lang="zh-CN" altLang="en-US" sz="2000" b="1"/>
          </a:p>
        </p:txBody>
      </p:sp>
      <p:sp>
        <p:nvSpPr>
          <p:cNvPr id="23" name="椭圆 22"/>
          <p:cNvSpPr/>
          <p:nvPr/>
        </p:nvSpPr>
        <p:spPr>
          <a:xfrm>
            <a:off x="526415" y="1760855"/>
            <a:ext cx="572770" cy="566420"/>
          </a:xfrm>
          <a:prstGeom prst="ellipse">
            <a:avLst/>
          </a:prstGeom>
          <a:solidFill>
            <a:srgbClr val="E40D0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C1</a:t>
            </a:r>
            <a:endParaRPr lang="en-US" altLang="zh-CN" sz="1600"/>
          </a:p>
        </p:txBody>
      </p:sp>
      <p:sp>
        <p:nvSpPr>
          <p:cNvPr id="24" name="椭圆 23"/>
          <p:cNvSpPr/>
          <p:nvPr/>
        </p:nvSpPr>
        <p:spPr>
          <a:xfrm>
            <a:off x="526415" y="3327400"/>
            <a:ext cx="572770" cy="5664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C2</a:t>
            </a:r>
            <a:endParaRPr lang="en-US" altLang="zh-CN" sz="1600"/>
          </a:p>
        </p:txBody>
      </p:sp>
      <p:sp>
        <p:nvSpPr>
          <p:cNvPr id="25" name="椭圆 24"/>
          <p:cNvSpPr/>
          <p:nvPr/>
        </p:nvSpPr>
        <p:spPr>
          <a:xfrm>
            <a:off x="3832225" y="3145790"/>
            <a:ext cx="572770" cy="566420"/>
          </a:xfrm>
          <a:prstGeom prst="ellipse">
            <a:avLst/>
          </a:prstGeom>
          <a:solidFill>
            <a:srgbClr val="E40D0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/>
              <a:t>C4</a:t>
            </a:r>
            <a:endParaRPr lang="en-US" altLang="zh-CN" sz="1600" b="1"/>
          </a:p>
        </p:txBody>
      </p:sp>
      <p:sp>
        <p:nvSpPr>
          <p:cNvPr id="26" name="椭圆 25"/>
          <p:cNvSpPr/>
          <p:nvPr/>
        </p:nvSpPr>
        <p:spPr>
          <a:xfrm>
            <a:off x="5417820" y="2244090"/>
            <a:ext cx="572770" cy="566420"/>
          </a:xfrm>
          <a:prstGeom prst="ellipse">
            <a:avLst/>
          </a:prstGeom>
          <a:solidFill>
            <a:srgbClr val="53C93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C7</a:t>
            </a:r>
            <a:endParaRPr lang="en-US" altLang="zh-CN" sz="1600"/>
          </a:p>
        </p:txBody>
      </p:sp>
      <p:sp>
        <p:nvSpPr>
          <p:cNvPr id="27" name="椭圆 26"/>
          <p:cNvSpPr/>
          <p:nvPr/>
        </p:nvSpPr>
        <p:spPr>
          <a:xfrm>
            <a:off x="3832225" y="1134110"/>
            <a:ext cx="572770" cy="566420"/>
          </a:xfrm>
          <a:prstGeom prst="ellipse">
            <a:avLst/>
          </a:prstGeom>
          <a:solidFill>
            <a:srgbClr val="53C93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C9</a:t>
            </a:r>
            <a:endParaRPr lang="en-US" altLang="zh-CN" sz="1600"/>
          </a:p>
        </p:txBody>
      </p:sp>
      <p:sp>
        <p:nvSpPr>
          <p:cNvPr id="28" name="椭圆 27"/>
          <p:cNvSpPr/>
          <p:nvPr/>
        </p:nvSpPr>
        <p:spPr>
          <a:xfrm>
            <a:off x="2261235" y="1120140"/>
            <a:ext cx="572770" cy="566420"/>
          </a:xfrm>
          <a:prstGeom prst="ellipse">
            <a:avLst/>
          </a:prstGeom>
          <a:solidFill>
            <a:srgbClr val="53C93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C8</a:t>
            </a:r>
            <a:endParaRPr lang="en-US" altLang="zh-CN" sz="1600"/>
          </a:p>
        </p:txBody>
      </p:sp>
      <p:sp>
        <p:nvSpPr>
          <p:cNvPr id="29" name="椭圆 28"/>
          <p:cNvSpPr/>
          <p:nvPr/>
        </p:nvSpPr>
        <p:spPr>
          <a:xfrm>
            <a:off x="2261235" y="2565400"/>
            <a:ext cx="572770" cy="566420"/>
          </a:xfrm>
          <a:prstGeom prst="ellipse">
            <a:avLst/>
          </a:prstGeom>
          <a:solidFill>
            <a:srgbClr val="E40D0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C3</a:t>
            </a:r>
            <a:endParaRPr lang="en-US" altLang="zh-CN" sz="1600"/>
          </a:p>
        </p:txBody>
      </p:sp>
      <p:sp>
        <p:nvSpPr>
          <p:cNvPr id="30" name="椭圆 29"/>
          <p:cNvSpPr/>
          <p:nvPr/>
        </p:nvSpPr>
        <p:spPr>
          <a:xfrm>
            <a:off x="5417820" y="4010660"/>
            <a:ext cx="572770" cy="566420"/>
          </a:xfrm>
          <a:prstGeom prst="ellipse">
            <a:avLst/>
          </a:prstGeom>
          <a:solidFill>
            <a:srgbClr val="E40D0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C6</a:t>
            </a:r>
            <a:endParaRPr lang="en-US" altLang="zh-CN" sz="1600"/>
          </a:p>
        </p:txBody>
      </p:sp>
      <p:sp>
        <p:nvSpPr>
          <p:cNvPr id="31" name="椭圆 30"/>
          <p:cNvSpPr/>
          <p:nvPr/>
        </p:nvSpPr>
        <p:spPr>
          <a:xfrm>
            <a:off x="2261235" y="4010660"/>
            <a:ext cx="572770" cy="566420"/>
          </a:xfrm>
          <a:prstGeom prst="ellipse">
            <a:avLst/>
          </a:prstGeom>
          <a:solidFill>
            <a:srgbClr val="E40D0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C5</a:t>
            </a:r>
            <a:endParaRPr lang="en-US" altLang="zh-CN" sz="1600"/>
          </a:p>
        </p:txBody>
      </p:sp>
      <p:cxnSp>
        <p:nvCxnSpPr>
          <p:cNvPr id="32" name="直接箭头连接符 31"/>
          <p:cNvCxnSpPr>
            <a:stCxn id="23" idx="5"/>
            <a:endCxn id="29" idx="1"/>
          </p:cNvCxnSpPr>
          <p:nvPr>
            <p:custDataLst>
              <p:tags r:id="rId2"/>
            </p:custDataLst>
          </p:nvPr>
        </p:nvCxnSpPr>
        <p:spPr>
          <a:xfrm>
            <a:off x="1015365" y="2244090"/>
            <a:ext cx="1329690" cy="4044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4" idx="7"/>
            <a:endCxn id="29" idx="3"/>
          </p:cNvCxnSpPr>
          <p:nvPr>
            <p:custDataLst>
              <p:tags r:id="rId3"/>
            </p:custDataLst>
          </p:nvPr>
        </p:nvCxnSpPr>
        <p:spPr>
          <a:xfrm flipV="1">
            <a:off x="1015365" y="3048635"/>
            <a:ext cx="1329690" cy="3619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1" idx="7"/>
            <a:endCxn id="25" idx="3"/>
          </p:cNvCxnSpPr>
          <p:nvPr>
            <p:custDataLst>
              <p:tags r:id="rId4"/>
            </p:custDataLst>
          </p:nvPr>
        </p:nvCxnSpPr>
        <p:spPr>
          <a:xfrm flipV="1">
            <a:off x="2750185" y="3629025"/>
            <a:ext cx="1165860" cy="4648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9" idx="6"/>
            <a:endCxn id="25" idx="1"/>
          </p:cNvCxnSpPr>
          <p:nvPr>
            <p:custDataLst>
              <p:tags r:id="rId5"/>
            </p:custDataLst>
          </p:nvPr>
        </p:nvCxnSpPr>
        <p:spPr>
          <a:xfrm>
            <a:off x="2834005" y="2848610"/>
            <a:ext cx="1082040" cy="3803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4" idx="5"/>
            <a:endCxn id="31" idx="2"/>
          </p:cNvCxnSpPr>
          <p:nvPr>
            <p:custDataLst>
              <p:tags r:id="rId6"/>
            </p:custDataLst>
          </p:nvPr>
        </p:nvCxnSpPr>
        <p:spPr>
          <a:xfrm>
            <a:off x="1015365" y="3810635"/>
            <a:ext cx="1245870" cy="4832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2"/>
            <a:endCxn id="31" idx="6"/>
          </p:cNvCxnSpPr>
          <p:nvPr>
            <p:custDataLst>
              <p:tags r:id="rId7"/>
            </p:custDataLst>
          </p:nvPr>
        </p:nvCxnSpPr>
        <p:spPr>
          <a:xfrm flipH="1">
            <a:off x="2834005" y="4293870"/>
            <a:ext cx="258381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5"/>
            <a:endCxn id="30" idx="1"/>
          </p:cNvCxnSpPr>
          <p:nvPr>
            <p:custDataLst>
              <p:tags r:id="rId8"/>
            </p:custDataLst>
          </p:nvPr>
        </p:nvCxnSpPr>
        <p:spPr>
          <a:xfrm>
            <a:off x="4321175" y="3629025"/>
            <a:ext cx="1180465" cy="4648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5" idx="7"/>
            <a:endCxn id="26" idx="3"/>
          </p:cNvCxnSpPr>
          <p:nvPr>
            <p:custDataLst>
              <p:tags r:id="rId9"/>
            </p:custDataLst>
          </p:nvPr>
        </p:nvCxnSpPr>
        <p:spPr>
          <a:xfrm flipV="1">
            <a:off x="4321175" y="2727325"/>
            <a:ext cx="1180465" cy="5016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7" idx="5"/>
            <a:endCxn id="26" idx="1"/>
          </p:cNvCxnSpPr>
          <p:nvPr>
            <p:custDataLst>
              <p:tags r:id="rId10"/>
            </p:custDataLst>
          </p:nvPr>
        </p:nvCxnSpPr>
        <p:spPr>
          <a:xfrm>
            <a:off x="4321175" y="1617345"/>
            <a:ext cx="1180465" cy="7099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3" idx="7"/>
            <a:endCxn id="28" idx="2"/>
          </p:cNvCxnSpPr>
          <p:nvPr>
            <p:custDataLst>
              <p:tags r:id="rId11"/>
            </p:custDataLst>
          </p:nvPr>
        </p:nvCxnSpPr>
        <p:spPr>
          <a:xfrm flipV="1">
            <a:off x="1015365" y="1403350"/>
            <a:ext cx="1245870" cy="4406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6"/>
            <a:endCxn id="27" idx="2"/>
          </p:cNvCxnSpPr>
          <p:nvPr>
            <p:custDataLst>
              <p:tags r:id="rId12"/>
            </p:custDataLst>
          </p:nvPr>
        </p:nvCxnSpPr>
        <p:spPr>
          <a:xfrm>
            <a:off x="2834005" y="1403350"/>
            <a:ext cx="998220" cy="139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>
            <p:custDataLst>
              <p:tags r:id="rId13"/>
            </p:custDataLst>
          </p:nvPr>
        </p:nvSpPr>
        <p:spPr>
          <a:xfrm>
            <a:off x="7292340" y="1147445"/>
            <a:ext cx="455930" cy="45148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600"/>
          </a:p>
        </p:txBody>
      </p:sp>
      <p:sp>
        <p:nvSpPr>
          <p:cNvPr id="64" name="文本框 63"/>
          <p:cNvSpPr txBox="1"/>
          <p:nvPr/>
        </p:nvSpPr>
        <p:spPr>
          <a:xfrm>
            <a:off x="7865110" y="1182370"/>
            <a:ext cx="30740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[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未被搜索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]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flags [i] == 0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5" name="椭圆 64"/>
          <p:cNvSpPr/>
          <p:nvPr>
            <p:custDataLst>
              <p:tags r:id="rId14"/>
            </p:custDataLst>
          </p:nvPr>
        </p:nvSpPr>
        <p:spPr>
          <a:xfrm>
            <a:off x="7292340" y="1778000"/>
            <a:ext cx="455930" cy="451485"/>
          </a:xfrm>
          <a:prstGeom prst="ellipse">
            <a:avLst/>
          </a:prstGeom>
          <a:gradFill flip="none">
            <a:gsLst>
              <a:gs pos="100000">
                <a:srgbClr val="FF0000"/>
              </a:gs>
              <a:gs pos="100000">
                <a:srgbClr val="832B2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600"/>
          </a:p>
        </p:txBody>
      </p:sp>
      <p:sp>
        <p:nvSpPr>
          <p:cNvPr id="66" name="椭圆 65"/>
          <p:cNvSpPr/>
          <p:nvPr>
            <p:custDataLst>
              <p:tags r:id="rId15"/>
            </p:custDataLst>
          </p:nvPr>
        </p:nvSpPr>
        <p:spPr>
          <a:xfrm>
            <a:off x="7292340" y="2408555"/>
            <a:ext cx="455930" cy="451485"/>
          </a:xfrm>
          <a:prstGeom prst="ellipse">
            <a:avLst/>
          </a:prstGeom>
          <a:solidFill>
            <a:srgbClr val="53C93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600"/>
          </a:p>
        </p:txBody>
      </p:sp>
      <p:sp>
        <p:nvSpPr>
          <p:cNvPr id="67" name="文本框 66"/>
          <p:cNvSpPr txBox="1"/>
          <p:nvPr/>
        </p:nvSpPr>
        <p:spPr>
          <a:xfrm>
            <a:off x="7865110" y="1833880"/>
            <a:ext cx="338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[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搜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索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]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flags[i] == 1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7865110" y="2485390"/>
            <a:ext cx="35648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6"/>
                </a:solidFill>
                <a:sym typeface="+mn-ea"/>
              </a:rPr>
              <a:t>[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搜索完成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]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flags[i] == -1</a:t>
            </a:r>
            <a:endParaRPr lang="zh-CN" altLang="en-US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26415" y="5461635"/>
            <a:ext cx="1411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 altLang="zh-CN" sz="3200"/>
              <a:t>flags = </a:t>
            </a:r>
            <a:endParaRPr lang="en-US" altLang="zh-CN" sz="3200"/>
          </a:p>
        </p:txBody>
      </p:sp>
      <p:graphicFrame>
        <p:nvGraphicFramePr>
          <p:cNvPr id="70" name="表格 69"/>
          <p:cNvGraphicFramePr/>
          <p:nvPr>
            <p:custDataLst>
              <p:tags r:id="rId16"/>
            </p:custDataLst>
          </p:nvPr>
        </p:nvGraphicFramePr>
        <p:xfrm>
          <a:off x="1938020" y="5563235"/>
          <a:ext cx="85324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1" name="文本框 70"/>
          <p:cNvSpPr txBox="1"/>
          <p:nvPr>
            <p:custDataLst>
              <p:tags r:id="rId17"/>
            </p:custDataLst>
          </p:nvPr>
        </p:nvSpPr>
        <p:spPr>
          <a:xfrm>
            <a:off x="2221230" y="5563235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E40D08"/>
                </a:solidFill>
              </a:rPr>
              <a:t>1</a:t>
            </a:r>
            <a:endParaRPr lang="en-US" altLang="zh-CN" sz="2000">
              <a:solidFill>
                <a:srgbClr val="E40D08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093720" y="5563870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73" name="文本框 72"/>
          <p:cNvSpPr txBox="1"/>
          <p:nvPr/>
        </p:nvSpPr>
        <p:spPr>
          <a:xfrm>
            <a:off x="4024630" y="5563870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E40D08"/>
                </a:solidFill>
              </a:rPr>
              <a:t>1</a:t>
            </a:r>
            <a:endParaRPr lang="en-US" altLang="zh-CN" sz="2000">
              <a:solidFill>
                <a:srgbClr val="E40D08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994275" y="5563235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E40D08"/>
                </a:solidFill>
              </a:rPr>
              <a:t>1</a:t>
            </a:r>
            <a:endParaRPr lang="en-US" altLang="zh-CN" sz="2000">
              <a:solidFill>
                <a:srgbClr val="E40D08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63920" y="5563235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E40D08"/>
                </a:solidFill>
              </a:rPr>
              <a:t>1</a:t>
            </a:r>
            <a:endParaRPr lang="en-US" altLang="zh-CN" sz="2000">
              <a:solidFill>
                <a:srgbClr val="E40D08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933565" y="5563235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E40D08"/>
                </a:solidFill>
              </a:rPr>
              <a:t>1</a:t>
            </a:r>
            <a:endParaRPr lang="en-US" altLang="zh-CN" sz="2000">
              <a:solidFill>
                <a:srgbClr val="E40D08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863840" y="5563235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53C93D"/>
                </a:solidFill>
              </a:rPr>
              <a:t>-1</a:t>
            </a:r>
            <a:endParaRPr lang="en-US" altLang="zh-CN" sz="2000">
              <a:solidFill>
                <a:srgbClr val="53C93D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794115" y="5563235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53C93D"/>
                </a:solidFill>
              </a:rPr>
              <a:t>-1</a:t>
            </a:r>
            <a:endParaRPr lang="en-US" altLang="zh-CN" sz="2000">
              <a:solidFill>
                <a:srgbClr val="53C93D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764395" y="5563235"/>
            <a:ext cx="453390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rgbClr val="53C93D"/>
                </a:solidFill>
              </a:rPr>
              <a:t>-1</a:t>
            </a:r>
            <a:endParaRPr lang="en-US" altLang="zh-CN" sz="2000">
              <a:solidFill>
                <a:srgbClr val="53C93D"/>
              </a:solidFill>
            </a:endParaRPr>
          </a:p>
        </p:txBody>
      </p:sp>
      <p:graphicFrame>
        <p:nvGraphicFramePr>
          <p:cNvPr id="81" name="表格 80"/>
          <p:cNvGraphicFramePr/>
          <p:nvPr/>
        </p:nvGraphicFramePr>
        <p:xfrm>
          <a:off x="1938020" y="603631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C8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C9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272655" y="3741420"/>
            <a:ext cx="4057650" cy="1417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C4</a:t>
            </a:r>
            <a:r>
              <a:rPr lang="zh-CN" altLang="en-US"/>
              <a:t>节点被重复访问，表示存在环路，</a:t>
            </a:r>
            <a:r>
              <a:rPr lang="zh-CN" altLang="en-US">
                <a:sym typeface="+mn-ea"/>
              </a:rPr>
              <a:t>即不</a:t>
            </a:r>
            <a:r>
              <a:rPr lang="zh-CN" altLang="en-US">
                <a:sym typeface="+mn-ea"/>
              </a:rPr>
              <a:t>能修完全部课程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54000" y="247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207.课程表</a:t>
            </a:r>
            <a:endParaRPr lang="zh-CN" altLang="en-US" sz="2000" b="1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54000" y="7543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另法：</a:t>
            </a:r>
            <a:r>
              <a:rPr lang="zh-CN" altLang="en-US" b="1"/>
              <a:t>广度优先搜索（</a:t>
            </a:r>
            <a:r>
              <a:rPr lang="en-US" altLang="zh-CN" b="1"/>
              <a:t>BFS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254000" y="1261110"/>
            <a:ext cx="11709400" cy="2430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算法思路：</a:t>
            </a:r>
            <a:endParaRPr lang="zh-CN" altLang="en-US"/>
          </a:p>
          <a:p>
            <a:pPr marL="457200" lvl="1" indent="457200">
              <a:lnSpc>
                <a:spcPct val="180000"/>
              </a:lnSpc>
            </a:pPr>
            <a:r>
              <a:rPr lang="en-US" altLang="zh-CN"/>
              <a:t>1.</a:t>
            </a:r>
            <a:r>
              <a:rPr lang="zh-CN" altLang="en-US">
                <a:sym typeface="+mn-ea"/>
              </a:rPr>
              <a:t>根据题目给出的课程依赖关系</a:t>
            </a:r>
            <a:r>
              <a:rPr lang="en-US" altLang="zh-CN"/>
              <a:t>，构建邻接表、</a:t>
            </a:r>
            <a:r>
              <a:rPr lang="zh-CN" altLang="en-US"/>
              <a:t>节点的</a:t>
            </a:r>
            <a:r>
              <a:rPr lang="en-US" altLang="zh-CN"/>
              <a:t>入度数组</a:t>
            </a:r>
            <a:r>
              <a:rPr lang="zh-CN" altLang="en-US"/>
              <a:t>；</a:t>
            </a:r>
            <a:endParaRPr lang="zh-CN" altLang="en-US"/>
          </a:p>
          <a:p>
            <a:pPr marL="457200" lvl="1" indent="457200">
              <a:lnSpc>
                <a:spcPct val="180000"/>
              </a:lnSpc>
            </a:pPr>
            <a:r>
              <a:rPr lang="en-US" altLang="zh-CN"/>
              <a:t>2.选取入度为 0 的</a:t>
            </a:r>
            <a:r>
              <a:rPr lang="zh-CN" altLang="en-US"/>
              <a:t>节点</a:t>
            </a:r>
            <a:r>
              <a:rPr lang="en-US" altLang="zh-CN"/>
              <a:t>，</a:t>
            </a:r>
            <a:r>
              <a:rPr lang="zh-CN" altLang="en-US"/>
              <a:t>使</a:t>
            </a:r>
            <a:r>
              <a:rPr lang="en-US" altLang="zh-CN"/>
              <a:t>它</a:t>
            </a:r>
            <a:r>
              <a:rPr lang="zh-CN" altLang="en-US"/>
              <a:t>对应</a:t>
            </a:r>
            <a:r>
              <a:rPr lang="en-US" altLang="zh-CN"/>
              <a:t>的</a:t>
            </a:r>
            <a:r>
              <a:rPr lang="zh-CN" altLang="en-US"/>
              <a:t>邻接节点</a:t>
            </a:r>
            <a:r>
              <a:rPr lang="en-US" altLang="zh-CN"/>
              <a:t>的入度 -1</a:t>
            </a:r>
            <a:r>
              <a:rPr lang="zh-CN" altLang="en-US"/>
              <a:t>（即</a:t>
            </a:r>
            <a:r>
              <a:rPr lang="en-US" altLang="zh-CN"/>
              <a:t>“</a:t>
            </a:r>
            <a:r>
              <a:rPr lang="zh-CN" altLang="en-US"/>
              <a:t>删除</a:t>
            </a:r>
            <a:r>
              <a:rPr lang="en-US" altLang="zh-CN"/>
              <a:t>”</a:t>
            </a:r>
            <a:r>
              <a:rPr lang="zh-CN" altLang="en-US"/>
              <a:t>入度为</a:t>
            </a:r>
            <a:r>
              <a:rPr lang="en-US" altLang="zh-CN"/>
              <a:t>0</a:t>
            </a:r>
            <a:r>
              <a:rPr lang="zh-CN" altLang="en-US"/>
              <a:t>的节点</a:t>
            </a:r>
            <a:r>
              <a:rPr lang="zh-CN" altLang="en-US"/>
              <a:t>的关联边）；</a:t>
            </a:r>
            <a:endParaRPr lang="zh-CN" altLang="en-US"/>
          </a:p>
          <a:p>
            <a:pPr marL="457200" lvl="1" indent="457200">
              <a:lnSpc>
                <a:spcPct val="180000"/>
              </a:lnSpc>
            </a:pPr>
            <a:r>
              <a:rPr lang="en-US" altLang="zh-CN"/>
              <a:t>3.</a:t>
            </a:r>
            <a:r>
              <a:rPr lang="zh-CN" altLang="en-US"/>
              <a:t>继续找出入</a:t>
            </a:r>
            <a:r>
              <a:rPr lang="en-US" altLang="zh-CN">
                <a:sym typeface="+mn-ea"/>
              </a:rPr>
              <a:t>度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的节点，并重复</a:t>
            </a:r>
            <a:r>
              <a:rPr lang="en-US" altLang="zh-CN"/>
              <a:t>2</a:t>
            </a:r>
            <a:r>
              <a:rPr lang="zh-CN" altLang="en-US"/>
              <a:t>中的操作直至图中所有的节点的入度都为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zh-CN" altLang="en-US"/>
              <a:t>则表示图中不存在环路，</a:t>
            </a:r>
            <a:r>
              <a:rPr lang="en-US" altLang="zh-CN"/>
              <a:t>	   </a:t>
            </a:r>
            <a:r>
              <a:rPr lang="zh-CN" altLang="en-US"/>
              <a:t>否则若还存在有入度不为</a:t>
            </a:r>
            <a:r>
              <a:rPr lang="en-US" altLang="zh-CN"/>
              <a:t>0</a:t>
            </a:r>
            <a:r>
              <a:rPr lang="zh-CN" altLang="en-US"/>
              <a:t>的节点则表示图中存在</a:t>
            </a:r>
            <a:r>
              <a:rPr lang="zh-CN" altLang="en-US"/>
              <a:t>环路。</a:t>
            </a:r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1308735" y="4269740"/>
            <a:ext cx="511810" cy="511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2864485" y="5615305"/>
            <a:ext cx="511810" cy="511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2864485" y="4269740"/>
            <a:ext cx="511810" cy="511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1308735" y="5615305"/>
            <a:ext cx="511810" cy="511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4293870" y="4947920"/>
            <a:ext cx="511810" cy="511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6782435" y="4289425"/>
            <a:ext cx="511810" cy="511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8338185" y="5634990"/>
            <a:ext cx="511810" cy="511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0" name="椭圆 19"/>
          <p:cNvSpPr/>
          <p:nvPr>
            <p:custDataLst>
              <p:tags r:id="rId10"/>
            </p:custDataLst>
          </p:nvPr>
        </p:nvSpPr>
        <p:spPr>
          <a:xfrm>
            <a:off x="8338185" y="4289425"/>
            <a:ext cx="511810" cy="511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6782435" y="5634990"/>
            <a:ext cx="511810" cy="511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2" name="椭圆 21"/>
          <p:cNvSpPr/>
          <p:nvPr>
            <p:custDataLst>
              <p:tags r:id="rId12"/>
            </p:custDataLst>
          </p:nvPr>
        </p:nvSpPr>
        <p:spPr>
          <a:xfrm>
            <a:off x="9767570" y="4967605"/>
            <a:ext cx="511810" cy="511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27" name="直接箭头连接符 26"/>
          <p:cNvCxnSpPr>
            <a:stCxn id="19" idx="6"/>
            <a:endCxn id="22" idx="3"/>
          </p:cNvCxnSpPr>
          <p:nvPr>
            <p:custDataLst>
              <p:tags r:id="rId13"/>
            </p:custDataLst>
          </p:nvPr>
        </p:nvCxnSpPr>
        <p:spPr>
          <a:xfrm flipV="1">
            <a:off x="8849995" y="5404485"/>
            <a:ext cx="992505" cy="486410"/>
          </a:xfrm>
          <a:prstGeom prst="straightConnector1">
            <a:avLst/>
          </a:prstGeom>
          <a:ln w="28575" cmpd="sng">
            <a:solidFill>
              <a:srgbClr val="E40D08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1"/>
            <a:endCxn id="20" idx="6"/>
          </p:cNvCxnSpPr>
          <p:nvPr>
            <p:custDataLst>
              <p:tags r:id="rId14"/>
            </p:custDataLst>
          </p:nvPr>
        </p:nvCxnSpPr>
        <p:spPr>
          <a:xfrm flipH="1" flipV="1">
            <a:off x="8849995" y="4545330"/>
            <a:ext cx="992505" cy="497205"/>
          </a:xfrm>
          <a:prstGeom prst="straightConnector1">
            <a:avLst/>
          </a:prstGeom>
          <a:ln w="28575" cmpd="sng">
            <a:solidFill>
              <a:srgbClr val="E40D08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4"/>
            <a:endCxn id="19" idx="0"/>
          </p:cNvCxnSpPr>
          <p:nvPr>
            <p:custDataLst>
              <p:tags r:id="rId15"/>
            </p:custDataLst>
          </p:nvPr>
        </p:nvCxnSpPr>
        <p:spPr>
          <a:xfrm>
            <a:off x="8594090" y="4801235"/>
            <a:ext cx="0" cy="833755"/>
          </a:xfrm>
          <a:prstGeom prst="straightConnector1">
            <a:avLst/>
          </a:prstGeom>
          <a:ln w="28575" cmpd="sng">
            <a:solidFill>
              <a:srgbClr val="E40D08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6" idx="4"/>
            <a:endCxn id="10" idx="0"/>
          </p:cNvCxnSpPr>
          <p:nvPr>
            <p:custDataLst>
              <p:tags r:id="rId16"/>
            </p:custDataLst>
          </p:nvPr>
        </p:nvCxnSpPr>
        <p:spPr>
          <a:xfrm>
            <a:off x="1564640" y="4781550"/>
            <a:ext cx="0" cy="83375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0" idx="6"/>
            <a:endCxn id="7" idx="2"/>
          </p:cNvCxnSpPr>
          <p:nvPr>
            <p:custDataLst>
              <p:tags r:id="rId17"/>
            </p:custDataLst>
          </p:nvPr>
        </p:nvCxnSpPr>
        <p:spPr>
          <a:xfrm>
            <a:off x="1820545" y="5871210"/>
            <a:ext cx="10439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7"/>
            <a:endCxn id="9" idx="3"/>
          </p:cNvCxnSpPr>
          <p:nvPr>
            <p:custDataLst>
              <p:tags r:id="rId18"/>
            </p:custDataLst>
          </p:nvPr>
        </p:nvCxnSpPr>
        <p:spPr>
          <a:xfrm flipV="1">
            <a:off x="1745615" y="4706620"/>
            <a:ext cx="1193800" cy="98361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1" idx="3"/>
          </p:cNvCxnSpPr>
          <p:nvPr>
            <p:custDataLst>
              <p:tags r:id="rId19"/>
            </p:custDataLst>
          </p:nvPr>
        </p:nvCxnSpPr>
        <p:spPr>
          <a:xfrm flipV="1">
            <a:off x="3374390" y="5384800"/>
            <a:ext cx="994410" cy="4864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1" idx="1"/>
          </p:cNvCxnSpPr>
          <p:nvPr>
            <p:custDataLst>
              <p:tags r:id="rId20"/>
            </p:custDataLst>
          </p:nvPr>
        </p:nvCxnSpPr>
        <p:spPr>
          <a:xfrm>
            <a:off x="3376295" y="4545330"/>
            <a:ext cx="992505" cy="47752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6"/>
            <a:endCxn id="9" idx="2"/>
          </p:cNvCxnSpPr>
          <p:nvPr>
            <p:custDataLst>
              <p:tags r:id="rId21"/>
            </p:custDataLst>
          </p:nvPr>
        </p:nvCxnSpPr>
        <p:spPr>
          <a:xfrm>
            <a:off x="1820545" y="4525645"/>
            <a:ext cx="10439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>
            <p:custDataLst>
              <p:tags r:id="rId22"/>
            </p:custDataLst>
          </p:nvPr>
        </p:nvCxnSpPr>
        <p:spPr>
          <a:xfrm>
            <a:off x="7294245" y="4545330"/>
            <a:ext cx="10439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4"/>
            <a:endCxn id="21" idx="0"/>
          </p:cNvCxnSpPr>
          <p:nvPr>
            <p:custDataLst>
              <p:tags r:id="rId23"/>
            </p:custDataLst>
          </p:nvPr>
        </p:nvCxnSpPr>
        <p:spPr>
          <a:xfrm>
            <a:off x="7038340" y="4801235"/>
            <a:ext cx="0" cy="83375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1" idx="7"/>
            <a:endCxn id="20" idx="3"/>
          </p:cNvCxnSpPr>
          <p:nvPr>
            <p:custDataLst>
              <p:tags r:id="rId24"/>
            </p:custDataLst>
          </p:nvPr>
        </p:nvCxnSpPr>
        <p:spPr>
          <a:xfrm flipV="1">
            <a:off x="7219315" y="4726305"/>
            <a:ext cx="1193800" cy="98361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>
            <p:custDataLst>
              <p:tags r:id="rId25"/>
            </p:custDataLst>
          </p:nvPr>
        </p:nvCxnSpPr>
        <p:spPr>
          <a:xfrm>
            <a:off x="7294245" y="5890895"/>
            <a:ext cx="10439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TABLE_ENDDRAG_ORIGIN_RECT" val="671*38"/>
  <p:tag name="TABLE_ENDDRAG_RECT" val="152*438*671*38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90942734918_1_1"/>
  <p:tag name="KSO_WM_UNIT_DYNAMIC_NUM_START" val="0"/>
  <p:tag name="KSO_WM_UNIT_DYNAMIC_NUM_END" val="0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TABLE_ENDDRAG_ORIGIN_RECT" val="671*38"/>
  <p:tag name="TABLE_ENDDRAG_RECT" val="152*438*671*38"/>
</p:tagLst>
</file>

<file path=ppt/tags/tag16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90942734918_1_1"/>
  <p:tag name="KSO_WM_UNIT_DYNAMIC_NUM_START" val="0"/>
  <p:tag name="KSO_WM_UNIT_DYNAMIC_NUM_END" val="0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COMMONDATA" val="eyJoZGlkIjoiMmM0N2YyNGI4ZjcyMDJkYjc1YzE2Y2ZjMDc1OTVmNjYifQ=="/>
  <p:tag name="KSO_WPP_MARK_KEY" val="8d0eb2fa-2ee1-4a26-9e56-e910aea502b0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2084</Words>
  <Application>WPS 演示</Application>
  <PresentationFormat>宽屏</PresentationFormat>
  <Paragraphs>379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狂吃不胖没办法</cp:lastModifiedBy>
  <cp:revision>15</cp:revision>
  <dcterms:created xsi:type="dcterms:W3CDTF">2023-08-01T01:15:00Z</dcterms:created>
  <dcterms:modified xsi:type="dcterms:W3CDTF">2023-08-05T05:08:42Z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24D0667B69CA418BBB55E584DDA33095_12</vt:lpwstr>
  </property>
  <property fmtid="{D5CDD505-2E9C-101B-9397-08002B2CF9AE}" pid="3" name="KSOProductBuildVer">
    <vt:lpwstr>2052-11.1.0.14309</vt:lpwstr>
  </property>
</Properties>
</file>