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0" r:id="rId6"/>
    <p:sldId id="263" r:id="rId7"/>
    <p:sldId id="282" r:id="rId8"/>
    <p:sldId id="266" r:id="rId9"/>
    <p:sldId id="276" r:id="rId10"/>
    <p:sldId id="267" r:id="rId11"/>
    <p:sldId id="277" r:id="rId12"/>
    <p:sldId id="280" r:id="rId13"/>
    <p:sldId id="278" r:id="rId14"/>
    <p:sldId id="279" r:id="rId15"/>
    <p:sldId id="268" r:id="rId16"/>
    <p:sldId id="269" r:id="rId17"/>
    <p:sldId id="270" r:id="rId18"/>
    <p:sldId id="271" r:id="rId19"/>
    <p:sldId id="272" r:id="rId20"/>
    <p:sldId id="281" r:id="rId21"/>
    <p:sldId id="273" r:id="rId22"/>
    <p:sldId id="274" r:id="rId23"/>
    <p:sldId id="275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33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143.xml"/><Relationship Id="rId4" Type="http://schemas.openxmlformats.org/officeDocument/2006/relationships/tags" Target="../tags/tag107.xml"/><Relationship Id="rId39" Type="http://schemas.openxmlformats.org/officeDocument/2006/relationships/tags" Target="../tags/tag142.xml"/><Relationship Id="rId38" Type="http://schemas.openxmlformats.org/officeDocument/2006/relationships/tags" Target="../tags/tag141.xml"/><Relationship Id="rId37" Type="http://schemas.openxmlformats.org/officeDocument/2006/relationships/tags" Target="../tags/tag140.xml"/><Relationship Id="rId36" Type="http://schemas.openxmlformats.org/officeDocument/2006/relationships/tags" Target="../tags/tag139.xml"/><Relationship Id="rId35" Type="http://schemas.openxmlformats.org/officeDocument/2006/relationships/tags" Target="../tags/tag138.xml"/><Relationship Id="rId34" Type="http://schemas.openxmlformats.org/officeDocument/2006/relationships/tags" Target="../tags/tag137.xml"/><Relationship Id="rId33" Type="http://schemas.openxmlformats.org/officeDocument/2006/relationships/tags" Target="../tags/tag136.xml"/><Relationship Id="rId32" Type="http://schemas.openxmlformats.org/officeDocument/2006/relationships/tags" Target="../tags/tag135.xml"/><Relationship Id="rId31" Type="http://schemas.openxmlformats.org/officeDocument/2006/relationships/tags" Target="../tags/tag134.xml"/><Relationship Id="rId30" Type="http://schemas.openxmlformats.org/officeDocument/2006/relationships/tags" Target="../tags/tag133.xml"/><Relationship Id="rId3" Type="http://schemas.openxmlformats.org/officeDocument/2006/relationships/tags" Target="../tags/tag106.xml"/><Relationship Id="rId29" Type="http://schemas.openxmlformats.org/officeDocument/2006/relationships/tags" Target="../tags/tag132.xml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2.png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84.xml"/><Relationship Id="rId19" Type="http://schemas.openxmlformats.org/officeDocument/2006/relationships/tags" Target="../tags/tag201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03.xml"/><Relationship Id="rId19" Type="http://schemas.openxmlformats.org/officeDocument/2006/relationships/tags" Target="../tags/tag220.xml"/><Relationship Id="rId18" Type="http://schemas.openxmlformats.org/officeDocument/2006/relationships/tags" Target="../tags/tag219.xml"/><Relationship Id="rId17" Type="http://schemas.openxmlformats.org/officeDocument/2006/relationships/tags" Target="../tags/tag218.xml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41.xml"/><Relationship Id="rId19" Type="http://schemas.openxmlformats.org/officeDocument/2006/relationships/tags" Target="../tags/tag258.xml"/><Relationship Id="rId18" Type="http://schemas.openxmlformats.org/officeDocument/2006/relationships/tags" Target="../tags/tag257.xml"/><Relationship Id="rId17" Type="http://schemas.openxmlformats.org/officeDocument/2006/relationships/tags" Target="../tags/tag256.xml"/><Relationship Id="rId16" Type="http://schemas.openxmlformats.org/officeDocument/2006/relationships/tags" Target="../tags/tag255.xml"/><Relationship Id="rId15" Type="http://schemas.openxmlformats.org/officeDocument/2006/relationships/tags" Target="../tags/tag254.xml"/><Relationship Id="rId14" Type="http://schemas.openxmlformats.org/officeDocument/2006/relationships/tags" Target="../tags/tag253.xml"/><Relationship Id="rId13" Type="http://schemas.openxmlformats.org/officeDocument/2006/relationships/tags" Target="../tags/tag252.xml"/><Relationship Id="rId12" Type="http://schemas.openxmlformats.org/officeDocument/2006/relationships/tags" Target="../tags/tag25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60.xml"/><Relationship Id="rId19" Type="http://schemas.openxmlformats.org/officeDocument/2006/relationships/tags" Target="../tags/tag277.xml"/><Relationship Id="rId18" Type="http://schemas.openxmlformats.org/officeDocument/2006/relationships/tags" Target="../tags/tag276.xml"/><Relationship Id="rId17" Type="http://schemas.openxmlformats.org/officeDocument/2006/relationships/tags" Target="../tags/tag275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tags" Target="../tags/tag25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" Type="http://schemas.openxmlformats.org/officeDocument/2006/relationships/tags" Target="../tags/tag291.xml"/><Relationship Id="rId13" Type="http://schemas.openxmlformats.org/officeDocument/2006/relationships/tags" Target="../tags/tag290.xml"/><Relationship Id="rId12" Type="http://schemas.openxmlformats.org/officeDocument/2006/relationships/tags" Target="../tags/tag289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tags" Target="../tags/tag2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98.xml"/><Relationship Id="rId19" Type="http://schemas.openxmlformats.org/officeDocument/2006/relationships/tags" Target="../tags/tag315.xml"/><Relationship Id="rId18" Type="http://schemas.openxmlformats.org/officeDocument/2006/relationships/tags" Target="../tags/tag314.xml"/><Relationship Id="rId17" Type="http://schemas.openxmlformats.org/officeDocument/2006/relationships/tags" Target="../tags/tag313.xml"/><Relationship Id="rId16" Type="http://schemas.openxmlformats.org/officeDocument/2006/relationships/tags" Target="../tags/tag312.xml"/><Relationship Id="rId15" Type="http://schemas.openxmlformats.org/officeDocument/2006/relationships/tags" Target="../tags/tag311.xml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6" Type="http://schemas.openxmlformats.org/officeDocument/2006/relationships/slideLayout" Target="../slideLayouts/slideLayout1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9280" y="893445"/>
            <a:ext cx="11092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347</a:t>
            </a:r>
            <a:r>
              <a:rPr lang="zh-CN" altLang="en-US"/>
              <a:t>、</a:t>
            </a:r>
            <a:endParaRPr lang="zh-CN" altLang="en-US"/>
          </a:p>
          <a:p>
            <a:r>
              <a:rPr lang="zh-CN" altLang="en-US"/>
              <a:t>给你一个整数数组 nums 和一个整数 k ，请你返回其中出现频率前 k 高的元素。你可以按 </a:t>
            </a:r>
            <a:r>
              <a:rPr lang="zh-CN" altLang="en-US" b="1"/>
              <a:t>任意顺序</a:t>
            </a:r>
            <a:r>
              <a:rPr lang="zh-CN" altLang="en-US"/>
              <a:t> 返回答案。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3615" y="1793240"/>
            <a:ext cx="6323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示例一：</a:t>
            </a:r>
            <a:endParaRPr lang="zh-CN" altLang="en-US"/>
          </a:p>
          <a:p>
            <a:r>
              <a:rPr lang="zh-CN" altLang="en-US"/>
              <a:t>输入: nums = [1,1,1,2,2,3], k = 2</a:t>
            </a:r>
            <a:endParaRPr lang="zh-CN" altLang="en-US"/>
          </a:p>
          <a:p>
            <a:r>
              <a:rPr lang="zh-CN" altLang="en-US"/>
              <a:t>输出: [1,2]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示例二：</a:t>
            </a:r>
            <a:endParaRPr lang="zh-CN" altLang="en-US"/>
          </a:p>
          <a:p>
            <a:r>
              <a:rPr lang="zh-CN" altLang="en-US">
                <a:sym typeface="+mn-ea"/>
              </a:rPr>
              <a:t>输入: nums = [1], k = 1</a:t>
            </a:r>
            <a:endParaRPr lang="zh-CN" altLang="en-US"/>
          </a:p>
          <a:p>
            <a:r>
              <a:rPr lang="zh-CN" altLang="en-US">
                <a:sym typeface="+mn-ea"/>
              </a:rPr>
              <a:t>输出: [1]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280" y="3823335"/>
            <a:ext cx="9328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提示：</a:t>
            </a:r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/>
              <a:t>1 &lt;= nums.length &lt;= 105</a:t>
            </a:r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/>
              <a:t>k 的取值范围是 [1, 数组中不相同的元素的个数]</a:t>
            </a:r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/>
              <a:t>题目数据保证答案唯一，换句话说，数组中前 k 个高频元素的集合是唯一的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983615" y="5093970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进阶：</a:t>
            </a:r>
            <a:endParaRPr lang="zh-CN" altLang="en-US" b="1"/>
          </a:p>
          <a:p>
            <a:r>
              <a:rPr lang="zh-CN" altLang="en-US" b="1"/>
              <a:t>你所设计算法的时间复杂度 必须 优于 O(n log n) ，其中 n 是数组大小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7575" y="301625"/>
            <a:ext cx="3009900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构建堆</a:t>
            </a:r>
            <a:r>
              <a:rPr lang="en-US" altLang="zh-CN"/>
              <a:t>(</a:t>
            </a:r>
            <a:r>
              <a:rPr lang="zh-CN" altLang="en-US"/>
              <a:t>大根堆</a:t>
            </a:r>
            <a:r>
              <a:rPr lang="zh-CN" altLang="en-US"/>
              <a:t>为例）：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922020"/>
            <a:ext cx="459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给定初始数组：</a:t>
            </a:r>
            <a:r>
              <a:rPr lang="en-US" altLang="zh-CN"/>
              <a:t>[2, 9, 7, 8, 5, 0, 1, 6, 4, 3]</a:t>
            </a:r>
            <a:endParaRPr lang="en-US" altLang="zh-CN"/>
          </a:p>
        </p:txBody>
      </p:sp>
      <p:sp>
        <p:nvSpPr>
          <p:cNvPr id="45" name="椭圆 44"/>
          <p:cNvSpPr/>
          <p:nvPr>
            <p:custDataLst>
              <p:tags r:id="rId1"/>
            </p:custDataLst>
          </p:nvPr>
        </p:nvSpPr>
        <p:spPr>
          <a:xfrm>
            <a:off x="2809875" y="148082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6" name="直接连接符 45"/>
          <p:cNvCxnSpPr>
            <a:stCxn id="45" idx="4"/>
            <a:endCxn id="52" idx="7"/>
          </p:cNvCxnSpPr>
          <p:nvPr>
            <p:custDataLst>
              <p:tags r:id="rId2"/>
            </p:custDataLst>
          </p:nvPr>
        </p:nvCxnSpPr>
        <p:spPr>
          <a:xfrm flipH="1">
            <a:off x="2263775" y="1890395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4"/>
            <a:endCxn id="53" idx="1"/>
          </p:cNvCxnSpPr>
          <p:nvPr>
            <p:custDataLst>
              <p:tags r:id="rId3"/>
            </p:custDataLst>
          </p:nvPr>
        </p:nvCxnSpPr>
        <p:spPr>
          <a:xfrm>
            <a:off x="3021965" y="1890395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2" idx="4"/>
            <a:endCxn id="54" idx="7"/>
          </p:cNvCxnSpPr>
          <p:nvPr>
            <p:custDataLst>
              <p:tags r:id="rId4"/>
            </p:custDataLst>
          </p:nvPr>
        </p:nvCxnSpPr>
        <p:spPr>
          <a:xfrm flipH="1">
            <a:off x="1677035" y="2573655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5" idx="1"/>
            <a:endCxn id="52" idx="4"/>
          </p:cNvCxnSpPr>
          <p:nvPr>
            <p:custDataLst>
              <p:tags r:id="rId5"/>
            </p:custDataLst>
          </p:nvPr>
        </p:nvCxnSpPr>
        <p:spPr>
          <a:xfrm flipH="1" flipV="1">
            <a:off x="2114550" y="2573655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3" idx="4"/>
            <a:endCxn id="56" idx="0"/>
          </p:cNvCxnSpPr>
          <p:nvPr>
            <p:custDataLst>
              <p:tags r:id="rId6"/>
            </p:custDataLst>
          </p:nvPr>
        </p:nvCxnSpPr>
        <p:spPr>
          <a:xfrm flipH="1">
            <a:off x="3482340" y="2573655"/>
            <a:ext cx="500380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4"/>
            <a:endCxn id="57" idx="0"/>
          </p:cNvCxnSpPr>
          <p:nvPr>
            <p:custDataLst>
              <p:tags r:id="rId7"/>
            </p:custDataLst>
          </p:nvPr>
        </p:nvCxnSpPr>
        <p:spPr>
          <a:xfrm>
            <a:off x="3982720" y="2573655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8"/>
            </p:custDataLst>
          </p:nvPr>
        </p:nvSpPr>
        <p:spPr>
          <a:xfrm>
            <a:off x="1902460" y="21640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3" name="椭圆 52"/>
          <p:cNvSpPr/>
          <p:nvPr>
            <p:custDataLst>
              <p:tags r:id="rId9"/>
            </p:custDataLst>
          </p:nvPr>
        </p:nvSpPr>
        <p:spPr>
          <a:xfrm>
            <a:off x="3770630" y="21640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10"/>
            </p:custDataLst>
          </p:nvPr>
        </p:nvSpPr>
        <p:spPr>
          <a:xfrm>
            <a:off x="1315720" y="285940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5" name="椭圆 54"/>
          <p:cNvSpPr/>
          <p:nvPr>
            <p:custDataLst>
              <p:tags r:id="rId11"/>
            </p:custDataLst>
          </p:nvPr>
        </p:nvSpPr>
        <p:spPr>
          <a:xfrm>
            <a:off x="2468880" y="285940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椭圆 55"/>
          <p:cNvSpPr/>
          <p:nvPr>
            <p:custDataLst>
              <p:tags r:id="rId12"/>
            </p:custDataLst>
          </p:nvPr>
        </p:nvSpPr>
        <p:spPr>
          <a:xfrm>
            <a:off x="3270250" y="285940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7" name="椭圆 56"/>
          <p:cNvSpPr/>
          <p:nvPr>
            <p:custDataLst>
              <p:tags r:id="rId13"/>
            </p:custDataLst>
          </p:nvPr>
        </p:nvSpPr>
        <p:spPr>
          <a:xfrm>
            <a:off x="4321175" y="285940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8" name="椭圆 57"/>
          <p:cNvSpPr/>
          <p:nvPr>
            <p:custDataLst>
              <p:tags r:id="rId14"/>
            </p:custDataLst>
          </p:nvPr>
        </p:nvSpPr>
        <p:spPr>
          <a:xfrm>
            <a:off x="892175" y="365569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15"/>
            </p:custDataLst>
          </p:nvPr>
        </p:nvSpPr>
        <p:spPr>
          <a:xfrm>
            <a:off x="1602740" y="365569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2192020" y="365569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61" name="直接连接符 60"/>
          <p:cNvCxnSpPr>
            <a:stCxn id="54" idx="4"/>
            <a:endCxn id="58" idx="0"/>
          </p:cNvCxnSpPr>
          <p:nvPr>
            <p:custDataLst>
              <p:tags r:id="rId17"/>
            </p:custDataLst>
          </p:nvPr>
        </p:nvCxnSpPr>
        <p:spPr>
          <a:xfrm flipH="1">
            <a:off x="1104265" y="3268980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9" idx="0"/>
            <a:endCxn id="54" idx="4"/>
          </p:cNvCxnSpPr>
          <p:nvPr>
            <p:custDataLst>
              <p:tags r:id="rId18"/>
            </p:custDataLst>
          </p:nvPr>
        </p:nvCxnSpPr>
        <p:spPr>
          <a:xfrm flipH="1" flipV="1">
            <a:off x="1527810" y="3268980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5" idx="4"/>
            <a:endCxn id="60" idx="0"/>
          </p:cNvCxnSpPr>
          <p:nvPr>
            <p:custDataLst>
              <p:tags r:id="rId19"/>
            </p:custDataLst>
          </p:nvPr>
        </p:nvCxnSpPr>
        <p:spPr>
          <a:xfrm flipH="1">
            <a:off x="2404110" y="3268980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20"/>
            </p:custDataLst>
          </p:nvPr>
        </p:nvSpPr>
        <p:spPr>
          <a:xfrm>
            <a:off x="9159875" y="16789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7" name="直接连接符 6"/>
          <p:cNvCxnSpPr>
            <a:stCxn id="6" idx="4"/>
            <a:endCxn id="13" idx="7"/>
          </p:cNvCxnSpPr>
          <p:nvPr>
            <p:custDataLst>
              <p:tags r:id="rId21"/>
            </p:custDataLst>
          </p:nvPr>
        </p:nvCxnSpPr>
        <p:spPr>
          <a:xfrm flipH="1">
            <a:off x="8613775" y="2088515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4"/>
            <a:endCxn id="14" idx="1"/>
          </p:cNvCxnSpPr>
          <p:nvPr>
            <p:custDataLst>
              <p:tags r:id="rId22"/>
            </p:custDataLst>
          </p:nvPr>
        </p:nvCxnSpPr>
        <p:spPr>
          <a:xfrm>
            <a:off x="9371965" y="2088515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4"/>
            <a:endCxn id="16" idx="7"/>
          </p:cNvCxnSpPr>
          <p:nvPr>
            <p:custDataLst>
              <p:tags r:id="rId23"/>
            </p:custDataLst>
          </p:nvPr>
        </p:nvCxnSpPr>
        <p:spPr>
          <a:xfrm flipH="1">
            <a:off x="8027035" y="2771775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7" idx="1"/>
            <a:endCxn id="13" idx="4"/>
          </p:cNvCxnSpPr>
          <p:nvPr>
            <p:custDataLst>
              <p:tags r:id="rId24"/>
            </p:custDataLst>
          </p:nvPr>
        </p:nvCxnSpPr>
        <p:spPr>
          <a:xfrm flipH="1" flipV="1">
            <a:off x="8464550" y="2771775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4" idx="4"/>
            <a:endCxn id="18" idx="0"/>
          </p:cNvCxnSpPr>
          <p:nvPr>
            <p:custDataLst>
              <p:tags r:id="rId25"/>
            </p:custDataLst>
          </p:nvPr>
        </p:nvCxnSpPr>
        <p:spPr>
          <a:xfrm flipH="1">
            <a:off x="9808845" y="2771775"/>
            <a:ext cx="52387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4" idx="4"/>
            <a:endCxn id="19" idx="0"/>
          </p:cNvCxnSpPr>
          <p:nvPr>
            <p:custDataLst>
              <p:tags r:id="rId26"/>
            </p:custDataLst>
          </p:nvPr>
        </p:nvCxnSpPr>
        <p:spPr>
          <a:xfrm>
            <a:off x="10332720" y="2771775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27"/>
            </p:custDataLst>
          </p:nvPr>
        </p:nvSpPr>
        <p:spPr>
          <a:xfrm>
            <a:off x="8252460" y="23622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28"/>
            </p:custDataLst>
          </p:nvPr>
        </p:nvSpPr>
        <p:spPr>
          <a:xfrm>
            <a:off x="10120630" y="23622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29"/>
            </p:custDataLst>
          </p:nvPr>
        </p:nvSpPr>
        <p:spPr>
          <a:xfrm>
            <a:off x="7665720" y="30575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30"/>
            </p:custDataLst>
          </p:nvPr>
        </p:nvSpPr>
        <p:spPr>
          <a:xfrm>
            <a:off x="8818880" y="30575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31"/>
            </p:custDataLst>
          </p:nvPr>
        </p:nvSpPr>
        <p:spPr>
          <a:xfrm>
            <a:off x="9596755" y="30575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32"/>
            </p:custDataLst>
          </p:nvPr>
        </p:nvSpPr>
        <p:spPr>
          <a:xfrm>
            <a:off x="10671175" y="30575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33"/>
            </p:custDataLst>
          </p:nvPr>
        </p:nvSpPr>
        <p:spPr>
          <a:xfrm>
            <a:off x="7242175" y="38538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34"/>
            </p:custDataLst>
          </p:nvPr>
        </p:nvSpPr>
        <p:spPr>
          <a:xfrm>
            <a:off x="7952740" y="38538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椭圆 34"/>
          <p:cNvSpPr/>
          <p:nvPr>
            <p:custDataLst>
              <p:tags r:id="rId35"/>
            </p:custDataLst>
          </p:nvPr>
        </p:nvSpPr>
        <p:spPr>
          <a:xfrm>
            <a:off x="8542020" y="38538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6" name="直接连接符 35"/>
          <p:cNvCxnSpPr>
            <a:stCxn id="16" idx="4"/>
            <a:endCxn id="20" idx="0"/>
          </p:cNvCxnSpPr>
          <p:nvPr>
            <p:custDataLst>
              <p:tags r:id="rId36"/>
            </p:custDataLst>
          </p:nvPr>
        </p:nvCxnSpPr>
        <p:spPr>
          <a:xfrm flipH="1">
            <a:off x="7454265" y="3467100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0"/>
            <a:endCxn id="16" idx="4"/>
          </p:cNvCxnSpPr>
          <p:nvPr>
            <p:custDataLst>
              <p:tags r:id="rId37"/>
            </p:custDataLst>
          </p:nvPr>
        </p:nvCxnSpPr>
        <p:spPr>
          <a:xfrm flipH="1" flipV="1">
            <a:off x="7877810" y="3467100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4"/>
            <a:endCxn id="35" idx="0"/>
          </p:cNvCxnSpPr>
          <p:nvPr>
            <p:custDataLst>
              <p:tags r:id="rId38"/>
            </p:custDataLst>
          </p:nvPr>
        </p:nvCxnSpPr>
        <p:spPr>
          <a:xfrm flipH="1">
            <a:off x="8754110" y="3467100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>
            <a:off x="5161915" y="2525395"/>
            <a:ext cx="2171065" cy="66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529330" y="148082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65" name="文本框 64"/>
          <p:cNvSpPr txBox="1"/>
          <p:nvPr>
            <p:custDataLst>
              <p:tags r:id="rId39"/>
            </p:custDataLst>
          </p:nvPr>
        </p:nvSpPr>
        <p:spPr>
          <a:xfrm>
            <a:off x="375920" y="2053590"/>
            <a:ext cx="122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node_left=2*node+1</a:t>
            </a:r>
            <a:endParaRPr lang="en-US" altLang="zh-CN"/>
          </a:p>
        </p:txBody>
      </p:sp>
      <p:sp>
        <p:nvSpPr>
          <p:cNvPr id="66" name="文本框 65"/>
          <p:cNvSpPr txBox="1"/>
          <p:nvPr>
            <p:custDataLst>
              <p:tags r:id="rId40"/>
            </p:custDataLst>
          </p:nvPr>
        </p:nvSpPr>
        <p:spPr>
          <a:xfrm>
            <a:off x="4231640" y="2088515"/>
            <a:ext cx="1297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node_right=2*node+2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5330" y="351155"/>
            <a:ext cx="6658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堆的向下调整性（大根堆为例）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</a:t>
            </a:r>
            <a:r>
              <a:rPr lang="zh-CN" altLang="en-US" b="1"/>
              <a:t>根节点的左右子树都是堆</a:t>
            </a:r>
            <a:r>
              <a:rPr lang="zh-CN" altLang="en-US"/>
              <a:t>，但是根节点不满足堆的性质，可以通过一次向下调整来将其变成一个堆。</a:t>
            </a:r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581660" y="4150360"/>
            <a:ext cx="423545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2073910" y="2450465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2801620" y="2458720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 flipH="1">
            <a:off x="1428750" y="3136900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 flipV="1">
            <a:off x="1825625" y="3153410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 flipH="1">
            <a:off x="3248025" y="3128645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3769360" y="3120390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2517140" y="197993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3441065" y="26752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529080" y="268033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2139315" y="33705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2940685" y="33705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3991610" y="33705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1005205" y="33597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5"/>
            </p:custDataLst>
          </p:nvPr>
        </p:nvSpPr>
        <p:spPr>
          <a:xfrm>
            <a:off x="1273175" y="41668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6"/>
            </p:custDataLst>
          </p:nvPr>
        </p:nvSpPr>
        <p:spPr>
          <a:xfrm>
            <a:off x="1862455" y="41668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9" name="直接连接符 18"/>
          <p:cNvCxnSpPr/>
          <p:nvPr>
            <p:custDataLst>
              <p:tags r:id="rId17"/>
            </p:custDataLst>
          </p:nvPr>
        </p:nvCxnSpPr>
        <p:spPr>
          <a:xfrm flipH="1">
            <a:off x="857885" y="3823335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8"/>
            </p:custDataLst>
          </p:nvPr>
        </p:nvCxnSpPr>
        <p:spPr>
          <a:xfrm flipH="1" flipV="1">
            <a:off x="1254760" y="3856355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9"/>
            </p:custDataLst>
          </p:nvPr>
        </p:nvCxnSpPr>
        <p:spPr>
          <a:xfrm flipH="1">
            <a:off x="2148205" y="3848100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770880" y="1979930"/>
            <a:ext cx="519176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4450715" y="16960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" name="直接连接符 2"/>
          <p:cNvCxnSpPr>
            <a:stCxn id="2" idx="4"/>
            <a:endCxn id="9" idx="7"/>
          </p:cNvCxnSpPr>
          <p:nvPr>
            <p:custDataLst>
              <p:tags r:id="rId2"/>
            </p:custDataLst>
          </p:nvPr>
        </p:nvCxnSpPr>
        <p:spPr>
          <a:xfrm flipH="1">
            <a:off x="3904615" y="2105660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4"/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4662805" y="2105660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9" idx="4"/>
            <a:endCxn id="11" idx="7"/>
          </p:cNvCxnSpPr>
          <p:nvPr>
            <p:custDataLst>
              <p:tags r:id="rId4"/>
            </p:custDataLst>
          </p:nvPr>
        </p:nvCxnSpPr>
        <p:spPr>
          <a:xfrm flipH="1">
            <a:off x="3317875" y="2788920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2" idx="1"/>
            <a:endCxn id="9" idx="4"/>
          </p:cNvCxnSpPr>
          <p:nvPr>
            <p:custDataLst>
              <p:tags r:id="rId5"/>
            </p:custDataLst>
          </p:nvPr>
        </p:nvCxnSpPr>
        <p:spPr>
          <a:xfrm flipH="1" flipV="1">
            <a:off x="3755390" y="2788920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0" idx="4"/>
            <a:endCxn id="13" idx="0"/>
          </p:cNvCxnSpPr>
          <p:nvPr>
            <p:custDataLst>
              <p:tags r:id="rId6"/>
            </p:custDataLst>
          </p:nvPr>
        </p:nvCxnSpPr>
        <p:spPr>
          <a:xfrm flipH="1">
            <a:off x="5123180" y="2788920"/>
            <a:ext cx="500380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0" idx="4"/>
            <a:endCxn id="14" idx="0"/>
          </p:cNvCxnSpPr>
          <p:nvPr>
            <p:custDataLst>
              <p:tags r:id="rId7"/>
            </p:custDataLst>
          </p:nvPr>
        </p:nvCxnSpPr>
        <p:spPr>
          <a:xfrm>
            <a:off x="5623560" y="2788920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3543300" y="23793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5411470" y="23793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295656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410972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>
            <a:off x="491109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>
            <a:off x="5962015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2533015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>
            <a:off x="3243580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6"/>
            </p:custDataLst>
          </p:nvPr>
        </p:nvSpPr>
        <p:spPr>
          <a:xfrm>
            <a:off x="3832860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8" name="直接连接符 17"/>
          <p:cNvCxnSpPr>
            <a:stCxn id="11" idx="4"/>
            <a:endCxn id="15" idx="0"/>
          </p:cNvCxnSpPr>
          <p:nvPr>
            <p:custDataLst>
              <p:tags r:id="rId17"/>
            </p:custDataLst>
          </p:nvPr>
        </p:nvCxnSpPr>
        <p:spPr>
          <a:xfrm flipH="1">
            <a:off x="2745105" y="3484245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0"/>
            <a:endCxn id="11" idx="4"/>
          </p:cNvCxnSpPr>
          <p:nvPr>
            <p:custDataLst>
              <p:tags r:id="rId18"/>
            </p:custDataLst>
          </p:nvPr>
        </p:nvCxnSpPr>
        <p:spPr>
          <a:xfrm flipH="1" flipV="1">
            <a:off x="3168650" y="3484245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4"/>
            <a:endCxn id="17" idx="0"/>
          </p:cNvCxnSpPr>
          <p:nvPr>
            <p:custDataLst>
              <p:tags r:id="rId19"/>
            </p:custDataLst>
          </p:nvPr>
        </p:nvCxnSpPr>
        <p:spPr>
          <a:xfrm flipH="1">
            <a:off x="4044950" y="3484245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8950" y="591820"/>
            <a:ext cx="7526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1）初始的树结构如下图，根节点2无法成堆，但其左右子树均能成大根堆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835" y="600075"/>
            <a:ext cx="9330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2）变更2的位置，先取出数值2，对比其孩子节点大小，9比7大，9移动到根节点的位置。</a:t>
            </a:r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4450715" y="16960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4" name="直接连接符 3"/>
          <p:cNvCxnSpPr>
            <a:stCxn id="3" idx="4"/>
          </p:cNvCxnSpPr>
          <p:nvPr>
            <p:custDataLst>
              <p:tags r:id="rId2"/>
            </p:custDataLst>
          </p:nvPr>
        </p:nvCxnSpPr>
        <p:spPr>
          <a:xfrm flipH="1">
            <a:off x="3969385" y="2105660"/>
            <a:ext cx="693420" cy="387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" idx="4"/>
            <a:endCxn id="11" idx="1"/>
          </p:cNvCxnSpPr>
          <p:nvPr>
            <p:custDataLst>
              <p:tags r:id="rId3"/>
            </p:custDataLst>
          </p:nvPr>
        </p:nvCxnSpPr>
        <p:spPr>
          <a:xfrm>
            <a:off x="4662805" y="2105660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2" idx="7"/>
          </p:cNvCxnSpPr>
          <p:nvPr>
            <p:custDataLst>
              <p:tags r:id="rId4"/>
            </p:custDataLst>
          </p:nvPr>
        </p:nvCxnSpPr>
        <p:spPr>
          <a:xfrm flipH="1">
            <a:off x="3317875" y="2857500"/>
            <a:ext cx="387350" cy="276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" idx="1"/>
          </p:cNvCxnSpPr>
          <p:nvPr>
            <p:custDataLst>
              <p:tags r:id="rId5"/>
            </p:custDataLst>
          </p:nvPr>
        </p:nvCxnSpPr>
        <p:spPr>
          <a:xfrm flipH="1" flipV="1">
            <a:off x="3729990" y="2849245"/>
            <a:ext cx="441960" cy="285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4"/>
            <a:endCxn id="14" idx="0"/>
          </p:cNvCxnSpPr>
          <p:nvPr>
            <p:custDataLst>
              <p:tags r:id="rId6"/>
            </p:custDataLst>
          </p:nvPr>
        </p:nvCxnSpPr>
        <p:spPr>
          <a:xfrm flipH="1">
            <a:off x="5123180" y="2788920"/>
            <a:ext cx="500380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1" idx="4"/>
            <a:endCxn id="15" idx="0"/>
          </p:cNvCxnSpPr>
          <p:nvPr>
            <p:custDataLst>
              <p:tags r:id="rId7"/>
            </p:custDataLst>
          </p:nvPr>
        </p:nvCxnSpPr>
        <p:spPr>
          <a:xfrm>
            <a:off x="5623560" y="2788920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2894330" y="20840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5411470" y="23793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295656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410972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4911090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5962015" y="307467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2533015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5"/>
            </p:custDataLst>
          </p:nvPr>
        </p:nvSpPr>
        <p:spPr>
          <a:xfrm>
            <a:off x="3243580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6"/>
            </p:custDataLst>
          </p:nvPr>
        </p:nvSpPr>
        <p:spPr>
          <a:xfrm>
            <a:off x="3832860" y="3870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9" name="直接连接符 18"/>
          <p:cNvCxnSpPr>
            <a:stCxn id="12" idx="4"/>
            <a:endCxn id="16" idx="0"/>
          </p:cNvCxnSpPr>
          <p:nvPr>
            <p:custDataLst>
              <p:tags r:id="rId17"/>
            </p:custDataLst>
          </p:nvPr>
        </p:nvCxnSpPr>
        <p:spPr>
          <a:xfrm flipH="1">
            <a:off x="2745105" y="3484245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0"/>
            <a:endCxn id="12" idx="4"/>
          </p:cNvCxnSpPr>
          <p:nvPr>
            <p:custDataLst>
              <p:tags r:id="rId18"/>
            </p:custDataLst>
          </p:nvPr>
        </p:nvCxnSpPr>
        <p:spPr>
          <a:xfrm flipH="1" flipV="1">
            <a:off x="3168650" y="3484245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4"/>
            <a:endCxn id="18" idx="0"/>
          </p:cNvCxnSpPr>
          <p:nvPr>
            <p:custDataLst>
              <p:tags r:id="rId19"/>
            </p:custDataLst>
          </p:nvPr>
        </p:nvCxnSpPr>
        <p:spPr>
          <a:xfrm flipH="1">
            <a:off x="4044950" y="3484245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8330" y="561340"/>
            <a:ext cx="8883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3）如果移动到空位上，8和5都比2大，显然不成立。因此需要移动空位下一层节点中更大的值到该空位中，8大于5，将8移动到空位中。</a:t>
            </a: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80970" y="34950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11090" y="21634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970020" y="28416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2956560" y="43789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6671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425640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6555" y="403860"/>
            <a:ext cx="7998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4）同理，2移动到现有空位上，6和4都大于2，堆无法成立。同上步骤，选择6和4中较大的值移动到空位</a:t>
            </a: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828290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11090" y="21634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970020" y="28416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380105" y="3551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6671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425640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2430" y="418465"/>
            <a:ext cx="8336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5）现有空位为叶子节点，已经是堆的最小节点，移动2到空位上，这时，原先的完全二叉树变为大根堆。</a:t>
            </a: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528570" y="34950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168140" y="1778635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895850" y="1786890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522980" y="2465070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3919855" y="2481580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342255" y="2456815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5863590" y="2448560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611370" y="129921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535295" y="20034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670300" y="197739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233545" y="269875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034915" y="269875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085840" y="269875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080385" y="268732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367405" y="34950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3956685" y="34950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2952115" y="3151505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348990" y="3184525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242435" y="3176270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2615" y="45821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以上整个移动过程，就是一次堆的向下调整。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84250" y="648970"/>
            <a:ext cx="88988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堆排序</a:t>
            </a:r>
            <a:r>
              <a:rPr lang="zh-CN" altLang="en-US"/>
              <a:t>过程：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（1）建立堆；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（2）得到堆顶元素，为最大元素；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（3）去掉堆顶，将堆最后一个元素放到堆顶，此时可通过一次调整重新使堆有序；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（4）堆顶元素为第二大元素；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（5）重复步骤3，直到堆变空。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828290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11090" y="223329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970020" y="28416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380105" y="3551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6671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43148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828290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7127875" y="141033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970020" y="28416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380105" y="3551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6671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425640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195" y="51308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1）如图，大根堆堆顶是列表中最大的数。取走9，得到列表中第一大的数。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8075" y="1657985"/>
            <a:ext cx="80810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、统计元素出现频率</a:t>
            </a:r>
            <a:endParaRPr lang="zh-CN" altLang="en-US"/>
          </a:p>
          <a:p>
            <a:pPr indent="457200"/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结构：</a:t>
            </a:r>
            <a:r>
              <a:rPr lang="en-US" altLang="zh-CN">
                <a:sym typeface="+mn-ea"/>
              </a:rPr>
              <a:t>(key,value)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/>
              <a:t>key</a:t>
            </a:r>
            <a:r>
              <a:rPr lang="zh-CN" altLang="en-US"/>
              <a:t>存放元素值，</a:t>
            </a:r>
            <a:r>
              <a:rPr lang="en-US" altLang="zh-CN"/>
              <a:t>value</a:t>
            </a:r>
            <a:r>
              <a:rPr lang="zh-CN" altLang="en-US"/>
              <a:t>存放出现次数，遍历整个数组求出每个元素的出现频次，</a:t>
            </a:r>
            <a:r>
              <a:rPr lang="zh-CN" altLang="en-US"/>
              <a:t>时间复杂度</a:t>
            </a:r>
            <a:r>
              <a:rPr lang="en-US" altLang="zh-CN"/>
              <a:t>O(logn)</a:t>
            </a:r>
            <a:endParaRPr lang="en-US" altLang="zh-CN"/>
          </a:p>
          <a:p>
            <a:pPr indent="457200"/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、对频率排序</a:t>
            </a:r>
            <a:endParaRPr lang="zh-CN" altLang="en-US"/>
          </a:p>
          <a:p>
            <a:pPr indent="457200"/>
            <a:r>
              <a:rPr lang="zh-CN" altLang="en-US"/>
              <a:t>按照</a:t>
            </a:r>
            <a:r>
              <a:rPr lang="en-US" altLang="zh-CN"/>
              <a:t>value</a:t>
            </a:r>
            <a:r>
              <a:rPr lang="zh-CN" altLang="en-US"/>
              <a:t>值进行</a:t>
            </a:r>
            <a:r>
              <a:rPr lang="zh-CN" altLang="en-US" b="1"/>
              <a:t>排序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、找出前K个高频元素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5615" y="5175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2）取堆中最后一个元素，这里是3，将3移动到堆顶，得到一个除了根节点外，子树都是堆的完全二叉树</a:t>
            </a: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828290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7127875" y="141033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3970020" y="28416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380105" y="3551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667125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4860290" y="215836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3565" y="608330"/>
            <a:ext cx="4574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3）向下调整，得到如下图的大根堆。</a:t>
            </a:r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828290" y="435927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4467860" y="2642870"/>
            <a:ext cx="504190" cy="23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5195570" y="2651125"/>
            <a:ext cx="52959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3822700" y="3329305"/>
            <a:ext cx="25590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 flipV="1">
            <a:off x="4219575" y="3345815"/>
            <a:ext cx="23177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>
            <a:off x="5641975" y="3321050"/>
            <a:ext cx="281305" cy="1987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163310" y="3312795"/>
            <a:ext cx="289560" cy="18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7127875" y="141033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835015" y="286766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4854575" y="215519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53326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5334635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6385560" y="356298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3933825" y="28746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3399155" y="357314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3655060" y="435483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3251835" y="4015740"/>
            <a:ext cx="231775" cy="273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 flipV="1">
            <a:off x="3648710" y="4048760"/>
            <a:ext cx="190500" cy="2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42155" y="4040505"/>
            <a:ext cx="140335" cy="2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83565" y="529018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如图，大根堆堆顶是列表中最大的数。取走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，得到列表中第</a:t>
            </a:r>
            <a:r>
              <a:rPr lang="zh-CN" altLang="en-US">
                <a:sym typeface="+mn-ea"/>
              </a:rPr>
              <a:t>二大的数。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重复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）过程直至二叉树</a:t>
            </a:r>
            <a:r>
              <a:rPr lang="zh-CN" altLang="en-US">
                <a:sym typeface="+mn-ea"/>
              </a:rPr>
              <a:t>为空。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815" y="372110"/>
            <a:ext cx="11088370" cy="6113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563245"/>
            <a:ext cx="2019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堆排序：</a:t>
            </a:r>
            <a:r>
              <a:rPr lang="en-US" altLang="zh-CN"/>
              <a:t>nlog(n)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9790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大顶堆：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736080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小顶堆：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33700" y="228981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129790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735705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163004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253428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343852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4342765" y="429006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7926070" y="234315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7122160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8728075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662241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752665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843089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>
            <a:off x="9335135" y="434340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15"/>
            </p:custDataLst>
          </p:nvPr>
        </p:nvSpPr>
        <p:spPr>
          <a:xfrm>
            <a:off x="1080135" y="5268595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6" name="直接连接符 25"/>
          <p:cNvCxnSpPr>
            <a:stCxn id="5" idx="4"/>
            <a:endCxn id="8" idx="7"/>
          </p:cNvCxnSpPr>
          <p:nvPr/>
        </p:nvCxnSpPr>
        <p:spPr>
          <a:xfrm flipH="1">
            <a:off x="2660650" y="290512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4"/>
            <a:endCxn id="9" idx="1"/>
          </p:cNvCxnSpPr>
          <p:nvPr>
            <p:custDataLst>
              <p:tags r:id="rId16"/>
            </p:custDataLst>
          </p:nvPr>
        </p:nvCxnSpPr>
        <p:spPr>
          <a:xfrm>
            <a:off x="3244850" y="2905125"/>
            <a:ext cx="58166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3" idx="0"/>
          </p:cNvCxnSpPr>
          <p:nvPr>
            <p:custDataLst>
              <p:tags r:id="rId17"/>
            </p:custDataLst>
          </p:nvPr>
        </p:nvCxnSpPr>
        <p:spPr>
          <a:xfrm flipH="1">
            <a:off x="1941195" y="3814445"/>
            <a:ext cx="49974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0"/>
            <a:endCxn id="8" idx="4"/>
          </p:cNvCxnSpPr>
          <p:nvPr>
            <p:custDataLst>
              <p:tags r:id="rId18"/>
            </p:custDataLst>
          </p:nvPr>
        </p:nvCxnSpPr>
        <p:spPr>
          <a:xfrm flipH="1" flipV="1">
            <a:off x="2440940" y="3814445"/>
            <a:ext cx="40449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5" idx="0"/>
          </p:cNvCxnSpPr>
          <p:nvPr>
            <p:custDataLst>
              <p:tags r:id="rId19"/>
            </p:custDataLst>
          </p:nvPr>
        </p:nvCxnSpPr>
        <p:spPr>
          <a:xfrm flipH="1">
            <a:off x="3749675" y="3814445"/>
            <a:ext cx="29718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7" idx="0"/>
          </p:cNvCxnSpPr>
          <p:nvPr>
            <p:custDataLst>
              <p:tags r:id="rId20"/>
            </p:custDataLst>
          </p:nvPr>
        </p:nvCxnSpPr>
        <p:spPr>
          <a:xfrm>
            <a:off x="4046855" y="3814445"/>
            <a:ext cx="60706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4"/>
            <a:endCxn id="19" idx="7"/>
          </p:cNvCxnSpPr>
          <p:nvPr>
            <p:custDataLst>
              <p:tags r:id="rId21"/>
            </p:custDataLst>
          </p:nvPr>
        </p:nvCxnSpPr>
        <p:spPr>
          <a:xfrm flipH="1">
            <a:off x="7653020" y="295846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8" idx="4"/>
            <a:endCxn id="20" idx="1"/>
          </p:cNvCxnSpPr>
          <p:nvPr>
            <p:custDataLst>
              <p:tags r:id="rId22"/>
            </p:custDataLst>
          </p:nvPr>
        </p:nvCxnSpPr>
        <p:spPr>
          <a:xfrm>
            <a:off x="8237220" y="2958465"/>
            <a:ext cx="58166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4"/>
            <a:endCxn id="21" idx="0"/>
          </p:cNvCxnSpPr>
          <p:nvPr>
            <p:custDataLst>
              <p:tags r:id="rId23"/>
            </p:custDataLst>
          </p:nvPr>
        </p:nvCxnSpPr>
        <p:spPr>
          <a:xfrm flipH="1">
            <a:off x="6933565" y="3867785"/>
            <a:ext cx="499745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2" idx="0"/>
          </p:cNvCxnSpPr>
          <p:nvPr>
            <p:custDataLst>
              <p:tags r:id="rId24"/>
            </p:custDataLst>
          </p:nvPr>
        </p:nvCxnSpPr>
        <p:spPr>
          <a:xfrm>
            <a:off x="7422515" y="3883025"/>
            <a:ext cx="415290" cy="460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4"/>
            <a:endCxn id="23" idx="0"/>
          </p:cNvCxnSpPr>
          <p:nvPr>
            <p:custDataLst>
              <p:tags r:id="rId25"/>
            </p:custDataLst>
          </p:nvPr>
        </p:nvCxnSpPr>
        <p:spPr>
          <a:xfrm flipH="1">
            <a:off x="8742045" y="3867785"/>
            <a:ext cx="29718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0" idx="4"/>
            <a:endCxn id="24" idx="0"/>
          </p:cNvCxnSpPr>
          <p:nvPr>
            <p:custDataLst>
              <p:tags r:id="rId26"/>
            </p:custDataLst>
          </p:nvPr>
        </p:nvCxnSpPr>
        <p:spPr>
          <a:xfrm>
            <a:off x="9039225" y="3867785"/>
            <a:ext cx="607060" cy="475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563245"/>
            <a:ext cx="562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堆排序：维持前</a:t>
            </a:r>
            <a:r>
              <a:rPr lang="en-US" altLang="zh-CN"/>
              <a:t>K</a:t>
            </a:r>
            <a:r>
              <a:rPr lang="zh-CN" altLang="en-US"/>
              <a:t>个高频元素的有序集合，如</a:t>
            </a:r>
            <a:r>
              <a:rPr lang="en-US" altLang="zh-CN"/>
              <a:t>K=3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43735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大顶堆：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50025" y="157734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小顶堆：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47645" y="228981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1943735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549650" y="319913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4"/>
            </p:custDataLst>
          </p:nvPr>
        </p:nvSpPr>
        <p:spPr>
          <a:xfrm>
            <a:off x="7740015" y="234315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936105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6"/>
            </p:custDataLst>
          </p:nvPr>
        </p:nvSpPr>
        <p:spPr>
          <a:xfrm>
            <a:off x="8542020" y="3252470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1203960" y="4111625"/>
            <a:ext cx="621665" cy="61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32" name="直接连接符 31"/>
          <p:cNvCxnSpPr/>
          <p:nvPr>
            <p:custDataLst>
              <p:tags r:id="rId8"/>
            </p:custDataLst>
          </p:nvPr>
        </p:nvCxnSpPr>
        <p:spPr>
          <a:xfrm flipH="1">
            <a:off x="7466965" y="2958465"/>
            <a:ext cx="584200" cy="384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0" idx="0"/>
          </p:cNvCxnSpPr>
          <p:nvPr>
            <p:custDataLst>
              <p:tags r:id="rId9"/>
            </p:custDataLst>
          </p:nvPr>
        </p:nvCxnSpPr>
        <p:spPr>
          <a:xfrm>
            <a:off x="8039100" y="2957195"/>
            <a:ext cx="814070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8" idx="0"/>
          </p:cNvCxnSpPr>
          <p:nvPr>
            <p:custDataLst>
              <p:tags r:id="rId10"/>
            </p:custDataLst>
          </p:nvPr>
        </p:nvCxnSpPr>
        <p:spPr>
          <a:xfrm flipH="1">
            <a:off x="2254885" y="2905125"/>
            <a:ext cx="803910" cy="294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4"/>
            <a:endCxn id="9" idx="0"/>
          </p:cNvCxnSpPr>
          <p:nvPr>
            <p:custDataLst>
              <p:tags r:id="rId11"/>
            </p:custDataLst>
          </p:nvPr>
        </p:nvCxnSpPr>
        <p:spPr>
          <a:xfrm>
            <a:off x="3058795" y="2905125"/>
            <a:ext cx="802005" cy="294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66965" y="5436235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时间复杂度：</a:t>
            </a:r>
            <a:r>
              <a:rPr lang="en-US" altLang="zh-CN"/>
              <a:t>O( nlog(k) 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26285" y="1875155"/>
            <a:ext cx="49301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7</a:t>
            </a:r>
            <a:r>
              <a:rPr lang="zh-CN" altLang="en-US" sz="2800"/>
              <a:t>月</a:t>
            </a:r>
            <a:r>
              <a:rPr lang="en-US" altLang="zh-CN" sz="2800"/>
              <a:t>8</a:t>
            </a:r>
            <a:r>
              <a:rPr lang="zh-CN" altLang="en-US" sz="2800"/>
              <a:t>日</a:t>
            </a:r>
            <a:r>
              <a:rPr lang="en-US" altLang="zh-CN" sz="2800"/>
              <a:t>	</a:t>
            </a:r>
            <a:r>
              <a:rPr lang="zh-CN" altLang="en-US" sz="2800"/>
              <a:t>堆相关知识：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堆的相关定义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自建堆结构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实现堆排序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275" y="1831340"/>
            <a:ext cx="8932545" cy="319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堆（</a:t>
            </a:r>
            <a:r>
              <a:rPr lang="en-US" altLang="zh-CN" sz="2400"/>
              <a:t>Heap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b="1"/>
              <a:t>定义：</a:t>
            </a:r>
            <a:r>
              <a:rPr lang="zh-CN" altLang="en-US"/>
              <a:t>堆(Heap)是计算机科学中一类特殊的数据结构的统称。堆通常是一个可以被看做一棵</a:t>
            </a:r>
            <a:r>
              <a:rPr lang="zh-CN" altLang="en-US" b="1"/>
              <a:t>完全二叉树</a:t>
            </a:r>
            <a:r>
              <a:rPr lang="zh-CN" altLang="en-US"/>
              <a:t>的数组对象。 故通常我们用完全二叉树来维护一个一维数组。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性质：</a:t>
            </a:r>
            <a:r>
              <a:rPr lang="zh-CN" altLang="en-US"/>
              <a:t>堆满足</a:t>
            </a:r>
            <a:r>
              <a:rPr lang="zh-CN" altLang="en-US"/>
              <a:t>以下性质：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）堆中某个节点的值总是不大于或不小于其父节点的值。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）堆总是一棵完全二叉树。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椭圆 44"/>
          <p:cNvSpPr/>
          <p:nvPr>
            <p:custDataLst>
              <p:tags r:id="rId1"/>
            </p:custDataLst>
          </p:nvPr>
        </p:nvSpPr>
        <p:spPr>
          <a:xfrm>
            <a:off x="4640580" y="302768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46" name="直接连接符 45"/>
          <p:cNvCxnSpPr>
            <a:stCxn id="45" idx="4"/>
            <a:endCxn id="52" idx="7"/>
          </p:cNvCxnSpPr>
          <p:nvPr>
            <p:custDataLst>
              <p:tags r:id="rId2"/>
            </p:custDataLst>
          </p:nvPr>
        </p:nvCxnSpPr>
        <p:spPr>
          <a:xfrm flipH="1">
            <a:off x="4094480" y="3437255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4"/>
            <a:endCxn id="53" idx="1"/>
          </p:cNvCxnSpPr>
          <p:nvPr>
            <p:custDataLst>
              <p:tags r:id="rId3"/>
            </p:custDataLst>
          </p:nvPr>
        </p:nvCxnSpPr>
        <p:spPr>
          <a:xfrm>
            <a:off x="4852670" y="3437255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2" idx="4"/>
            <a:endCxn id="54" idx="7"/>
          </p:cNvCxnSpPr>
          <p:nvPr>
            <p:custDataLst>
              <p:tags r:id="rId4"/>
            </p:custDataLst>
          </p:nvPr>
        </p:nvCxnSpPr>
        <p:spPr>
          <a:xfrm flipH="1">
            <a:off x="3507740" y="4120515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5" idx="1"/>
            <a:endCxn id="52" idx="4"/>
          </p:cNvCxnSpPr>
          <p:nvPr>
            <p:custDataLst>
              <p:tags r:id="rId5"/>
            </p:custDataLst>
          </p:nvPr>
        </p:nvCxnSpPr>
        <p:spPr>
          <a:xfrm flipH="1" flipV="1">
            <a:off x="3945255" y="4120515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3" idx="4"/>
            <a:endCxn id="56" idx="0"/>
          </p:cNvCxnSpPr>
          <p:nvPr>
            <p:custDataLst>
              <p:tags r:id="rId6"/>
            </p:custDataLst>
          </p:nvPr>
        </p:nvCxnSpPr>
        <p:spPr>
          <a:xfrm flipH="1">
            <a:off x="5289550" y="4120515"/>
            <a:ext cx="52387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4"/>
            <a:endCxn id="57" idx="0"/>
          </p:cNvCxnSpPr>
          <p:nvPr>
            <p:custDataLst>
              <p:tags r:id="rId7"/>
            </p:custDataLst>
          </p:nvPr>
        </p:nvCxnSpPr>
        <p:spPr>
          <a:xfrm>
            <a:off x="5813425" y="4120515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8"/>
            </p:custDataLst>
          </p:nvPr>
        </p:nvSpPr>
        <p:spPr>
          <a:xfrm>
            <a:off x="3733165" y="37109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3" name="椭圆 52"/>
          <p:cNvSpPr/>
          <p:nvPr>
            <p:custDataLst>
              <p:tags r:id="rId9"/>
            </p:custDataLst>
          </p:nvPr>
        </p:nvSpPr>
        <p:spPr>
          <a:xfrm>
            <a:off x="5601335" y="37109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10"/>
            </p:custDataLst>
          </p:nvPr>
        </p:nvSpPr>
        <p:spPr>
          <a:xfrm>
            <a:off x="3146425" y="440626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椭圆 54"/>
          <p:cNvSpPr/>
          <p:nvPr>
            <p:custDataLst>
              <p:tags r:id="rId11"/>
            </p:custDataLst>
          </p:nvPr>
        </p:nvSpPr>
        <p:spPr>
          <a:xfrm>
            <a:off x="4299585" y="440626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椭圆 55"/>
          <p:cNvSpPr/>
          <p:nvPr>
            <p:custDataLst>
              <p:tags r:id="rId12"/>
            </p:custDataLst>
          </p:nvPr>
        </p:nvSpPr>
        <p:spPr>
          <a:xfrm>
            <a:off x="5077460" y="440626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7" name="椭圆 56"/>
          <p:cNvSpPr/>
          <p:nvPr>
            <p:custDataLst>
              <p:tags r:id="rId13"/>
            </p:custDataLst>
          </p:nvPr>
        </p:nvSpPr>
        <p:spPr>
          <a:xfrm>
            <a:off x="6151880" y="440626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8" name="椭圆 57"/>
          <p:cNvSpPr/>
          <p:nvPr>
            <p:custDataLst>
              <p:tags r:id="rId14"/>
            </p:custDataLst>
          </p:nvPr>
        </p:nvSpPr>
        <p:spPr>
          <a:xfrm>
            <a:off x="2722880" y="5202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15"/>
            </p:custDataLst>
          </p:nvPr>
        </p:nvSpPr>
        <p:spPr>
          <a:xfrm>
            <a:off x="3433445" y="5202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4022725" y="520255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61" name="直接连接符 60"/>
          <p:cNvCxnSpPr>
            <a:stCxn id="54" idx="4"/>
            <a:endCxn id="58" idx="0"/>
          </p:cNvCxnSpPr>
          <p:nvPr>
            <p:custDataLst>
              <p:tags r:id="rId17"/>
            </p:custDataLst>
          </p:nvPr>
        </p:nvCxnSpPr>
        <p:spPr>
          <a:xfrm flipH="1">
            <a:off x="2934970" y="4815840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9" idx="0"/>
            <a:endCxn id="54" idx="4"/>
          </p:cNvCxnSpPr>
          <p:nvPr>
            <p:custDataLst>
              <p:tags r:id="rId18"/>
            </p:custDataLst>
          </p:nvPr>
        </p:nvCxnSpPr>
        <p:spPr>
          <a:xfrm flipH="1" flipV="1">
            <a:off x="3358515" y="4815840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5" idx="4"/>
            <a:endCxn id="60" idx="0"/>
          </p:cNvCxnSpPr>
          <p:nvPr>
            <p:custDataLst>
              <p:tags r:id="rId19"/>
            </p:custDataLst>
          </p:nvPr>
        </p:nvCxnSpPr>
        <p:spPr>
          <a:xfrm flipH="1">
            <a:off x="4234815" y="4815840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7210" y="533400"/>
            <a:ext cx="7687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完全二叉树</a:t>
            </a:r>
            <a:r>
              <a:rPr lang="zh-CN" altLang="en-US"/>
              <a:t>定义：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）如果将二叉树的深度设置为h，则除h层之外的所有层（1~h-1）中的节点数达到最大值（</a:t>
            </a:r>
            <a:r>
              <a:rPr lang="zh-CN" altLang="en-US"/>
              <a:t>满二叉树）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）并且h层中的所有节点都连续地集中在最左侧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这是一个完全的二叉树。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784860" y="2114550"/>
            <a:ext cx="115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图示</a:t>
            </a:r>
            <a:r>
              <a:rPr lang="zh-CN" altLang="en-US"/>
              <a:t>如下：</a:t>
            </a:r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2931795" y="24155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26" name="直接连接符 25"/>
          <p:cNvCxnSpPr>
            <a:stCxn id="15" idx="4"/>
            <a:endCxn id="21" idx="7"/>
          </p:cNvCxnSpPr>
          <p:nvPr>
            <p:custDataLst>
              <p:tags r:id="rId3"/>
            </p:custDataLst>
          </p:nvPr>
        </p:nvCxnSpPr>
        <p:spPr>
          <a:xfrm flipH="1">
            <a:off x="2385695" y="2825115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4"/>
            <a:endCxn id="22" idx="1"/>
          </p:cNvCxnSpPr>
          <p:nvPr>
            <p:custDataLst>
              <p:tags r:id="rId4"/>
            </p:custDataLst>
          </p:nvPr>
        </p:nvCxnSpPr>
        <p:spPr>
          <a:xfrm>
            <a:off x="3143885" y="2825115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4"/>
            <a:endCxn id="23" idx="7"/>
          </p:cNvCxnSpPr>
          <p:nvPr>
            <p:custDataLst>
              <p:tags r:id="rId5"/>
            </p:custDataLst>
          </p:nvPr>
        </p:nvCxnSpPr>
        <p:spPr>
          <a:xfrm flipH="1">
            <a:off x="1798955" y="3508375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1"/>
            <a:endCxn id="21" idx="4"/>
          </p:cNvCxnSpPr>
          <p:nvPr>
            <p:custDataLst>
              <p:tags r:id="rId6"/>
            </p:custDataLst>
          </p:nvPr>
        </p:nvCxnSpPr>
        <p:spPr>
          <a:xfrm flipH="1" flipV="1">
            <a:off x="2236470" y="3508375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4"/>
            <a:endCxn id="25" idx="0"/>
          </p:cNvCxnSpPr>
          <p:nvPr>
            <p:custDataLst>
              <p:tags r:id="rId7"/>
            </p:custDataLst>
          </p:nvPr>
        </p:nvCxnSpPr>
        <p:spPr>
          <a:xfrm flipH="1">
            <a:off x="3580765" y="3508375"/>
            <a:ext cx="52387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4"/>
            <a:endCxn id="33" idx="0"/>
          </p:cNvCxnSpPr>
          <p:nvPr>
            <p:custDataLst>
              <p:tags r:id="rId8"/>
            </p:custDataLst>
          </p:nvPr>
        </p:nvCxnSpPr>
        <p:spPr>
          <a:xfrm>
            <a:off x="4104640" y="3508375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2173605" y="517271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大根堆（</a:t>
            </a:r>
            <a:r>
              <a:rPr lang="zh-CN" altLang="en-US"/>
              <a:t>逻辑结构）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7649845" y="5172710"/>
            <a:ext cx="225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小根堆（</a:t>
            </a:r>
            <a:r>
              <a:rPr lang="zh-CN" altLang="en-US"/>
              <a:t>逻辑结构）</a:t>
            </a: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2024380" y="30988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3892550" y="30988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1437640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>
            <a:off x="2590800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15"/>
            </p:custDataLst>
          </p:nvPr>
        </p:nvSpPr>
        <p:spPr>
          <a:xfrm>
            <a:off x="3368675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4443095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014095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椭圆 38"/>
          <p:cNvSpPr/>
          <p:nvPr>
            <p:custDataLst>
              <p:tags r:id="rId18"/>
            </p:custDataLst>
          </p:nvPr>
        </p:nvSpPr>
        <p:spPr>
          <a:xfrm>
            <a:off x="1724660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椭圆 39"/>
          <p:cNvSpPr/>
          <p:nvPr>
            <p:custDataLst>
              <p:tags r:id="rId19"/>
            </p:custDataLst>
          </p:nvPr>
        </p:nvSpPr>
        <p:spPr>
          <a:xfrm>
            <a:off x="2313940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41" name="直接连接符 40"/>
          <p:cNvCxnSpPr>
            <a:stCxn id="23" idx="4"/>
            <a:endCxn id="34" idx="0"/>
          </p:cNvCxnSpPr>
          <p:nvPr>
            <p:custDataLst>
              <p:tags r:id="rId20"/>
            </p:custDataLst>
          </p:nvPr>
        </p:nvCxnSpPr>
        <p:spPr>
          <a:xfrm flipH="1">
            <a:off x="1226185" y="4203700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0"/>
            <a:endCxn id="23" idx="4"/>
          </p:cNvCxnSpPr>
          <p:nvPr>
            <p:custDataLst>
              <p:tags r:id="rId21"/>
            </p:custDataLst>
          </p:nvPr>
        </p:nvCxnSpPr>
        <p:spPr>
          <a:xfrm flipH="1" flipV="1">
            <a:off x="1649730" y="4203700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40" idx="0"/>
          </p:cNvCxnSpPr>
          <p:nvPr>
            <p:custDataLst>
              <p:tags r:id="rId22"/>
            </p:custDataLst>
          </p:nvPr>
        </p:nvCxnSpPr>
        <p:spPr>
          <a:xfrm flipH="1">
            <a:off x="2526030" y="4203700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>
            <p:custDataLst>
              <p:tags r:id="rId23"/>
            </p:custDataLst>
          </p:nvPr>
        </p:nvSpPr>
        <p:spPr>
          <a:xfrm>
            <a:off x="8195945" y="241554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46" name="直接连接符 45"/>
          <p:cNvCxnSpPr>
            <a:stCxn id="45" idx="4"/>
            <a:endCxn id="52" idx="7"/>
          </p:cNvCxnSpPr>
          <p:nvPr>
            <p:custDataLst>
              <p:tags r:id="rId24"/>
            </p:custDataLst>
          </p:nvPr>
        </p:nvCxnSpPr>
        <p:spPr>
          <a:xfrm flipH="1">
            <a:off x="7649845" y="2825115"/>
            <a:ext cx="758190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4"/>
            <a:endCxn id="53" idx="1"/>
          </p:cNvCxnSpPr>
          <p:nvPr>
            <p:custDataLst>
              <p:tags r:id="rId25"/>
            </p:custDataLst>
          </p:nvPr>
        </p:nvCxnSpPr>
        <p:spPr>
          <a:xfrm>
            <a:off x="8408035" y="2825115"/>
            <a:ext cx="810895" cy="333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2" idx="4"/>
            <a:endCxn id="54" idx="7"/>
          </p:cNvCxnSpPr>
          <p:nvPr>
            <p:custDataLst>
              <p:tags r:id="rId26"/>
            </p:custDataLst>
          </p:nvPr>
        </p:nvCxnSpPr>
        <p:spPr>
          <a:xfrm flipH="1">
            <a:off x="7063105" y="3508375"/>
            <a:ext cx="437515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5" idx="1"/>
            <a:endCxn id="52" idx="4"/>
          </p:cNvCxnSpPr>
          <p:nvPr>
            <p:custDataLst>
              <p:tags r:id="rId27"/>
            </p:custDataLst>
          </p:nvPr>
        </p:nvCxnSpPr>
        <p:spPr>
          <a:xfrm flipH="1" flipV="1">
            <a:off x="7500620" y="3508375"/>
            <a:ext cx="416560" cy="345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3" idx="4"/>
            <a:endCxn id="56" idx="0"/>
          </p:cNvCxnSpPr>
          <p:nvPr>
            <p:custDataLst>
              <p:tags r:id="rId28"/>
            </p:custDataLst>
          </p:nvPr>
        </p:nvCxnSpPr>
        <p:spPr>
          <a:xfrm flipH="1">
            <a:off x="8844915" y="3508375"/>
            <a:ext cx="52387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4"/>
            <a:endCxn id="57" idx="0"/>
          </p:cNvCxnSpPr>
          <p:nvPr>
            <p:custDataLst>
              <p:tags r:id="rId29"/>
            </p:custDataLst>
          </p:nvPr>
        </p:nvCxnSpPr>
        <p:spPr>
          <a:xfrm>
            <a:off x="9368790" y="3508375"/>
            <a:ext cx="550545" cy="285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30"/>
            </p:custDataLst>
          </p:nvPr>
        </p:nvSpPr>
        <p:spPr>
          <a:xfrm>
            <a:off x="7288530" y="30988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9156700" y="3098800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32"/>
            </p:custDataLst>
          </p:nvPr>
        </p:nvSpPr>
        <p:spPr>
          <a:xfrm>
            <a:off x="6701790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椭圆 54"/>
          <p:cNvSpPr/>
          <p:nvPr>
            <p:custDataLst>
              <p:tags r:id="rId33"/>
            </p:custDataLst>
          </p:nvPr>
        </p:nvSpPr>
        <p:spPr>
          <a:xfrm>
            <a:off x="7854950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6" name="椭圆 55"/>
          <p:cNvSpPr/>
          <p:nvPr>
            <p:custDataLst>
              <p:tags r:id="rId34"/>
            </p:custDataLst>
          </p:nvPr>
        </p:nvSpPr>
        <p:spPr>
          <a:xfrm>
            <a:off x="8632825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7" name="椭圆 56"/>
          <p:cNvSpPr/>
          <p:nvPr>
            <p:custDataLst>
              <p:tags r:id="rId35"/>
            </p:custDataLst>
          </p:nvPr>
        </p:nvSpPr>
        <p:spPr>
          <a:xfrm>
            <a:off x="9707245" y="379412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8" name="椭圆 57"/>
          <p:cNvSpPr/>
          <p:nvPr>
            <p:custDataLst>
              <p:tags r:id="rId36"/>
            </p:custDataLst>
          </p:nvPr>
        </p:nvSpPr>
        <p:spPr>
          <a:xfrm>
            <a:off x="6278245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37"/>
            </p:custDataLst>
          </p:nvPr>
        </p:nvSpPr>
        <p:spPr>
          <a:xfrm>
            <a:off x="6988810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0" name="椭圆 59"/>
          <p:cNvSpPr/>
          <p:nvPr>
            <p:custDataLst>
              <p:tags r:id="rId38"/>
            </p:custDataLst>
          </p:nvPr>
        </p:nvSpPr>
        <p:spPr>
          <a:xfrm>
            <a:off x="7578090" y="4590415"/>
            <a:ext cx="423545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61" name="直接连接符 60"/>
          <p:cNvCxnSpPr>
            <a:stCxn id="54" idx="4"/>
            <a:endCxn id="58" idx="0"/>
          </p:cNvCxnSpPr>
          <p:nvPr>
            <p:custDataLst>
              <p:tags r:id="rId39"/>
            </p:custDataLst>
          </p:nvPr>
        </p:nvCxnSpPr>
        <p:spPr>
          <a:xfrm flipH="1">
            <a:off x="6490335" y="4203700"/>
            <a:ext cx="423545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9" idx="0"/>
            <a:endCxn id="54" idx="4"/>
          </p:cNvCxnSpPr>
          <p:nvPr>
            <p:custDataLst>
              <p:tags r:id="rId40"/>
            </p:custDataLst>
          </p:nvPr>
        </p:nvCxnSpPr>
        <p:spPr>
          <a:xfrm flipH="1" flipV="1">
            <a:off x="6913880" y="4203700"/>
            <a:ext cx="28702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5" idx="4"/>
            <a:endCxn id="60" idx="0"/>
          </p:cNvCxnSpPr>
          <p:nvPr>
            <p:custDataLst>
              <p:tags r:id="rId41"/>
            </p:custDataLst>
          </p:nvPr>
        </p:nvCxnSpPr>
        <p:spPr>
          <a:xfrm flipH="1">
            <a:off x="7790180" y="4203700"/>
            <a:ext cx="276860" cy="386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42"/>
            </p:custDataLst>
          </p:nvPr>
        </p:nvSpPr>
        <p:spPr>
          <a:xfrm>
            <a:off x="669290" y="500380"/>
            <a:ext cx="8370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分类：</a:t>
            </a:r>
            <a:r>
              <a:rPr lang="zh-CN" altLang="en-US">
                <a:sym typeface="+mn-ea"/>
              </a:rPr>
              <a:t>堆分为大根堆和小根堆。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1）大根堆：一棵完全二叉树，满足任一节点都比其孩子节点大。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2）小根堆：一棵完全二叉树，满足任一节点都比其孩子节点小。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4" name="表格 43"/>
          <p:cNvGraphicFramePr/>
          <p:nvPr>
            <p:custDataLst>
              <p:tags r:id="rId43"/>
            </p:custDataLst>
          </p:nvPr>
        </p:nvGraphicFramePr>
        <p:xfrm>
          <a:off x="845185" y="5541010"/>
          <a:ext cx="4622800" cy="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文本框 63"/>
          <p:cNvSpPr txBox="1"/>
          <p:nvPr>
            <p:custDataLst>
              <p:tags r:id="rId44"/>
            </p:custDataLst>
          </p:nvPr>
        </p:nvSpPr>
        <p:spPr>
          <a:xfrm>
            <a:off x="2098675" y="609727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大根堆（</a:t>
            </a:r>
            <a:r>
              <a:rPr lang="zh-CN" altLang="en-US"/>
              <a:t>物理结构）</a:t>
            </a:r>
            <a:endParaRPr lang="zh-CN" altLang="en-US"/>
          </a:p>
        </p:txBody>
      </p:sp>
      <p:graphicFrame>
        <p:nvGraphicFramePr>
          <p:cNvPr id="65" name="表格 64"/>
          <p:cNvGraphicFramePr/>
          <p:nvPr>
            <p:custDataLst>
              <p:tags r:id="rId45"/>
            </p:custDataLst>
          </p:nvPr>
        </p:nvGraphicFramePr>
        <p:xfrm>
          <a:off x="6109335" y="5541010"/>
          <a:ext cx="4597400" cy="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"/>
                <a:gridCol w="459740"/>
                <a:gridCol w="459740"/>
                <a:gridCol w="459740"/>
                <a:gridCol w="459740"/>
                <a:gridCol w="459740"/>
                <a:gridCol w="459740"/>
                <a:gridCol w="459740"/>
                <a:gridCol w="459740"/>
                <a:gridCol w="459740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7790180" y="6186170"/>
            <a:ext cx="2261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小根堆（物理结构）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TABLE_ENDDRAG_ORIGIN_RECT" val="362*35"/>
  <p:tag name="TABLE_ENDDRAG_RECT" val="481*436*362*35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TABLE_ENDDRAG_ORIGIN_RECT" val="361*43"/>
  <p:tag name="TABLE_ENDDRAG_RECT" val="144*255*361*43"/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COMMONDATA" val="eyJoZGlkIjoiY2ZmOWJlMDViYThmNjQ4ZWI0ZDhmZjlmYmY1YmZhNmUifQ=="/>
  <p:tag name="KSO_WPP_MARK_KEY" val="df864636-dd55-4df0-9e0f-644a065bea08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WPS 演示</Application>
  <PresentationFormat>宽屏</PresentationFormat>
  <Paragraphs>524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我有一个梦想</cp:lastModifiedBy>
  <cp:revision>62</cp:revision>
  <dcterms:created xsi:type="dcterms:W3CDTF">2023-06-30T13:57:00Z</dcterms:created>
  <dcterms:modified xsi:type="dcterms:W3CDTF">2023-07-08T00:47:46Z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74E41CA7EF8E4536A9967823FC6EBB6F_12</vt:lpwstr>
  </property>
  <property fmtid="{D5CDD505-2E9C-101B-9397-08002B2CF9AE}" pid="3" name="KSOProductBuildVer">
    <vt:lpwstr>2052-11.1.0.14309</vt:lpwstr>
  </property>
</Properties>
</file>