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Lst>
  <p:sldSz cx="9144000" cy="6858000" type="screen4x3"/>
  <p:notesSz cx="6858000" cy="9144000"/>
  <p:custDataLst>
    <p:tags r:id="rId9"/>
  </p:custDataLst>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14" userDrawn="1">
          <p15:clr>
            <a:srgbClr val="A4A3A4"/>
          </p15:clr>
        </p15:guide>
        <p15:guide id="2" pos="27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7C8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9" d="100"/>
          <a:sy n="69" d="100"/>
        </p:scale>
        <p:origin x="-138" y="-102"/>
      </p:cViewPr>
      <p:guideLst>
        <p:guide orient="horz" pos="2214"/>
        <p:guide pos="2748"/>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tags" Target="tags/tag18.xml"/><Relationship Id="rId8" Type="http://schemas.openxmlformats.org/officeDocument/2006/relationships/tableStyles" Target="tableStyles.xml"/><Relationship Id="rId7" Type="http://schemas.openxmlformats.org/officeDocument/2006/relationships/viewProps" Target="viewProps.xml"/><Relationship Id="rId6" Type="http://schemas.openxmlformats.org/officeDocument/2006/relationships/presProps" Target="presProps.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5293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a:t>单击此处编辑母版标题样式</a:t>
            </a:r>
            <a:endParaRPr lang="zh-CN" altLang="en-US"/>
          </a:p>
        </p:txBody>
      </p:sp>
      <p:sp>
        <p:nvSpPr>
          <p:cNvPr id="1027" name="文本占位符 1026"/>
          <p:cNvSpPr>
            <a:spLocks noGrp="1"/>
          </p:cNvSpPr>
          <p:nvPr>
            <p:ph type="body"/>
          </p:nvPr>
        </p:nvSpPr>
        <p:spPr>
          <a:xfrm>
            <a:off x="457200" y="1600200"/>
            <a:ext cx="8229600" cy="4525963"/>
          </a:xfrm>
          <a:prstGeom prst="rect">
            <a:avLst/>
          </a:prstGeom>
          <a:noFill/>
          <a:ln w="9525">
            <a:noFill/>
          </a:ln>
        </p:spPr>
        <p:txBody>
          <a:bodyPr anchor="t" anchorCtr="0"/>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fontAlgn="base"/>
            <a:endParaRPr lang="zh-CN" altLang="en-US" strike="noStrike" noProof="1">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fontAlgn="base"/>
            <a:endParaRPr lang="zh-CN" altLang="en-US" strike="noStrike" noProof="1">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10.xml"/><Relationship Id="rId7" Type="http://schemas.openxmlformats.org/officeDocument/2006/relationships/tags" Target="../tags/tag9.xml"/><Relationship Id="rId6" Type="http://schemas.openxmlformats.org/officeDocument/2006/relationships/tags" Target="../tags/tag8.xml"/><Relationship Id="rId5" Type="http://schemas.openxmlformats.org/officeDocument/2006/relationships/tags" Target="../tags/tag7.xml"/><Relationship Id="rId4" Type="http://schemas.openxmlformats.org/officeDocument/2006/relationships/tags" Target="../tags/tag6.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17.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39750" y="337185"/>
            <a:ext cx="3048000" cy="368300"/>
          </a:xfrm>
          <a:prstGeom prst="rect">
            <a:avLst/>
          </a:prstGeom>
          <a:noFill/>
        </p:spPr>
        <p:txBody>
          <a:bodyPr wrap="square" rtlCol="0">
            <a:spAutoFit/>
          </a:bodyPr>
          <a:p>
            <a:r>
              <a:rPr lang="zh-CN" altLang="en-US"/>
              <a:t>1</a:t>
            </a:r>
            <a:r>
              <a:rPr lang="en-US" altLang="zh-CN"/>
              <a:t>991</a:t>
            </a:r>
            <a:r>
              <a:rPr lang="zh-CN" altLang="en-US"/>
              <a:t>.  找到数组的中间位置</a:t>
            </a:r>
            <a:endParaRPr lang="zh-CN" altLang="en-US"/>
          </a:p>
        </p:txBody>
      </p:sp>
      <p:sp>
        <p:nvSpPr>
          <p:cNvPr id="5" name="文本框 4"/>
          <p:cNvSpPr txBox="1"/>
          <p:nvPr/>
        </p:nvSpPr>
        <p:spPr>
          <a:xfrm>
            <a:off x="683895" y="2708910"/>
            <a:ext cx="7887335" cy="3355340"/>
          </a:xfrm>
          <a:prstGeom prst="rect">
            <a:avLst/>
          </a:prstGeom>
          <a:noFill/>
        </p:spPr>
        <p:txBody>
          <a:bodyPr wrap="square" rtlCol="0">
            <a:noAutofit/>
          </a:bodyPr>
          <a:p>
            <a:r>
              <a:rPr lang="zh-CN" altLang="en-US" sz="1600"/>
              <a:t>方法一：暴力解法</a:t>
            </a:r>
            <a:endParaRPr lang="zh-CN" altLang="en-US" sz="1600"/>
          </a:p>
          <a:p>
            <a:endParaRPr lang="zh-CN" altLang="en-US" sz="1600"/>
          </a:p>
          <a:p>
            <a:r>
              <a:rPr lang="zh-CN" altLang="en-US" sz="1600">
                <a:sym typeface="+mn-ea"/>
              </a:rPr>
              <a:t>方法</a:t>
            </a:r>
            <a:r>
              <a:rPr lang="zh-CN" altLang="en-US" sz="1600"/>
              <a:t>思路：</a:t>
            </a:r>
            <a:endParaRPr lang="zh-CN" altLang="en-US" sz="1600"/>
          </a:p>
          <a:p>
            <a:endParaRPr lang="zh-CN" altLang="en-US" sz="1600"/>
          </a:p>
          <a:p>
            <a:pPr marL="285750" indent="-285750">
              <a:lnSpc>
                <a:spcPct val="150000"/>
              </a:lnSpc>
              <a:buFont typeface="Arial" panose="020B0604020202020204" pitchFamily="34" charset="0"/>
              <a:buChar char="•"/>
            </a:pPr>
            <a:r>
              <a:rPr lang="zh-CN" altLang="en-US" sz="1600"/>
              <a:t>最外层循环从左至右遍历数组，</a:t>
            </a:r>
            <a:endParaRPr lang="zh-CN" altLang="en-US" sz="1600"/>
          </a:p>
          <a:p>
            <a:pPr marL="285750" indent="-285750">
              <a:lnSpc>
                <a:spcPct val="150000"/>
              </a:lnSpc>
              <a:buFont typeface="Arial" panose="020B0604020202020204" pitchFamily="34" charset="0"/>
              <a:buChar char="•"/>
            </a:pPr>
            <a:r>
              <a:rPr lang="zh-CN" altLang="en-US" sz="1600"/>
              <a:t>第一个内层循环记录当前遍历</a:t>
            </a:r>
            <a:r>
              <a:rPr lang="zh-CN" altLang="en-US" sz="1600"/>
              <a:t>到的元素的左侧元素之和，</a:t>
            </a:r>
            <a:endParaRPr lang="zh-CN" altLang="en-US" sz="1600"/>
          </a:p>
          <a:p>
            <a:pPr marL="285750" indent="-285750">
              <a:lnSpc>
                <a:spcPct val="150000"/>
              </a:lnSpc>
              <a:buFont typeface="Arial" panose="020B0604020202020204" pitchFamily="34" charset="0"/>
              <a:buChar char="•"/>
            </a:pPr>
            <a:r>
              <a:rPr lang="zh-CN" altLang="en-US" sz="1600">
                <a:sym typeface="+mn-ea"/>
              </a:rPr>
              <a:t>第二个内层循环记录</a:t>
            </a:r>
            <a:r>
              <a:rPr lang="zh-CN" altLang="en-US" sz="1600">
                <a:sym typeface="+mn-ea"/>
              </a:rPr>
              <a:t>当前遍历到的</a:t>
            </a:r>
            <a:r>
              <a:rPr lang="zh-CN" altLang="en-US" sz="1600">
                <a:sym typeface="+mn-ea"/>
              </a:rPr>
              <a:t>元素的右侧元素之和，</a:t>
            </a:r>
            <a:endParaRPr lang="zh-CN" altLang="en-US" sz="1600">
              <a:sym typeface="+mn-ea"/>
            </a:endParaRPr>
          </a:p>
          <a:p>
            <a:pPr marL="285750" indent="-285750">
              <a:lnSpc>
                <a:spcPct val="150000"/>
              </a:lnSpc>
              <a:buFont typeface="Arial" panose="020B0604020202020204" pitchFamily="34" charset="0"/>
              <a:buChar char="•"/>
            </a:pPr>
            <a:r>
              <a:rPr lang="zh-CN" altLang="en-US" sz="1600">
                <a:sym typeface="+mn-ea"/>
              </a:rPr>
              <a:t>判断两侧元素之和是否相等，相等即返回对应的数组下标，遍历结束后若未找到满足条件的元素下标则返回</a:t>
            </a:r>
            <a:r>
              <a:rPr lang="en-US" altLang="zh-CN" sz="1600">
                <a:sym typeface="+mn-ea"/>
              </a:rPr>
              <a:t>-1</a:t>
            </a:r>
            <a:r>
              <a:rPr lang="zh-CN" altLang="en-US" sz="1600">
                <a:sym typeface="+mn-ea"/>
              </a:rPr>
              <a:t>。</a:t>
            </a:r>
            <a:endParaRPr lang="zh-CN" altLang="en-US" sz="1600"/>
          </a:p>
          <a:p>
            <a:pPr indent="457200"/>
            <a:endParaRPr lang="en-US" altLang="zh-CN" sz="1400"/>
          </a:p>
          <a:p>
            <a:pPr marL="0" lvl="0" indent="0">
              <a:buNone/>
            </a:pPr>
            <a:r>
              <a:rPr lang="zh-CN" altLang="en-US" sz="1600">
                <a:solidFill>
                  <a:schemeClr val="tx1"/>
                </a:solidFill>
              </a:rPr>
              <a:t>时间复杂度：</a:t>
            </a:r>
            <a:r>
              <a:rPr lang="en-US" altLang="zh-CN" sz="1600">
                <a:solidFill>
                  <a:schemeClr val="tx1"/>
                </a:solidFill>
              </a:rPr>
              <a:t>O(n</a:t>
            </a:r>
            <a:r>
              <a:rPr lang="en-US" altLang="zh-CN" sz="1600" baseline="30000">
                <a:solidFill>
                  <a:schemeClr val="tx1"/>
                </a:solidFill>
              </a:rPr>
              <a:t>2</a:t>
            </a:r>
            <a:r>
              <a:rPr lang="en-US" altLang="zh-CN" sz="1600">
                <a:solidFill>
                  <a:schemeClr val="tx1"/>
                </a:solidFill>
              </a:rPr>
              <a:t>)</a:t>
            </a:r>
            <a:endParaRPr lang="en-US" altLang="zh-CN" sz="1600">
              <a:solidFill>
                <a:schemeClr val="tx1"/>
              </a:solidFill>
            </a:endParaRPr>
          </a:p>
        </p:txBody>
      </p:sp>
      <p:sp>
        <p:nvSpPr>
          <p:cNvPr id="2" name="文本框 1"/>
          <p:cNvSpPr txBox="1"/>
          <p:nvPr/>
        </p:nvSpPr>
        <p:spPr>
          <a:xfrm>
            <a:off x="539750" y="836295"/>
            <a:ext cx="8230235" cy="320040"/>
          </a:xfrm>
          <a:prstGeom prst="rect">
            <a:avLst/>
          </a:prstGeom>
          <a:noFill/>
        </p:spPr>
        <p:txBody>
          <a:bodyPr wrap="square" rtlCol="0">
            <a:noAutofit/>
          </a:bodyPr>
          <a:p>
            <a:r>
              <a:rPr lang="zh-CN" altLang="en-US" sz="1600"/>
              <a:t>题意翻译</a:t>
            </a:r>
            <a:r>
              <a:rPr lang="en-US" altLang="zh-CN" sz="1600"/>
              <a:t>:</a:t>
            </a:r>
            <a:r>
              <a:rPr lang="zh-CN" altLang="en-US" sz="1600"/>
              <a:t>找到数组中第一个满足其左侧元素和与右侧元素和相等的元素的下标</a:t>
            </a:r>
            <a:r>
              <a:rPr lang="en-US" altLang="zh-CN" sz="1600"/>
              <a:t>,</a:t>
            </a:r>
            <a:r>
              <a:rPr lang="zh-CN" altLang="en-US" sz="1600"/>
              <a:t>否则返回</a:t>
            </a:r>
            <a:r>
              <a:rPr lang="en-US" altLang="zh-CN" sz="1600"/>
              <a:t>-1</a:t>
            </a:r>
            <a:endParaRPr lang="zh-CN" altLang="en-US" sz="1600"/>
          </a:p>
          <a:p>
            <a:endParaRPr lang="zh-CN" altLang="en-US" sz="1400"/>
          </a:p>
          <a:p>
            <a:endParaRPr lang="zh-CN" altLang="en-US" sz="1400">
              <a:sym typeface="+mn-ea"/>
            </a:endParaRPr>
          </a:p>
        </p:txBody>
      </p:sp>
      <p:sp>
        <p:nvSpPr>
          <p:cNvPr id="6" name="文本框 5"/>
          <p:cNvSpPr txBox="1"/>
          <p:nvPr/>
        </p:nvSpPr>
        <p:spPr>
          <a:xfrm>
            <a:off x="612140" y="1233805"/>
            <a:ext cx="3334385" cy="1378585"/>
          </a:xfrm>
          <a:prstGeom prst="rect">
            <a:avLst/>
          </a:prstGeom>
          <a:noFill/>
        </p:spPr>
        <p:txBody>
          <a:bodyPr wrap="square" rtlCol="0">
            <a:spAutoFit/>
          </a:bodyPr>
          <a:p>
            <a:pPr>
              <a:lnSpc>
                <a:spcPts val="1720"/>
              </a:lnSpc>
              <a:buFont typeface="Arial" panose="020B0604020202020204" pitchFamily="34" charset="0"/>
            </a:pPr>
            <a:r>
              <a:rPr lang="zh-CN" altLang="en-US" sz="1200">
                <a:sym typeface="+mn-ea"/>
              </a:rPr>
              <a:t>示例</a:t>
            </a:r>
            <a:r>
              <a:rPr lang="en-US" altLang="zh-CN" sz="1200">
                <a:sym typeface="+mn-ea"/>
              </a:rPr>
              <a:t>1 :  </a:t>
            </a:r>
            <a:r>
              <a:rPr lang="zh-CN" altLang="en-US" sz="1200">
                <a:sym typeface="+mn-ea"/>
              </a:rPr>
              <a:t>输入：nums = [</a:t>
            </a:r>
            <a:r>
              <a:rPr lang="en-US" altLang="zh-CN" sz="1200">
                <a:sym typeface="+mn-ea"/>
              </a:rPr>
              <a:t> </a:t>
            </a:r>
            <a:r>
              <a:rPr lang="zh-CN" altLang="en-US" sz="1200">
                <a:solidFill>
                  <a:schemeClr val="accent2"/>
                </a:solidFill>
                <a:sym typeface="+mn-ea"/>
              </a:rPr>
              <a:t>2</a:t>
            </a:r>
            <a:r>
              <a:rPr lang="en-US" altLang="zh-CN" sz="1200">
                <a:solidFill>
                  <a:schemeClr val="accent2"/>
                </a:solidFill>
                <a:sym typeface="+mn-ea"/>
              </a:rPr>
              <a:t> </a:t>
            </a:r>
            <a:r>
              <a:rPr lang="zh-CN" altLang="en-US" sz="1200">
                <a:solidFill>
                  <a:schemeClr val="accent2"/>
                </a:solidFill>
                <a:sym typeface="+mn-ea"/>
              </a:rPr>
              <a:t>,</a:t>
            </a:r>
            <a:r>
              <a:rPr lang="en-US" altLang="zh-CN" sz="1200">
                <a:solidFill>
                  <a:schemeClr val="accent2"/>
                </a:solidFill>
                <a:sym typeface="+mn-ea"/>
              </a:rPr>
              <a:t> </a:t>
            </a:r>
            <a:r>
              <a:rPr lang="zh-CN" altLang="en-US" sz="1200">
                <a:solidFill>
                  <a:schemeClr val="accent2"/>
                </a:solidFill>
                <a:sym typeface="+mn-ea"/>
              </a:rPr>
              <a:t>3</a:t>
            </a:r>
            <a:r>
              <a:rPr lang="en-US" altLang="zh-CN" sz="1200">
                <a:solidFill>
                  <a:schemeClr val="accent2"/>
                </a:solidFill>
                <a:sym typeface="+mn-ea"/>
              </a:rPr>
              <a:t> </a:t>
            </a:r>
            <a:r>
              <a:rPr lang="zh-CN" altLang="en-US" sz="1200">
                <a:solidFill>
                  <a:schemeClr val="accent2"/>
                </a:solidFill>
                <a:sym typeface="+mn-ea"/>
              </a:rPr>
              <a:t>,</a:t>
            </a:r>
            <a:r>
              <a:rPr lang="en-US" altLang="zh-CN" sz="1200">
                <a:solidFill>
                  <a:schemeClr val="accent2"/>
                </a:solidFill>
                <a:sym typeface="+mn-ea"/>
              </a:rPr>
              <a:t> </a:t>
            </a:r>
            <a:r>
              <a:rPr lang="zh-CN" altLang="en-US" sz="1200">
                <a:solidFill>
                  <a:schemeClr val="accent2"/>
                </a:solidFill>
                <a:sym typeface="+mn-ea"/>
              </a:rPr>
              <a:t>-1</a:t>
            </a:r>
            <a:r>
              <a:rPr lang="en-US" altLang="zh-CN" sz="1200">
                <a:solidFill>
                  <a:srgbClr val="FFC000"/>
                </a:solidFill>
                <a:sym typeface="+mn-ea"/>
              </a:rPr>
              <a:t> </a:t>
            </a:r>
            <a:r>
              <a:rPr lang="zh-CN" altLang="en-US" sz="1200">
                <a:sym typeface="+mn-ea"/>
              </a:rPr>
              <a:t>,</a:t>
            </a:r>
            <a:r>
              <a:rPr lang="en-US" altLang="zh-CN" sz="1200">
                <a:sym typeface="+mn-ea"/>
              </a:rPr>
              <a:t> </a:t>
            </a:r>
            <a:r>
              <a:rPr lang="zh-CN" altLang="en-US" sz="1200">
                <a:solidFill>
                  <a:srgbClr val="FF0000"/>
                </a:solidFill>
                <a:sym typeface="+mn-ea"/>
              </a:rPr>
              <a:t>8</a:t>
            </a:r>
            <a:r>
              <a:rPr lang="en-US" altLang="zh-CN" sz="1200">
                <a:sym typeface="+mn-ea"/>
              </a:rPr>
              <a:t> </a:t>
            </a:r>
            <a:r>
              <a:rPr lang="zh-CN" altLang="en-US" sz="1200">
                <a:sym typeface="+mn-ea"/>
              </a:rPr>
              <a:t>,</a:t>
            </a:r>
            <a:r>
              <a:rPr lang="en-US" altLang="zh-CN" sz="1200">
                <a:sym typeface="+mn-ea"/>
              </a:rPr>
              <a:t> </a:t>
            </a:r>
            <a:r>
              <a:rPr lang="zh-CN" altLang="en-US" sz="1200">
                <a:solidFill>
                  <a:srgbClr val="00B050"/>
                </a:solidFill>
                <a:sym typeface="+mn-ea"/>
              </a:rPr>
              <a:t>4</a:t>
            </a:r>
            <a:r>
              <a:rPr lang="en-US" altLang="zh-CN" sz="1200">
                <a:solidFill>
                  <a:schemeClr val="accent1">
                    <a:lumMod val="50000"/>
                  </a:schemeClr>
                </a:solidFill>
                <a:sym typeface="+mn-ea"/>
              </a:rPr>
              <a:t> </a:t>
            </a:r>
            <a:r>
              <a:rPr lang="zh-CN" altLang="en-US" sz="1200">
                <a:sym typeface="+mn-ea"/>
              </a:rPr>
              <a:t>]</a:t>
            </a:r>
            <a:endParaRPr lang="zh-CN" altLang="en-US" sz="1200">
              <a:sym typeface="+mn-ea"/>
            </a:endParaRPr>
          </a:p>
          <a:p>
            <a:pPr>
              <a:lnSpc>
                <a:spcPts val="1720"/>
              </a:lnSpc>
              <a:buFont typeface="Arial" panose="020B0604020202020204" pitchFamily="34" charset="0"/>
            </a:pPr>
            <a:r>
              <a:rPr lang="zh-CN" altLang="en-US" sz="1200">
                <a:sym typeface="+mn-ea"/>
              </a:rPr>
              <a:t> </a:t>
            </a:r>
            <a:r>
              <a:rPr lang="en-US" altLang="zh-CN" sz="1200">
                <a:sym typeface="+mn-ea"/>
              </a:rPr>
              <a:t>            输出：3</a:t>
            </a:r>
            <a:endParaRPr lang="en-US" altLang="zh-CN" sz="1200">
              <a:sym typeface="+mn-ea"/>
            </a:endParaRPr>
          </a:p>
          <a:p>
            <a:pPr>
              <a:lnSpc>
                <a:spcPts val="1720"/>
              </a:lnSpc>
              <a:buFont typeface="Arial" panose="020B0604020202020204" pitchFamily="34" charset="0"/>
            </a:pPr>
            <a:r>
              <a:rPr lang="en-US" altLang="zh-CN" sz="1200">
                <a:sym typeface="+mn-ea"/>
              </a:rPr>
              <a:t>             </a:t>
            </a:r>
            <a:r>
              <a:rPr lang="zh-CN" altLang="en-US" sz="1200">
                <a:sym typeface="+mn-ea"/>
              </a:rPr>
              <a:t>解释：</a:t>
            </a:r>
            <a:endParaRPr lang="zh-CN" altLang="en-US" sz="1200">
              <a:sym typeface="+mn-ea"/>
            </a:endParaRPr>
          </a:p>
          <a:p>
            <a:pPr indent="457200">
              <a:lnSpc>
                <a:spcPts val="1720"/>
              </a:lnSpc>
              <a:buFont typeface="Arial" panose="020B0604020202020204" pitchFamily="34" charset="0"/>
            </a:pPr>
            <a:r>
              <a:rPr lang="en-US" altLang="zh-CN" sz="1200">
                <a:sym typeface="+mn-ea"/>
              </a:rPr>
              <a:t>  </a:t>
            </a:r>
            <a:r>
              <a:rPr lang="zh-CN" altLang="en-US" sz="1200">
                <a:sym typeface="+mn-ea"/>
              </a:rPr>
              <a:t>下标 3 之前的数字和为：2 + 3 + -1 = 4</a:t>
            </a:r>
            <a:endParaRPr lang="zh-CN" altLang="en-US" sz="1200">
              <a:sym typeface="+mn-ea"/>
            </a:endParaRPr>
          </a:p>
          <a:p>
            <a:pPr indent="457200">
              <a:lnSpc>
                <a:spcPts val="1720"/>
              </a:lnSpc>
              <a:buFont typeface="Arial" panose="020B0604020202020204" pitchFamily="34" charset="0"/>
            </a:pPr>
            <a:r>
              <a:rPr lang="en-US" altLang="zh-CN" sz="1200">
                <a:sym typeface="+mn-ea"/>
              </a:rPr>
              <a:t>  </a:t>
            </a:r>
            <a:r>
              <a:rPr lang="zh-CN" altLang="en-US" sz="1200">
                <a:sym typeface="+mn-ea"/>
              </a:rPr>
              <a:t>下标 3 之后的数字和为：4 = 4</a:t>
            </a:r>
            <a:endParaRPr lang="zh-CN" altLang="en-US" sz="1200">
              <a:sym typeface="+mn-ea"/>
            </a:endParaRPr>
          </a:p>
          <a:p>
            <a:endParaRPr lang="zh-CN" altLang="en-US" sz="1200">
              <a:sym typeface="+mn-ea"/>
            </a:endParaRPr>
          </a:p>
        </p:txBody>
      </p:sp>
      <p:sp>
        <p:nvSpPr>
          <p:cNvPr id="7" name="文本框 6"/>
          <p:cNvSpPr txBox="1"/>
          <p:nvPr>
            <p:custDataLst>
              <p:tags r:id="rId1"/>
            </p:custDataLst>
          </p:nvPr>
        </p:nvSpPr>
        <p:spPr>
          <a:xfrm>
            <a:off x="3851910" y="1243330"/>
            <a:ext cx="2623185" cy="969010"/>
          </a:xfrm>
          <a:prstGeom prst="rect">
            <a:avLst/>
          </a:prstGeom>
          <a:noFill/>
        </p:spPr>
        <p:txBody>
          <a:bodyPr wrap="square" rtlCol="0">
            <a:noAutofit/>
          </a:bodyPr>
          <a:p>
            <a:pPr>
              <a:lnSpc>
                <a:spcPts val="1720"/>
              </a:lnSpc>
              <a:buFont typeface="Arial" panose="020B0604020202020204" pitchFamily="34" charset="0"/>
            </a:pPr>
            <a:r>
              <a:rPr lang="zh-CN" altLang="en-US" sz="1200">
                <a:sym typeface="+mn-ea"/>
              </a:rPr>
              <a:t>示例</a:t>
            </a:r>
            <a:r>
              <a:rPr lang="en-US" altLang="zh-CN" sz="1200">
                <a:sym typeface="+mn-ea"/>
              </a:rPr>
              <a:t>2 :  </a:t>
            </a:r>
            <a:r>
              <a:rPr lang="zh-CN" altLang="en-US" sz="1200">
                <a:sym typeface="+mn-ea"/>
              </a:rPr>
              <a:t>输入：nums = [</a:t>
            </a:r>
            <a:r>
              <a:rPr lang="en-US" altLang="zh-CN" sz="1200">
                <a:sym typeface="+mn-ea"/>
              </a:rPr>
              <a:t> </a:t>
            </a:r>
            <a:r>
              <a:rPr lang="en-US" sz="1200">
                <a:sym typeface="+mn-ea"/>
              </a:rPr>
              <a:t>2</a:t>
            </a:r>
            <a:r>
              <a:rPr lang="zh-CN" altLang="en-US" sz="1200">
                <a:sym typeface="+mn-ea"/>
              </a:rPr>
              <a:t>，</a:t>
            </a:r>
            <a:r>
              <a:rPr lang="en-US" altLang="zh-CN" sz="1200">
                <a:sym typeface="+mn-ea"/>
              </a:rPr>
              <a:t>2</a:t>
            </a:r>
            <a:r>
              <a:rPr lang="zh-CN" altLang="en-US" sz="1200">
                <a:sym typeface="+mn-ea"/>
              </a:rPr>
              <a:t>，</a:t>
            </a:r>
            <a:r>
              <a:rPr lang="en-US" altLang="zh-CN" sz="1200">
                <a:sym typeface="+mn-ea"/>
              </a:rPr>
              <a:t>5</a:t>
            </a:r>
            <a:r>
              <a:rPr lang="en-US" altLang="zh-CN" sz="1200">
                <a:solidFill>
                  <a:schemeClr val="accent1">
                    <a:lumMod val="50000"/>
                  </a:schemeClr>
                </a:solidFill>
                <a:sym typeface="+mn-ea"/>
              </a:rPr>
              <a:t> </a:t>
            </a:r>
            <a:r>
              <a:rPr lang="zh-CN" altLang="en-US" sz="1200">
                <a:sym typeface="+mn-ea"/>
              </a:rPr>
              <a:t>]</a:t>
            </a:r>
            <a:endParaRPr lang="zh-CN" altLang="en-US" sz="1200">
              <a:sym typeface="+mn-ea"/>
            </a:endParaRPr>
          </a:p>
          <a:p>
            <a:pPr>
              <a:lnSpc>
                <a:spcPts val="1720"/>
              </a:lnSpc>
              <a:buFont typeface="Arial" panose="020B0604020202020204" pitchFamily="34" charset="0"/>
            </a:pPr>
            <a:r>
              <a:rPr lang="zh-CN" altLang="en-US" sz="1200">
                <a:sym typeface="+mn-ea"/>
              </a:rPr>
              <a:t> </a:t>
            </a:r>
            <a:r>
              <a:rPr lang="en-US" altLang="zh-CN" sz="1200">
                <a:sym typeface="+mn-ea"/>
              </a:rPr>
              <a:t>            输出：-1</a:t>
            </a:r>
            <a:endParaRPr lang="en-US" altLang="zh-CN" sz="1200">
              <a:sym typeface="+mn-ea"/>
            </a:endParaRPr>
          </a:p>
          <a:p>
            <a:pPr>
              <a:lnSpc>
                <a:spcPts val="1720"/>
              </a:lnSpc>
              <a:buFont typeface="Arial" panose="020B0604020202020204" pitchFamily="34" charset="0"/>
            </a:pPr>
            <a:r>
              <a:rPr lang="en-US" altLang="zh-CN" sz="1200">
                <a:sym typeface="+mn-ea"/>
              </a:rPr>
              <a:t>             </a:t>
            </a:r>
            <a:r>
              <a:rPr lang="zh-CN" altLang="en-US" sz="1200">
                <a:sym typeface="+mn-ea"/>
              </a:rPr>
              <a:t>解释：</a:t>
            </a:r>
            <a:endParaRPr lang="zh-CN" altLang="en-US" sz="1200">
              <a:sym typeface="+mn-ea"/>
            </a:endParaRPr>
          </a:p>
          <a:p>
            <a:pPr indent="457200">
              <a:lnSpc>
                <a:spcPts val="1720"/>
              </a:lnSpc>
              <a:buFont typeface="Arial" panose="020B0604020202020204" pitchFamily="34" charset="0"/>
            </a:pPr>
            <a:r>
              <a:rPr lang="en-US" altLang="zh-CN" sz="1200">
                <a:sym typeface="+mn-ea"/>
              </a:rPr>
              <a:t>  </a:t>
            </a:r>
            <a:r>
              <a:rPr lang="zh-CN" altLang="en-US" sz="1200">
                <a:sym typeface="+mn-ea"/>
              </a:rPr>
              <a:t>不存在满足条件的中间位置</a:t>
            </a:r>
            <a:endParaRPr lang="zh-CN" altLang="en-US" sz="1200">
              <a:sym typeface="+mn-ea"/>
            </a:endParaRPr>
          </a:p>
        </p:txBody>
      </p:sp>
      <p:sp>
        <p:nvSpPr>
          <p:cNvPr id="8" name="文本框 7"/>
          <p:cNvSpPr txBox="1"/>
          <p:nvPr>
            <p:custDataLst>
              <p:tags r:id="rId2"/>
            </p:custDataLst>
          </p:nvPr>
        </p:nvSpPr>
        <p:spPr>
          <a:xfrm>
            <a:off x="6444615" y="1257935"/>
            <a:ext cx="2559685" cy="1193800"/>
          </a:xfrm>
          <a:prstGeom prst="rect">
            <a:avLst/>
          </a:prstGeom>
          <a:noFill/>
        </p:spPr>
        <p:txBody>
          <a:bodyPr wrap="square" rtlCol="0">
            <a:noAutofit/>
          </a:bodyPr>
          <a:p>
            <a:pPr>
              <a:lnSpc>
                <a:spcPts val="1720"/>
              </a:lnSpc>
              <a:buFont typeface="Arial" panose="020B0604020202020204" pitchFamily="34" charset="0"/>
            </a:pPr>
            <a:r>
              <a:rPr lang="zh-CN" altLang="en-US" sz="1200">
                <a:sym typeface="+mn-ea"/>
              </a:rPr>
              <a:t>示例</a:t>
            </a:r>
            <a:r>
              <a:rPr lang="en-US" altLang="zh-CN" sz="1200">
                <a:sym typeface="+mn-ea"/>
              </a:rPr>
              <a:t>3 :  </a:t>
            </a:r>
            <a:r>
              <a:rPr lang="zh-CN" altLang="en-US" sz="1200">
                <a:sym typeface="+mn-ea"/>
              </a:rPr>
              <a:t>输入：nums = [</a:t>
            </a:r>
            <a:r>
              <a:rPr lang="en-US" altLang="zh-CN" sz="1200">
                <a:sym typeface="+mn-ea"/>
              </a:rPr>
              <a:t> </a:t>
            </a:r>
            <a:r>
              <a:rPr lang="en-US" sz="1200">
                <a:sym typeface="+mn-ea"/>
              </a:rPr>
              <a:t>2 </a:t>
            </a:r>
            <a:r>
              <a:rPr lang="zh-CN" altLang="en-US" sz="1200">
                <a:sym typeface="+mn-ea"/>
              </a:rPr>
              <a:t>]</a:t>
            </a:r>
            <a:endParaRPr lang="zh-CN" altLang="en-US" sz="1200">
              <a:sym typeface="+mn-ea"/>
            </a:endParaRPr>
          </a:p>
          <a:p>
            <a:pPr>
              <a:lnSpc>
                <a:spcPts val="1720"/>
              </a:lnSpc>
              <a:buFont typeface="Arial" panose="020B0604020202020204" pitchFamily="34" charset="0"/>
            </a:pPr>
            <a:r>
              <a:rPr lang="zh-CN" altLang="en-US" sz="1200">
                <a:sym typeface="+mn-ea"/>
              </a:rPr>
              <a:t> </a:t>
            </a:r>
            <a:r>
              <a:rPr lang="en-US" altLang="zh-CN" sz="1200">
                <a:sym typeface="+mn-ea"/>
              </a:rPr>
              <a:t>            输出：0</a:t>
            </a:r>
            <a:endParaRPr lang="en-US" altLang="zh-CN" sz="1200">
              <a:sym typeface="+mn-ea"/>
            </a:endParaRPr>
          </a:p>
          <a:p>
            <a:pPr>
              <a:lnSpc>
                <a:spcPts val="1720"/>
              </a:lnSpc>
              <a:buFont typeface="Arial" panose="020B0604020202020204" pitchFamily="34" charset="0"/>
            </a:pPr>
            <a:r>
              <a:rPr lang="en-US" altLang="zh-CN" sz="1200">
                <a:sym typeface="+mn-ea"/>
              </a:rPr>
              <a:t>             </a:t>
            </a:r>
            <a:r>
              <a:rPr lang="zh-CN" altLang="en-US" sz="1200">
                <a:sym typeface="+mn-ea"/>
              </a:rPr>
              <a:t>解释：</a:t>
            </a:r>
            <a:endParaRPr lang="zh-CN" altLang="en-US" sz="1200">
              <a:sym typeface="+mn-ea"/>
            </a:endParaRPr>
          </a:p>
          <a:p>
            <a:pPr indent="457200">
              <a:lnSpc>
                <a:spcPts val="1720"/>
              </a:lnSpc>
              <a:buFont typeface="Arial" panose="020B0604020202020204" pitchFamily="34" charset="0"/>
            </a:pPr>
            <a:r>
              <a:rPr lang="en-US" altLang="zh-CN" sz="1200">
                <a:sym typeface="+mn-ea"/>
              </a:rPr>
              <a:t>   </a:t>
            </a:r>
            <a:r>
              <a:rPr lang="zh-CN" altLang="en-US" sz="1200">
                <a:sym typeface="+mn-ea"/>
              </a:rPr>
              <a:t>下标 </a:t>
            </a:r>
            <a:r>
              <a:rPr lang="en-US" altLang="zh-CN" sz="1200">
                <a:sym typeface="+mn-ea"/>
              </a:rPr>
              <a:t>0</a:t>
            </a:r>
            <a:r>
              <a:rPr lang="zh-CN" altLang="en-US" sz="1200">
                <a:sym typeface="+mn-ea"/>
              </a:rPr>
              <a:t>之前的数字和为：</a:t>
            </a:r>
            <a:r>
              <a:rPr lang="en-US" altLang="zh-CN" sz="1200">
                <a:sym typeface="+mn-ea"/>
              </a:rPr>
              <a:t>0</a:t>
            </a:r>
            <a:r>
              <a:rPr lang="zh-CN" altLang="en-US" sz="1200">
                <a:sym typeface="+mn-ea"/>
              </a:rPr>
              <a:t> </a:t>
            </a:r>
            <a:endParaRPr lang="zh-CN" altLang="en-US" sz="1200">
              <a:sym typeface="+mn-ea"/>
            </a:endParaRPr>
          </a:p>
          <a:p>
            <a:pPr indent="457200">
              <a:lnSpc>
                <a:spcPts val="1720"/>
              </a:lnSpc>
              <a:buFont typeface="Arial" panose="020B0604020202020204" pitchFamily="34" charset="0"/>
            </a:pPr>
            <a:r>
              <a:rPr lang="en-US" altLang="zh-CN" sz="1200">
                <a:sym typeface="+mn-ea"/>
              </a:rPr>
              <a:t>   </a:t>
            </a:r>
            <a:r>
              <a:rPr lang="zh-CN" altLang="en-US" sz="1200">
                <a:sym typeface="+mn-ea"/>
              </a:rPr>
              <a:t>下标 </a:t>
            </a:r>
            <a:r>
              <a:rPr lang="en-US" altLang="zh-CN" sz="1200">
                <a:sym typeface="+mn-ea"/>
              </a:rPr>
              <a:t>0</a:t>
            </a:r>
            <a:r>
              <a:rPr lang="zh-CN" altLang="en-US" sz="1200">
                <a:sym typeface="+mn-ea"/>
              </a:rPr>
              <a:t>之后的数字和为：</a:t>
            </a:r>
            <a:r>
              <a:rPr lang="en-US" altLang="zh-CN" sz="1200">
                <a:sym typeface="+mn-ea"/>
              </a:rPr>
              <a:t>0</a:t>
            </a:r>
            <a:endParaRPr lang="en-US" altLang="zh-CN" sz="1200">
              <a:sym typeface="+mn-ea"/>
            </a:endParaRP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custDataLst>
              <p:tags r:id="rId1"/>
            </p:custDataLst>
          </p:nvPr>
        </p:nvSpPr>
        <p:spPr>
          <a:xfrm>
            <a:off x="539750" y="337185"/>
            <a:ext cx="3048000" cy="368300"/>
          </a:xfrm>
          <a:prstGeom prst="rect">
            <a:avLst/>
          </a:prstGeom>
          <a:noFill/>
        </p:spPr>
        <p:txBody>
          <a:bodyPr wrap="square" rtlCol="0">
            <a:spAutoFit/>
          </a:bodyPr>
          <a:p>
            <a:r>
              <a:rPr lang="zh-CN" altLang="en-US">
                <a:sym typeface="+mn-ea"/>
              </a:rPr>
              <a:t>1</a:t>
            </a:r>
            <a:r>
              <a:rPr lang="en-US" altLang="zh-CN">
                <a:sym typeface="+mn-ea"/>
              </a:rPr>
              <a:t>991</a:t>
            </a:r>
            <a:r>
              <a:rPr lang="zh-CN" altLang="en-US">
                <a:sym typeface="+mn-ea"/>
              </a:rPr>
              <a:t>.  找到数组的中间位置</a:t>
            </a:r>
            <a:endParaRPr lang="zh-CN" altLang="en-US"/>
          </a:p>
        </p:txBody>
      </p:sp>
      <p:sp>
        <p:nvSpPr>
          <p:cNvPr id="5" name="文本框 4"/>
          <p:cNvSpPr txBox="1"/>
          <p:nvPr>
            <p:custDataLst>
              <p:tags r:id="rId2"/>
            </p:custDataLst>
          </p:nvPr>
        </p:nvSpPr>
        <p:spPr>
          <a:xfrm>
            <a:off x="683895" y="764540"/>
            <a:ext cx="7887335" cy="3475990"/>
          </a:xfrm>
          <a:prstGeom prst="rect">
            <a:avLst/>
          </a:prstGeom>
          <a:noFill/>
        </p:spPr>
        <p:txBody>
          <a:bodyPr wrap="square" rtlCol="0">
            <a:noAutofit/>
          </a:bodyPr>
          <a:p>
            <a:pPr>
              <a:lnSpc>
                <a:spcPts val="1720"/>
              </a:lnSpc>
            </a:pPr>
            <a:r>
              <a:rPr lang="zh-CN" altLang="en-US" sz="1600"/>
              <a:t>方法二：只遍历一次</a:t>
            </a:r>
            <a:r>
              <a:rPr lang="zh-CN" altLang="en-US" sz="1600"/>
              <a:t>数组同时</a:t>
            </a:r>
            <a:r>
              <a:rPr lang="zh-CN" altLang="en-US" sz="1600">
                <a:sym typeface="+mn-ea"/>
              </a:rPr>
              <a:t>维护</a:t>
            </a:r>
            <a:r>
              <a:rPr lang="zh-CN" altLang="en-US" sz="1600"/>
              <a:t>左侧元素和与右侧元素和</a:t>
            </a:r>
            <a:endParaRPr lang="zh-CN" altLang="en-US" sz="1600"/>
          </a:p>
          <a:p>
            <a:pPr>
              <a:lnSpc>
                <a:spcPts val="1720"/>
              </a:lnSpc>
            </a:pPr>
            <a:endParaRPr lang="zh-CN" altLang="en-US" sz="1600"/>
          </a:p>
          <a:p>
            <a:pPr>
              <a:lnSpc>
                <a:spcPts val="1720"/>
              </a:lnSpc>
            </a:pPr>
            <a:r>
              <a:rPr lang="zh-CN" altLang="en-US" sz="1600">
                <a:sym typeface="+mn-ea"/>
              </a:rPr>
              <a:t>方法</a:t>
            </a:r>
            <a:r>
              <a:rPr lang="zh-CN" altLang="en-US" sz="1600"/>
              <a:t>思路：</a:t>
            </a:r>
            <a:endParaRPr lang="zh-CN" altLang="en-US" sz="1600"/>
          </a:p>
          <a:p>
            <a:pPr>
              <a:lnSpc>
                <a:spcPts val="1720"/>
              </a:lnSpc>
            </a:pPr>
            <a:endParaRPr lang="zh-CN" altLang="en-US" sz="1600"/>
          </a:p>
          <a:p>
            <a:pPr marL="285750" indent="-285750" algn="just">
              <a:lnSpc>
                <a:spcPts val="2120"/>
              </a:lnSpc>
              <a:buFont typeface="Arial" panose="020B0604020202020204" pitchFamily="34" charset="0"/>
              <a:buChar char="•"/>
            </a:pPr>
            <a:r>
              <a:rPr lang="zh-CN" sz="1600"/>
              <a:t>设置初始状态</a:t>
            </a:r>
            <a:r>
              <a:rPr lang="en-US" altLang="zh-CN" sz="1600"/>
              <a:t> left_sum = 0, right_sum = sum(nums),</a:t>
            </a:r>
            <a:endParaRPr lang="en-US" altLang="zh-CN" sz="1600"/>
          </a:p>
          <a:p>
            <a:pPr marL="285750" indent="-285750" algn="just">
              <a:lnSpc>
                <a:spcPts val="2120"/>
              </a:lnSpc>
              <a:buFont typeface="Arial" panose="020B0604020202020204" pitchFamily="34" charset="0"/>
              <a:buChar char="•"/>
            </a:pPr>
            <a:r>
              <a:rPr lang="zh-CN" altLang="en-US" sz="1600"/>
              <a:t>从左至右遍历数组</a:t>
            </a:r>
            <a:r>
              <a:rPr lang="en-US" altLang="zh-CN" sz="1600"/>
              <a:t>nums,</a:t>
            </a:r>
            <a:r>
              <a:rPr lang="zh-CN" altLang="en-US" sz="1600"/>
              <a:t>每次遍历更新</a:t>
            </a:r>
            <a:r>
              <a:rPr lang="en-US" altLang="zh-CN" sz="1600"/>
              <a:t> </a:t>
            </a:r>
            <a:r>
              <a:rPr lang="en-US" altLang="zh-CN" sz="1600">
                <a:sym typeface="+mn-ea"/>
              </a:rPr>
              <a:t>left_sum</a:t>
            </a:r>
            <a:r>
              <a:rPr lang="zh-CN" altLang="en-US" sz="1600">
                <a:sym typeface="+mn-ea"/>
              </a:rPr>
              <a:t>，</a:t>
            </a:r>
            <a:r>
              <a:rPr lang="en-US" altLang="zh-CN" sz="1600">
                <a:sym typeface="+mn-ea"/>
              </a:rPr>
              <a:t>right_sum </a:t>
            </a:r>
            <a:r>
              <a:rPr lang="zh-CN" altLang="en-US" sz="1600">
                <a:sym typeface="+mn-ea"/>
              </a:rPr>
              <a:t>的值</a:t>
            </a:r>
            <a:r>
              <a:rPr lang="en-US" altLang="zh-CN" sz="1600">
                <a:sym typeface="+mn-ea"/>
              </a:rPr>
              <a:t>,</a:t>
            </a:r>
            <a:endParaRPr lang="en-US" altLang="zh-CN" sz="1600">
              <a:sym typeface="+mn-ea"/>
            </a:endParaRPr>
          </a:p>
          <a:p>
            <a:pPr marL="285750" indent="-285750" algn="just">
              <a:lnSpc>
                <a:spcPts val="2120"/>
              </a:lnSpc>
              <a:buFont typeface="Arial" panose="020B0604020202020204" pitchFamily="34" charset="0"/>
              <a:buChar char="•"/>
            </a:pPr>
            <a:r>
              <a:rPr lang="zh-CN" altLang="en-US" sz="1600">
                <a:sym typeface="+mn-ea"/>
              </a:rPr>
              <a:t>遍历过程中若遇到</a:t>
            </a:r>
            <a:r>
              <a:rPr lang="en-US" altLang="zh-CN" sz="1600">
                <a:sym typeface="+mn-ea"/>
              </a:rPr>
              <a:t>left_sum == right_sum</a:t>
            </a:r>
            <a:r>
              <a:rPr lang="zh-CN" altLang="en-US" sz="1600">
                <a:sym typeface="+mn-ea"/>
              </a:rPr>
              <a:t>时，表明已经找到中间位置，并返回对应数组下标，若遍历结束后未找到满足条件的元素下标则返回</a:t>
            </a:r>
            <a:r>
              <a:rPr lang="en-US" altLang="zh-CN" sz="1600">
                <a:sym typeface="+mn-ea"/>
              </a:rPr>
              <a:t> -1</a:t>
            </a:r>
            <a:r>
              <a:rPr lang="zh-CN" altLang="en-US" sz="1600">
                <a:sym typeface="+mn-ea"/>
              </a:rPr>
              <a:t>。</a:t>
            </a:r>
            <a:endParaRPr lang="zh-CN" altLang="en-US" sz="1600"/>
          </a:p>
          <a:p>
            <a:pPr marL="285750" indent="-285750">
              <a:lnSpc>
                <a:spcPts val="1720"/>
              </a:lnSpc>
              <a:buFont typeface="Arial" panose="020B0604020202020204" pitchFamily="34" charset="0"/>
              <a:buChar char="•"/>
            </a:pPr>
            <a:endParaRPr sz="1600"/>
          </a:p>
          <a:p>
            <a:pPr>
              <a:lnSpc>
                <a:spcPts val="1720"/>
              </a:lnSpc>
              <a:buFont typeface="Arial" panose="020B0604020202020204" pitchFamily="34" charset="0"/>
            </a:pPr>
            <a:r>
              <a:rPr lang="zh-CN" altLang="en-US" sz="1600">
                <a:sym typeface="+mn-ea"/>
              </a:rPr>
              <a:t>示例</a:t>
            </a:r>
            <a:r>
              <a:rPr lang="en-US" altLang="zh-CN" sz="1600">
                <a:sym typeface="+mn-ea"/>
              </a:rPr>
              <a:t> 1:  </a:t>
            </a:r>
            <a:r>
              <a:rPr lang="zh-CN" altLang="en-US" sz="1600">
                <a:sym typeface="+mn-ea"/>
              </a:rPr>
              <a:t>输入：nums = [</a:t>
            </a:r>
            <a:r>
              <a:rPr lang="en-US" altLang="zh-CN" sz="1600">
                <a:sym typeface="+mn-ea"/>
              </a:rPr>
              <a:t> </a:t>
            </a:r>
            <a:r>
              <a:rPr lang="zh-CN" altLang="en-US" sz="1600">
                <a:solidFill>
                  <a:schemeClr val="accent2"/>
                </a:solidFill>
                <a:sym typeface="+mn-ea"/>
              </a:rPr>
              <a:t>2</a:t>
            </a:r>
            <a:r>
              <a:rPr lang="en-US" altLang="zh-CN" sz="1600">
                <a:solidFill>
                  <a:schemeClr val="accent2"/>
                </a:solidFill>
                <a:sym typeface="+mn-ea"/>
              </a:rPr>
              <a:t> </a:t>
            </a:r>
            <a:r>
              <a:rPr lang="zh-CN" altLang="en-US" sz="1600">
                <a:solidFill>
                  <a:schemeClr val="accent2"/>
                </a:solidFill>
                <a:sym typeface="+mn-ea"/>
              </a:rPr>
              <a:t>,</a:t>
            </a:r>
            <a:r>
              <a:rPr lang="en-US" altLang="zh-CN" sz="1600">
                <a:solidFill>
                  <a:schemeClr val="accent2"/>
                </a:solidFill>
                <a:sym typeface="+mn-ea"/>
              </a:rPr>
              <a:t> </a:t>
            </a:r>
            <a:r>
              <a:rPr lang="zh-CN" altLang="en-US" sz="1600">
                <a:solidFill>
                  <a:schemeClr val="accent2"/>
                </a:solidFill>
                <a:sym typeface="+mn-ea"/>
              </a:rPr>
              <a:t>3</a:t>
            </a:r>
            <a:r>
              <a:rPr lang="en-US" altLang="zh-CN" sz="1600">
                <a:solidFill>
                  <a:schemeClr val="accent2"/>
                </a:solidFill>
                <a:sym typeface="+mn-ea"/>
              </a:rPr>
              <a:t> </a:t>
            </a:r>
            <a:r>
              <a:rPr lang="zh-CN" altLang="en-US" sz="1600">
                <a:solidFill>
                  <a:schemeClr val="accent2"/>
                </a:solidFill>
                <a:sym typeface="+mn-ea"/>
              </a:rPr>
              <a:t>,</a:t>
            </a:r>
            <a:r>
              <a:rPr lang="en-US" altLang="zh-CN" sz="1600">
                <a:solidFill>
                  <a:schemeClr val="accent2"/>
                </a:solidFill>
                <a:sym typeface="+mn-ea"/>
              </a:rPr>
              <a:t> </a:t>
            </a:r>
            <a:r>
              <a:rPr lang="zh-CN" altLang="en-US" sz="1600">
                <a:solidFill>
                  <a:schemeClr val="accent2"/>
                </a:solidFill>
                <a:sym typeface="+mn-ea"/>
              </a:rPr>
              <a:t>-1</a:t>
            </a:r>
            <a:r>
              <a:rPr lang="en-US" altLang="zh-CN" sz="1600">
                <a:solidFill>
                  <a:srgbClr val="FFC000"/>
                </a:solidFill>
                <a:sym typeface="+mn-ea"/>
              </a:rPr>
              <a:t> </a:t>
            </a:r>
            <a:r>
              <a:rPr lang="zh-CN" altLang="en-US" sz="1600">
                <a:sym typeface="+mn-ea"/>
              </a:rPr>
              <a:t>,</a:t>
            </a:r>
            <a:r>
              <a:rPr lang="en-US" altLang="zh-CN" sz="1600">
                <a:sym typeface="+mn-ea"/>
              </a:rPr>
              <a:t> </a:t>
            </a:r>
            <a:r>
              <a:rPr lang="zh-CN" altLang="en-US" sz="1600">
                <a:solidFill>
                  <a:srgbClr val="FF0000"/>
                </a:solidFill>
                <a:sym typeface="+mn-ea"/>
              </a:rPr>
              <a:t>8</a:t>
            </a:r>
            <a:r>
              <a:rPr lang="en-US" altLang="zh-CN" sz="1600">
                <a:sym typeface="+mn-ea"/>
              </a:rPr>
              <a:t> </a:t>
            </a:r>
            <a:r>
              <a:rPr lang="zh-CN" altLang="en-US" sz="1600">
                <a:sym typeface="+mn-ea"/>
              </a:rPr>
              <a:t>,</a:t>
            </a:r>
            <a:r>
              <a:rPr lang="en-US" altLang="zh-CN" sz="1600">
                <a:sym typeface="+mn-ea"/>
              </a:rPr>
              <a:t> </a:t>
            </a:r>
            <a:r>
              <a:rPr lang="zh-CN" altLang="en-US" sz="1600">
                <a:solidFill>
                  <a:srgbClr val="00B050"/>
                </a:solidFill>
                <a:sym typeface="+mn-ea"/>
              </a:rPr>
              <a:t>4</a:t>
            </a:r>
            <a:r>
              <a:rPr lang="en-US" altLang="zh-CN" sz="1600">
                <a:solidFill>
                  <a:schemeClr val="accent1">
                    <a:lumMod val="50000"/>
                  </a:schemeClr>
                </a:solidFill>
                <a:sym typeface="+mn-ea"/>
              </a:rPr>
              <a:t> </a:t>
            </a:r>
            <a:r>
              <a:rPr lang="zh-CN" altLang="en-US" sz="1600">
                <a:sym typeface="+mn-ea"/>
              </a:rPr>
              <a:t>]</a:t>
            </a:r>
            <a:endParaRPr lang="zh-CN" altLang="en-US" sz="1600">
              <a:sym typeface="+mn-ea"/>
            </a:endParaRPr>
          </a:p>
          <a:p>
            <a:pPr>
              <a:lnSpc>
                <a:spcPts val="1720"/>
              </a:lnSpc>
              <a:buFont typeface="Arial" panose="020B0604020202020204" pitchFamily="34" charset="0"/>
            </a:pPr>
            <a:r>
              <a:rPr lang="zh-CN" altLang="en-US" sz="1600">
                <a:sym typeface="+mn-ea"/>
              </a:rPr>
              <a:t> </a:t>
            </a:r>
            <a:r>
              <a:rPr lang="en-US" altLang="zh-CN" sz="1600">
                <a:sym typeface="+mn-ea"/>
              </a:rPr>
              <a:t>          输出：3</a:t>
            </a:r>
            <a:endParaRPr lang="en-US" altLang="zh-CN" sz="1600">
              <a:sym typeface="+mn-ea"/>
            </a:endParaRPr>
          </a:p>
          <a:p>
            <a:pPr>
              <a:lnSpc>
                <a:spcPts val="1720"/>
              </a:lnSpc>
              <a:buFont typeface="Arial" panose="020B0604020202020204" pitchFamily="34" charset="0"/>
            </a:pPr>
            <a:r>
              <a:rPr lang="en-US" altLang="zh-CN" sz="1600">
                <a:sym typeface="+mn-ea"/>
              </a:rPr>
              <a:t>           </a:t>
            </a:r>
            <a:r>
              <a:rPr lang="zh-CN" altLang="en-US" sz="1600">
                <a:sym typeface="+mn-ea"/>
              </a:rPr>
              <a:t>解释：</a:t>
            </a:r>
            <a:endParaRPr lang="zh-CN" altLang="en-US" sz="1600">
              <a:sym typeface="+mn-ea"/>
            </a:endParaRPr>
          </a:p>
          <a:p>
            <a:pPr indent="457200">
              <a:lnSpc>
                <a:spcPts val="1720"/>
              </a:lnSpc>
              <a:buFont typeface="Arial" panose="020B0604020202020204" pitchFamily="34" charset="0"/>
            </a:pPr>
            <a:r>
              <a:rPr lang="en-US" altLang="zh-CN" sz="1600">
                <a:sym typeface="+mn-ea"/>
              </a:rPr>
              <a:t>   </a:t>
            </a:r>
            <a:r>
              <a:rPr lang="zh-CN" altLang="en-US" sz="1600">
                <a:sym typeface="+mn-ea"/>
              </a:rPr>
              <a:t>下标 3 之前的数字和为：2 + 3 + -1 = 4</a:t>
            </a:r>
            <a:endParaRPr lang="zh-CN" altLang="en-US" sz="1600">
              <a:sym typeface="+mn-ea"/>
            </a:endParaRPr>
          </a:p>
          <a:p>
            <a:pPr indent="457200">
              <a:lnSpc>
                <a:spcPts val="1720"/>
              </a:lnSpc>
              <a:buFont typeface="Arial" panose="020B0604020202020204" pitchFamily="34" charset="0"/>
            </a:pPr>
            <a:r>
              <a:rPr lang="en-US" altLang="zh-CN" sz="1600">
                <a:sym typeface="+mn-ea"/>
              </a:rPr>
              <a:t>   </a:t>
            </a:r>
            <a:r>
              <a:rPr lang="zh-CN" altLang="en-US" sz="1600">
                <a:sym typeface="+mn-ea"/>
              </a:rPr>
              <a:t>下标 3 之后的数字和为：4 = 4</a:t>
            </a:r>
            <a:endParaRPr lang="zh-CN" altLang="en-US" sz="1600">
              <a:sym typeface="+mn-ea"/>
            </a:endParaRPr>
          </a:p>
          <a:p>
            <a:pPr indent="457200">
              <a:lnSpc>
                <a:spcPts val="1720"/>
              </a:lnSpc>
              <a:buFont typeface="Arial" panose="020B0604020202020204" pitchFamily="34" charset="0"/>
            </a:pPr>
            <a:endParaRPr lang="zh-CN" altLang="en-US" sz="1600">
              <a:sym typeface="+mn-ea"/>
            </a:endParaRPr>
          </a:p>
          <a:p>
            <a:endParaRPr lang="en-US" altLang="zh-CN" sz="1800"/>
          </a:p>
          <a:p>
            <a:pPr indent="457200"/>
            <a:endParaRPr lang="en-US" altLang="zh-CN" sz="1600"/>
          </a:p>
        </p:txBody>
      </p:sp>
      <p:graphicFrame>
        <p:nvGraphicFramePr>
          <p:cNvPr id="2" name="表格 1"/>
          <p:cNvGraphicFramePr/>
          <p:nvPr>
            <p:custDataLst>
              <p:tags r:id="rId3"/>
            </p:custDataLst>
          </p:nvPr>
        </p:nvGraphicFramePr>
        <p:xfrm>
          <a:off x="1429385" y="5401945"/>
          <a:ext cx="6302375" cy="381000"/>
        </p:xfrm>
        <a:graphic>
          <a:graphicData uri="http://schemas.openxmlformats.org/drawingml/2006/table">
            <a:tbl>
              <a:tblPr firstRow="1" bandRow="1">
                <a:tableStyleId>{5C22544A-7EE6-4342-B048-85BDC9FD1C3A}</a:tableStyleId>
              </a:tblPr>
              <a:tblGrid>
                <a:gridCol w="1260475"/>
                <a:gridCol w="1260475"/>
                <a:gridCol w="1260475"/>
                <a:gridCol w="1260475"/>
                <a:gridCol w="1260475"/>
              </a:tblGrid>
              <a:tr h="381000">
                <a:tc>
                  <a:txBody>
                    <a:bodyPr/>
                    <a:p>
                      <a:pPr algn="ctr">
                        <a:buNone/>
                      </a:pPr>
                      <a:r>
                        <a:rPr lang="en-US" altLang="zh-CN">
                          <a:solidFill>
                            <a:schemeClr val="tx1"/>
                          </a:solidFill>
                        </a:rPr>
                        <a:t>2</a:t>
                      </a:r>
                      <a:endParaRPr lang="en-US" altLang="zh-CN">
                        <a:solidFill>
                          <a:schemeClr val="tx1"/>
                        </a:solidFill>
                      </a:endParaRPr>
                    </a:p>
                  </a:txBody>
                  <a:tcPr>
                    <a:solidFill>
                      <a:schemeClr val="bg1">
                        <a:lumMod val="75000"/>
                      </a:schemeClr>
                    </a:solidFill>
                  </a:tcPr>
                </a:tc>
                <a:tc>
                  <a:txBody>
                    <a:bodyPr/>
                    <a:p>
                      <a:pPr algn="ctr">
                        <a:buNone/>
                      </a:pPr>
                      <a:r>
                        <a:rPr lang="en-US" altLang="zh-CN">
                          <a:solidFill>
                            <a:schemeClr val="tx1"/>
                          </a:solidFill>
                        </a:rPr>
                        <a:t>3</a:t>
                      </a:r>
                      <a:endParaRPr lang="en-US" altLang="zh-CN">
                        <a:solidFill>
                          <a:schemeClr val="tx1"/>
                        </a:solidFill>
                      </a:endParaRPr>
                    </a:p>
                  </a:txBody>
                  <a:tcPr>
                    <a:solidFill>
                      <a:schemeClr val="bg1">
                        <a:lumMod val="75000"/>
                      </a:schemeClr>
                    </a:solidFill>
                  </a:tcPr>
                </a:tc>
                <a:tc>
                  <a:txBody>
                    <a:bodyPr/>
                    <a:p>
                      <a:pPr algn="ctr">
                        <a:buNone/>
                      </a:pPr>
                      <a:r>
                        <a:rPr lang="en-US" altLang="zh-CN">
                          <a:solidFill>
                            <a:schemeClr val="tx1"/>
                          </a:solidFill>
                        </a:rPr>
                        <a:t>-1</a:t>
                      </a:r>
                      <a:endParaRPr lang="en-US" altLang="zh-CN">
                        <a:solidFill>
                          <a:schemeClr val="tx1"/>
                        </a:solidFill>
                      </a:endParaRPr>
                    </a:p>
                  </a:txBody>
                  <a:tcPr>
                    <a:solidFill>
                      <a:schemeClr val="bg1">
                        <a:lumMod val="75000"/>
                      </a:schemeClr>
                    </a:solidFill>
                  </a:tcPr>
                </a:tc>
                <a:tc>
                  <a:txBody>
                    <a:bodyPr/>
                    <a:p>
                      <a:pPr algn="ctr">
                        <a:buNone/>
                      </a:pPr>
                      <a:r>
                        <a:rPr lang="en-US" altLang="zh-CN">
                          <a:solidFill>
                            <a:schemeClr val="tx1"/>
                          </a:solidFill>
                        </a:rPr>
                        <a:t>8</a:t>
                      </a:r>
                      <a:endParaRPr lang="en-US" altLang="zh-CN">
                        <a:solidFill>
                          <a:schemeClr val="tx1"/>
                        </a:solidFill>
                      </a:endParaRPr>
                    </a:p>
                  </a:txBody>
                  <a:tcPr>
                    <a:solidFill>
                      <a:schemeClr val="bg1">
                        <a:lumMod val="75000"/>
                      </a:schemeClr>
                    </a:solidFill>
                  </a:tcPr>
                </a:tc>
                <a:tc>
                  <a:txBody>
                    <a:bodyPr/>
                    <a:p>
                      <a:pPr algn="ctr">
                        <a:buNone/>
                      </a:pPr>
                      <a:r>
                        <a:rPr lang="en-US" altLang="zh-CN">
                          <a:solidFill>
                            <a:schemeClr val="tx1"/>
                          </a:solidFill>
                        </a:rPr>
                        <a:t>4</a:t>
                      </a:r>
                      <a:endParaRPr lang="en-US" altLang="zh-CN">
                        <a:solidFill>
                          <a:schemeClr val="tx1"/>
                        </a:solidFill>
                      </a:endParaRPr>
                    </a:p>
                  </a:txBody>
                  <a:tcPr>
                    <a:solidFill>
                      <a:schemeClr val="bg1">
                        <a:lumMod val="75000"/>
                      </a:schemeClr>
                    </a:solidFill>
                  </a:tcPr>
                </a:tc>
              </a:tr>
            </a:tbl>
          </a:graphicData>
        </a:graphic>
      </p:graphicFrame>
      <p:sp>
        <p:nvSpPr>
          <p:cNvPr id="3" name="左大括号 2"/>
          <p:cNvSpPr/>
          <p:nvPr/>
        </p:nvSpPr>
        <p:spPr>
          <a:xfrm rot="5400000">
            <a:off x="761365" y="4863465"/>
            <a:ext cx="366395" cy="518160"/>
          </a:xfrm>
          <a:prstGeom prst="leftBrace">
            <a:avLst/>
          </a:prstGeom>
          <a:ln w="28575" cmpd="sng">
            <a:solidFill>
              <a:schemeClr val="accent2"/>
            </a:solidFill>
            <a:prstDash val="solid"/>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0" name="文本框 19"/>
          <p:cNvSpPr txBox="1"/>
          <p:nvPr/>
        </p:nvSpPr>
        <p:spPr>
          <a:xfrm>
            <a:off x="398145" y="4391660"/>
            <a:ext cx="1478280" cy="368300"/>
          </a:xfrm>
          <a:prstGeom prst="rect">
            <a:avLst/>
          </a:prstGeom>
          <a:noFill/>
        </p:spPr>
        <p:txBody>
          <a:bodyPr wrap="square" rtlCol="0">
            <a:spAutoFit/>
          </a:bodyPr>
          <a:p>
            <a:r>
              <a:rPr lang="en-US" altLang="zh-CN">
                <a:solidFill>
                  <a:schemeClr val="accent2"/>
                </a:solidFill>
              </a:rPr>
              <a:t>left_sum = 0</a:t>
            </a:r>
            <a:endParaRPr lang="en-US" altLang="zh-CN">
              <a:solidFill>
                <a:schemeClr val="accent2"/>
              </a:solidFill>
            </a:endParaRPr>
          </a:p>
        </p:txBody>
      </p:sp>
      <p:sp>
        <p:nvSpPr>
          <p:cNvPr id="21" name="上箭头 20"/>
          <p:cNvSpPr/>
          <p:nvPr/>
        </p:nvSpPr>
        <p:spPr>
          <a:xfrm>
            <a:off x="1981835" y="5906135"/>
            <a:ext cx="222250" cy="400685"/>
          </a:xfrm>
          <a:prstGeom prst="upArrow">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23" name="左大括号 22"/>
          <p:cNvSpPr/>
          <p:nvPr/>
        </p:nvSpPr>
        <p:spPr>
          <a:xfrm rot="5400000">
            <a:off x="4403725" y="2614295"/>
            <a:ext cx="366395" cy="5016500"/>
          </a:xfrm>
          <a:prstGeom prst="leftBrace">
            <a:avLst/>
          </a:prstGeom>
          <a:ln w="28575" cmpd="sng">
            <a:solidFill>
              <a:srgbClr val="00B050"/>
            </a:solidFill>
            <a:prstDash val="solid"/>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4" name="文本框 23"/>
          <p:cNvSpPr txBox="1"/>
          <p:nvPr/>
        </p:nvSpPr>
        <p:spPr>
          <a:xfrm>
            <a:off x="3854450" y="4365625"/>
            <a:ext cx="1852295" cy="368300"/>
          </a:xfrm>
          <a:prstGeom prst="rect">
            <a:avLst/>
          </a:prstGeom>
          <a:noFill/>
        </p:spPr>
        <p:txBody>
          <a:bodyPr wrap="square" rtlCol="0">
            <a:spAutoFit/>
          </a:bodyPr>
          <a:p>
            <a:r>
              <a:rPr lang="en-US" altLang="zh-CN">
                <a:solidFill>
                  <a:srgbClr val="00B050"/>
                </a:solidFill>
              </a:rPr>
              <a:t>right_sum = 16</a:t>
            </a:r>
            <a:endParaRPr lang="en-US" altLang="zh-CN">
              <a:solidFill>
                <a:srgbClr val="00B050"/>
              </a:solidFill>
            </a:endParaRPr>
          </a:p>
        </p:txBody>
      </p:sp>
      <p:sp>
        <p:nvSpPr>
          <p:cNvPr id="25" name="左大括号 24"/>
          <p:cNvSpPr/>
          <p:nvPr/>
        </p:nvSpPr>
        <p:spPr>
          <a:xfrm rot="5400000">
            <a:off x="5026660" y="3220720"/>
            <a:ext cx="366395" cy="3770630"/>
          </a:xfrm>
          <a:prstGeom prst="leftBrace">
            <a:avLst/>
          </a:prstGeom>
          <a:ln w="28575" cmpd="sng">
            <a:solidFill>
              <a:srgbClr val="00B050"/>
            </a:solidFill>
            <a:prstDash val="solid"/>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6" name="文本框 25"/>
          <p:cNvSpPr txBox="1"/>
          <p:nvPr/>
        </p:nvSpPr>
        <p:spPr>
          <a:xfrm>
            <a:off x="4283710" y="4365625"/>
            <a:ext cx="1852295" cy="368300"/>
          </a:xfrm>
          <a:prstGeom prst="rect">
            <a:avLst/>
          </a:prstGeom>
          <a:noFill/>
        </p:spPr>
        <p:txBody>
          <a:bodyPr wrap="square" rtlCol="0">
            <a:spAutoFit/>
          </a:bodyPr>
          <a:p>
            <a:r>
              <a:rPr lang="en-US" altLang="zh-CN">
                <a:solidFill>
                  <a:srgbClr val="00B050"/>
                </a:solidFill>
              </a:rPr>
              <a:t>right_sum = 14</a:t>
            </a:r>
            <a:endParaRPr lang="en-US" altLang="zh-CN">
              <a:solidFill>
                <a:srgbClr val="00B050"/>
              </a:solidFill>
            </a:endParaRPr>
          </a:p>
        </p:txBody>
      </p:sp>
      <p:sp>
        <p:nvSpPr>
          <p:cNvPr id="28" name="上箭头 27"/>
          <p:cNvSpPr/>
          <p:nvPr/>
        </p:nvSpPr>
        <p:spPr>
          <a:xfrm>
            <a:off x="3206115" y="5906135"/>
            <a:ext cx="222250" cy="400685"/>
          </a:xfrm>
          <a:prstGeom prst="upArrow">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29" name="左大括号 28"/>
          <p:cNvSpPr/>
          <p:nvPr/>
        </p:nvSpPr>
        <p:spPr>
          <a:xfrm rot="5400000">
            <a:off x="5664200" y="3677920"/>
            <a:ext cx="366395" cy="2835275"/>
          </a:xfrm>
          <a:prstGeom prst="leftBrace">
            <a:avLst/>
          </a:prstGeom>
          <a:ln w="28575" cmpd="sng">
            <a:solidFill>
              <a:srgbClr val="00B050"/>
            </a:solidFill>
            <a:prstDash val="solid"/>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31" name="文本框 30"/>
          <p:cNvSpPr txBox="1"/>
          <p:nvPr/>
        </p:nvSpPr>
        <p:spPr>
          <a:xfrm>
            <a:off x="4921250" y="4365625"/>
            <a:ext cx="1852295" cy="368300"/>
          </a:xfrm>
          <a:prstGeom prst="rect">
            <a:avLst/>
          </a:prstGeom>
          <a:noFill/>
        </p:spPr>
        <p:txBody>
          <a:bodyPr wrap="square" rtlCol="0">
            <a:spAutoFit/>
          </a:bodyPr>
          <a:p>
            <a:r>
              <a:rPr lang="en-US" altLang="zh-CN">
                <a:solidFill>
                  <a:srgbClr val="00B050"/>
                </a:solidFill>
              </a:rPr>
              <a:t>right_sum = 11</a:t>
            </a:r>
            <a:endParaRPr lang="en-US" altLang="zh-CN">
              <a:solidFill>
                <a:srgbClr val="00B050"/>
              </a:solidFill>
            </a:endParaRPr>
          </a:p>
        </p:txBody>
      </p:sp>
      <p:sp>
        <p:nvSpPr>
          <p:cNvPr id="32" name="左大括号 31"/>
          <p:cNvSpPr/>
          <p:nvPr/>
        </p:nvSpPr>
        <p:spPr>
          <a:xfrm rot="5400000">
            <a:off x="1880235" y="4821555"/>
            <a:ext cx="366395" cy="518160"/>
          </a:xfrm>
          <a:prstGeom prst="leftBrace">
            <a:avLst/>
          </a:prstGeom>
          <a:ln w="28575" cmpd="sng">
            <a:solidFill>
              <a:schemeClr val="accent2"/>
            </a:solidFill>
            <a:prstDash val="solid"/>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33" name="文本框 32"/>
          <p:cNvSpPr txBox="1"/>
          <p:nvPr/>
        </p:nvSpPr>
        <p:spPr>
          <a:xfrm>
            <a:off x="1334135" y="4393565"/>
            <a:ext cx="1478280" cy="368300"/>
          </a:xfrm>
          <a:prstGeom prst="rect">
            <a:avLst/>
          </a:prstGeom>
          <a:noFill/>
        </p:spPr>
        <p:txBody>
          <a:bodyPr wrap="square" rtlCol="0">
            <a:spAutoFit/>
          </a:bodyPr>
          <a:p>
            <a:r>
              <a:rPr lang="en-US" altLang="zh-CN">
                <a:solidFill>
                  <a:schemeClr val="accent2"/>
                </a:solidFill>
              </a:rPr>
              <a:t>left_sum = 2</a:t>
            </a:r>
            <a:endParaRPr lang="en-US" altLang="zh-CN">
              <a:solidFill>
                <a:schemeClr val="accent2"/>
              </a:solidFill>
            </a:endParaRPr>
          </a:p>
        </p:txBody>
      </p:sp>
      <p:sp>
        <p:nvSpPr>
          <p:cNvPr id="46" name="上箭头 45"/>
          <p:cNvSpPr/>
          <p:nvPr/>
        </p:nvSpPr>
        <p:spPr>
          <a:xfrm>
            <a:off x="4490720" y="5878830"/>
            <a:ext cx="222250" cy="400685"/>
          </a:xfrm>
          <a:prstGeom prst="upArrow">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49" name="左大括号 48"/>
          <p:cNvSpPr/>
          <p:nvPr/>
        </p:nvSpPr>
        <p:spPr>
          <a:xfrm rot="5400000">
            <a:off x="2518410" y="4437380"/>
            <a:ext cx="366395" cy="1245870"/>
          </a:xfrm>
          <a:prstGeom prst="leftBrace">
            <a:avLst/>
          </a:prstGeom>
          <a:ln w="28575" cmpd="sng">
            <a:solidFill>
              <a:schemeClr val="accent2"/>
            </a:solidFill>
            <a:prstDash val="solid"/>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50" name="文本框 49"/>
          <p:cNvSpPr txBox="1"/>
          <p:nvPr/>
        </p:nvSpPr>
        <p:spPr>
          <a:xfrm>
            <a:off x="1981835" y="4365625"/>
            <a:ext cx="1478280" cy="368300"/>
          </a:xfrm>
          <a:prstGeom prst="rect">
            <a:avLst/>
          </a:prstGeom>
          <a:noFill/>
        </p:spPr>
        <p:txBody>
          <a:bodyPr wrap="square" rtlCol="0">
            <a:spAutoFit/>
          </a:bodyPr>
          <a:p>
            <a:r>
              <a:rPr lang="en-US" altLang="zh-CN">
                <a:solidFill>
                  <a:schemeClr val="accent2"/>
                </a:solidFill>
              </a:rPr>
              <a:t>left_sum = 5</a:t>
            </a:r>
            <a:endParaRPr lang="en-US" altLang="zh-CN">
              <a:solidFill>
                <a:schemeClr val="accent2"/>
              </a:solidFill>
            </a:endParaRPr>
          </a:p>
        </p:txBody>
      </p:sp>
      <p:sp>
        <p:nvSpPr>
          <p:cNvPr id="51" name="左大括号 50"/>
          <p:cNvSpPr/>
          <p:nvPr/>
        </p:nvSpPr>
        <p:spPr>
          <a:xfrm rot="5400000">
            <a:off x="6247765" y="4145280"/>
            <a:ext cx="366395" cy="1870710"/>
          </a:xfrm>
          <a:prstGeom prst="leftBrace">
            <a:avLst/>
          </a:prstGeom>
          <a:ln w="28575" cmpd="sng">
            <a:solidFill>
              <a:srgbClr val="00B050"/>
            </a:solidFill>
            <a:prstDash val="solid"/>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52" name="文本框 51"/>
          <p:cNvSpPr txBox="1"/>
          <p:nvPr/>
        </p:nvSpPr>
        <p:spPr>
          <a:xfrm>
            <a:off x="5495925" y="4391660"/>
            <a:ext cx="1852295" cy="368300"/>
          </a:xfrm>
          <a:prstGeom prst="rect">
            <a:avLst/>
          </a:prstGeom>
          <a:noFill/>
        </p:spPr>
        <p:txBody>
          <a:bodyPr wrap="square" rtlCol="0">
            <a:spAutoFit/>
          </a:bodyPr>
          <a:p>
            <a:r>
              <a:rPr lang="en-US" altLang="zh-CN">
                <a:solidFill>
                  <a:srgbClr val="00B050"/>
                </a:solidFill>
              </a:rPr>
              <a:t>right_sum = 12</a:t>
            </a:r>
            <a:endParaRPr lang="en-US" altLang="zh-CN">
              <a:solidFill>
                <a:srgbClr val="00B050"/>
              </a:solidFill>
            </a:endParaRPr>
          </a:p>
        </p:txBody>
      </p:sp>
      <p:sp>
        <p:nvSpPr>
          <p:cNvPr id="53" name="左大括号 52"/>
          <p:cNvSpPr/>
          <p:nvPr>
            <p:custDataLst>
              <p:tags r:id="rId4"/>
            </p:custDataLst>
          </p:nvPr>
        </p:nvSpPr>
        <p:spPr>
          <a:xfrm rot="5400000">
            <a:off x="3140710" y="3831590"/>
            <a:ext cx="366395" cy="2501900"/>
          </a:xfrm>
          <a:prstGeom prst="leftBrace">
            <a:avLst/>
          </a:prstGeom>
          <a:ln w="28575" cmpd="sng">
            <a:solidFill>
              <a:schemeClr val="accent2"/>
            </a:solidFill>
            <a:prstDash val="solid"/>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54" name="文本框 53"/>
          <p:cNvSpPr txBox="1"/>
          <p:nvPr>
            <p:custDataLst>
              <p:tags r:id="rId5"/>
            </p:custDataLst>
          </p:nvPr>
        </p:nvSpPr>
        <p:spPr>
          <a:xfrm>
            <a:off x="2585085" y="4379595"/>
            <a:ext cx="1478280" cy="368300"/>
          </a:xfrm>
          <a:prstGeom prst="rect">
            <a:avLst/>
          </a:prstGeom>
          <a:noFill/>
        </p:spPr>
        <p:txBody>
          <a:bodyPr wrap="square" rtlCol="0">
            <a:spAutoFit/>
          </a:bodyPr>
          <a:p>
            <a:r>
              <a:rPr lang="en-US" altLang="zh-CN">
                <a:solidFill>
                  <a:schemeClr val="accent2"/>
                </a:solidFill>
              </a:rPr>
              <a:t>left_sum = 4</a:t>
            </a:r>
            <a:endParaRPr lang="en-US" altLang="zh-CN">
              <a:solidFill>
                <a:schemeClr val="accent2"/>
              </a:solidFill>
            </a:endParaRPr>
          </a:p>
        </p:txBody>
      </p:sp>
      <p:sp>
        <p:nvSpPr>
          <p:cNvPr id="55" name="上箭头 54"/>
          <p:cNvSpPr/>
          <p:nvPr>
            <p:custDataLst>
              <p:tags r:id="rId6"/>
            </p:custDataLst>
          </p:nvPr>
        </p:nvSpPr>
        <p:spPr>
          <a:xfrm>
            <a:off x="5726430" y="5855335"/>
            <a:ext cx="222250" cy="400685"/>
          </a:xfrm>
          <a:prstGeom prst="upArrow">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56" name="左大括号 55"/>
          <p:cNvSpPr/>
          <p:nvPr>
            <p:custDataLst>
              <p:tags r:id="rId7"/>
            </p:custDataLst>
          </p:nvPr>
        </p:nvSpPr>
        <p:spPr>
          <a:xfrm rot="5400000">
            <a:off x="6915150" y="4717415"/>
            <a:ext cx="366395" cy="727075"/>
          </a:xfrm>
          <a:prstGeom prst="leftBrace">
            <a:avLst/>
          </a:prstGeom>
          <a:ln w="28575" cmpd="sng">
            <a:solidFill>
              <a:srgbClr val="00B050"/>
            </a:solidFill>
            <a:prstDash val="solid"/>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57" name="文本框 56"/>
          <p:cNvSpPr txBox="1"/>
          <p:nvPr>
            <p:custDataLst>
              <p:tags r:id="rId8"/>
            </p:custDataLst>
          </p:nvPr>
        </p:nvSpPr>
        <p:spPr>
          <a:xfrm>
            <a:off x="6230620" y="4365625"/>
            <a:ext cx="1852295" cy="368300"/>
          </a:xfrm>
          <a:prstGeom prst="rect">
            <a:avLst/>
          </a:prstGeom>
          <a:noFill/>
        </p:spPr>
        <p:txBody>
          <a:bodyPr wrap="square" rtlCol="0">
            <a:spAutoFit/>
          </a:bodyPr>
          <a:p>
            <a:r>
              <a:rPr lang="en-US" altLang="zh-CN">
                <a:solidFill>
                  <a:srgbClr val="00B050"/>
                </a:solidFill>
              </a:rPr>
              <a:t>right_sum = 4</a:t>
            </a:r>
            <a:endParaRPr lang="en-US" altLang="zh-CN">
              <a:solidFill>
                <a:srgbClr val="00B050"/>
              </a:solidFill>
            </a:endParaRPr>
          </a:p>
        </p:txBody>
      </p:sp>
      <p:sp>
        <p:nvSpPr>
          <p:cNvPr id="59" name="文本框 58"/>
          <p:cNvSpPr txBox="1"/>
          <p:nvPr/>
        </p:nvSpPr>
        <p:spPr>
          <a:xfrm>
            <a:off x="5173345" y="6311265"/>
            <a:ext cx="1475105" cy="275590"/>
          </a:xfrm>
          <a:prstGeom prst="rect">
            <a:avLst/>
          </a:prstGeom>
          <a:noFill/>
        </p:spPr>
        <p:txBody>
          <a:bodyPr wrap="square" rtlCol="0">
            <a:spAutoFit/>
          </a:bodyPr>
          <a:p>
            <a:r>
              <a:rPr lang="zh-CN" altLang="en-US" sz="1200"/>
              <a:t>对应数组下标为</a:t>
            </a:r>
            <a:r>
              <a:rPr lang="en-US" altLang="zh-CN" sz="1200">
                <a:solidFill>
                  <a:srgbClr val="FF0000"/>
                </a:solidFill>
              </a:rPr>
              <a:t>3</a:t>
            </a:r>
            <a:endParaRPr lang="en-US" altLang="zh-CN" sz="120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blinds(horizontal)">
                                      <p:cBhvr>
                                        <p:cTn id="10" dur="500"/>
                                        <p:tgtEl>
                                          <p:spTgt spid="2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blinds(horizontal)">
                                      <p:cBhvr>
                                        <p:cTn id="13" dur="500"/>
                                        <p:tgtEl>
                                          <p:spTgt spid="23"/>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blinds(horizontal)">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1"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blinds(horizontal)">
                                      <p:cBhvr>
                                        <p:cTn id="21" dur="500"/>
                                        <p:tgtEl>
                                          <p:spTgt spid="21"/>
                                        </p:tgtEl>
                                      </p:cBhvr>
                                    </p:animEffect>
                                  </p:childTnLst>
                                </p:cTn>
                              </p:par>
                              <p:par>
                                <p:cTn id="22" presetID="3" presetClass="exit" presetSubtype="10" fill="hold" grpId="1" nodeType="withEffect">
                                  <p:stCondLst>
                                    <p:cond delay="0"/>
                                  </p:stCondLst>
                                  <p:childTnLst>
                                    <p:animEffect transition="out" filter="blinds(horizontal)">
                                      <p:cBhvr>
                                        <p:cTn id="23" dur="500"/>
                                        <p:tgtEl>
                                          <p:spTgt spid="23"/>
                                        </p:tgtEl>
                                      </p:cBhvr>
                                    </p:animEffect>
                                    <p:set>
                                      <p:cBhvr>
                                        <p:cTn id="24" dur="1" fill="hold">
                                          <p:stCondLst>
                                            <p:cond delay="499"/>
                                          </p:stCondLst>
                                        </p:cTn>
                                        <p:tgtEl>
                                          <p:spTgt spid="23"/>
                                        </p:tgtEl>
                                        <p:attrNameLst>
                                          <p:attrName>style.visibility</p:attrName>
                                        </p:attrNameLst>
                                      </p:cBhvr>
                                      <p:to>
                                        <p:strVal val="hidden"/>
                                      </p:to>
                                    </p:set>
                                  </p:childTnLst>
                                </p:cTn>
                              </p:par>
                              <p:par>
                                <p:cTn id="25" presetID="3" presetClass="exit" presetSubtype="10" fill="hold" grpId="1" nodeType="withEffect">
                                  <p:stCondLst>
                                    <p:cond delay="0"/>
                                  </p:stCondLst>
                                  <p:childTnLst>
                                    <p:animEffect transition="out" filter="blinds(horizontal)">
                                      <p:cBhvr>
                                        <p:cTn id="26" dur="500"/>
                                        <p:tgtEl>
                                          <p:spTgt spid="24"/>
                                        </p:tgtEl>
                                      </p:cBhvr>
                                    </p:animEffect>
                                    <p:set>
                                      <p:cBhvr>
                                        <p:cTn id="27" dur="1" fill="hold">
                                          <p:stCondLst>
                                            <p:cond delay="499"/>
                                          </p:stCondLst>
                                        </p:cTn>
                                        <p:tgtEl>
                                          <p:spTgt spid="24"/>
                                        </p:tgtEl>
                                        <p:attrNameLst>
                                          <p:attrName>style.visibility</p:attrName>
                                        </p:attrNameLst>
                                      </p:cBhvr>
                                      <p:to>
                                        <p:strVal val="hidden"/>
                                      </p:to>
                                    </p:set>
                                  </p:childTnLst>
                                </p:cTn>
                              </p:par>
                              <p:par>
                                <p:cTn id="28" presetID="3" presetClass="entr" presetSubtype="10" fill="hold" grpId="0" nodeType="with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blinds(horizontal)">
                                      <p:cBhvr>
                                        <p:cTn id="30" dur="500"/>
                                        <p:tgtEl>
                                          <p:spTgt spid="25"/>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blinds(horizontal)">
                                      <p:cBhvr>
                                        <p:cTn id="33" dur="500"/>
                                        <p:tgtEl>
                                          <p:spTgt spid="26"/>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blinds(horizontal)">
                                      <p:cBhvr>
                                        <p:cTn id="38" dur="500"/>
                                        <p:tgtEl>
                                          <p:spTgt spid="32"/>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33"/>
                                        </p:tgtEl>
                                        <p:attrNameLst>
                                          <p:attrName>style.visibility</p:attrName>
                                        </p:attrNameLst>
                                      </p:cBhvr>
                                      <p:to>
                                        <p:strVal val="visible"/>
                                      </p:to>
                                    </p:set>
                                    <p:animEffect transition="in" filter="blinds(horizontal)">
                                      <p:cBhvr>
                                        <p:cTn id="41" dur="500"/>
                                        <p:tgtEl>
                                          <p:spTgt spid="33"/>
                                        </p:tgtEl>
                                      </p:cBhvr>
                                    </p:animEffect>
                                  </p:childTnLst>
                                </p:cTn>
                              </p:par>
                              <p:par>
                                <p:cTn id="42" presetID="3" presetClass="exit" presetSubtype="10" fill="hold" grpId="1" nodeType="withEffect">
                                  <p:stCondLst>
                                    <p:cond delay="0"/>
                                  </p:stCondLst>
                                  <p:childTnLst>
                                    <p:animEffect transition="out" filter="blinds(horizontal)">
                                      <p:cBhvr>
                                        <p:cTn id="43" dur="500"/>
                                        <p:tgtEl>
                                          <p:spTgt spid="3"/>
                                        </p:tgtEl>
                                      </p:cBhvr>
                                    </p:animEffect>
                                    <p:set>
                                      <p:cBhvr>
                                        <p:cTn id="44" dur="1" fill="hold">
                                          <p:stCondLst>
                                            <p:cond delay="499"/>
                                          </p:stCondLst>
                                        </p:cTn>
                                        <p:tgtEl>
                                          <p:spTgt spid="3"/>
                                        </p:tgtEl>
                                        <p:attrNameLst>
                                          <p:attrName>style.visibility</p:attrName>
                                        </p:attrNameLst>
                                      </p:cBhvr>
                                      <p:to>
                                        <p:strVal val="hidden"/>
                                      </p:to>
                                    </p:set>
                                  </p:childTnLst>
                                </p:cTn>
                              </p:par>
                              <p:par>
                                <p:cTn id="45" presetID="3" presetClass="exit" presetSubtype="10" fill="hold" grpId="1" nodeType="withEffect">
                                  <p:stCondLst>
                                    <p:cond delay="0"/>
                                  </p:stCondLst>
                                  <p:childTnLst>
                                    <p:animEffect transition="out" filter="blinds(horizontal)">
                                      <p:cBhvr>
                                        <p:cTn id="46" dur="500"/>
                                        <p:tgtEl>
                                          <p:spTgt spid="20"/>
                                        </p:tgtEl>
                                      </p:cBhvr>
                                    </p:animEffect>
                                    <p:set>
                                      <p:cBhvr>
                                        <p:cTn id="47" dur="1" fill="hold">
                                          <p:stCondLst>
                                            <p:cond delay="499"/>
                                          </p:stCondLst>
                                        </p:cTn>
                                        <p:tgtEl>
                                          <p:spTgt spid="20"/>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1" nodeType="click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blinds(horizontal)">
                                      <p:cBhvr>
                                        <p:cTn id="52" dur="500"/>
                                        <p:tgtEl>
                                          <p:spTgt spid="28"/>
                                        </p:tgtEl>
                                      </p:cBhvr>
                                    </p:animEffect>
                                  </p:childTnLst>
                                </p:cTn>
                              </p:par>
                              <p:par>
                                <p:cTn id="53" presetID="3" presetClass="exit" presetSubtype="10" fill="hold" grpId="2" nodeType="withEffect">
                                  <p:stCondLst>
                                    <p:cond delay="0"/>
                                  </p:stCondLst>
                                  <p:childTnLst>
                                    <p:animEffect transition="out" filter="blinds(horizontal)">
                                      <p:cBhvr>
                                        <p:cTn id="54" dur="500"/>
                                        <p:tgtEl>
                                          <p:spTgt spid="21"/>
                                        </p:tgtEl>
                                      </p:cBhvr>
                                    </p:animEffect>
                                    <p:set>
                                      <p:cBhvr>
                                        <p:cTn id="55" dur="1" fill="hold">
                                          <p:stCondLst>
                                            <p:cond delay="499"/>
                                          </p:stCondLst>
                                        </p:cTn>
                                        <p:tgtEl>
                                          <p:spTgt spid="21"/>
                                        </p:tgtEl>
                                        <p:attrNameLst>
                                          <p:attrName>style.visibility</p:attrName>
                                        </p:attrNameLst>
                                      </p:cBhvr>
                                      <p:to>
                                        <p:strVal val="hidden"/>
                                      </p:to>
                                    </p:set>
                                  </p:childTnLst>
                                </p:cTn>
                              </p:par>
                              <p:par>
                                <p:cTn id="56" presetID="3" presetClass="exit" presetSubtype="10" fill="hold" grpId="1" nodeType="withEffect">
                                  <p:stCondLst>
                                    <p:cond delay="0"/>
                                  </p:stCondLst>
                                  <p:childTnLst>
                                    <p:animEffect transition="out" filter="blinds(horizontal)">
                                      <p:cBhvr>
                                        <p:cTn id="57" dur="500"/>
                                        <p:tgtEl>
                                          <p:spTgt spid="25"/>
                                        </p:tgtEl>
                                      </p:cBhvr>
                                    </p:animEffect>
                                    <p:set>
                                      <p:cBhvr>
                                        <p:cTn id="58" dur="1" fill="hold">
                                          <p:stCondLst>
                                            <p:cond delay="499"/>
                                          </p:stCondLst>
                                        </p:cTn>
                                        <p:tgtEl>
                                          <p:spTgt spid="25"/>
                                        </p:tgtEl>
                                        <p:attrNameLst>
                                          <p:attrName>style.visibility</p:attrName>
                                        </p:attrNameLst>
                                      </p:cBhvr>
                                      <p:to>
                                        <p:strVal val="hidden"/>
                                      </p:to>
                                    </p:set>
                                  </p:childTnLst>
                                </p:cTn>
                              </p:par>
                              <p:par>
                                <p:cTn id="59" presetID="3" presetClass="exit" presetSubtype="10" fill="hold" grpId="1" nodeType="withEffect">
                                  <p:stCondLst>
                                    <p:cond delay="0"/>
                                  </p:stCondLst>
                                  <p:childTnLst>
                                    <p:animEffect transition="out" filter="blinds(horizontal)">
                                      <p:cBhvr>
                                        <p:cTn id="60" dur="500"/>
                                        <p:tgtEl>
                                          <p:spTgt spid="26"/>
                                        </p:tgtEl>
                                      </p:cBhvr>
                                    </p:animEffect>
                                    <p:set>
                                      <p:cBhvr>
                                        <p:cTn id="61" dur="1" fill="hold">
                                          <p:stCondLst>
                                            <p:cond delay="499"/>
                                          </p:stCondLst>
                                        </p:cTn>
                                        <p:tgtEl>
                                          <p:spTgt spid="26"/>
                                        </p:tgtEl>
                                        <p:attrNameLst>
                                          <p:attrName>style.visibility</p:attrName>
                                        </p:attrNameLst>
                                      </p:cBhvr>
                                      <p:to>
                                        <p:strVal val="hidden"/>
                                      </p:to>
                                    </p:set>
                                  </p:childTnLst>
                                </p:cTn>
                              </p:par>
                              <p:par>
                                <p:cTn id="62" presetID="3" presetClass="entr" presetSubtype="10"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Effect transition="in" filter="blinds(horizontal)">
                                      <p:cBhvr>
                                        <p:cTn id="64" dur="500"/>
                                        <p:tgtEl>
                                          <p:spTgt spid="29"/>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blinds(horizontal)">
                                      <p:cBhvr>
                                        <p:cTn id="67" dur="500"/>
                                        <p:tgtEl>
                                          <p:spTgt spid="31"/>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xit" presetSubtype="10" fill="hold" grpId="1" nodeType="clickEffect">
                                  <p:stCondLst>
                                    <p:cond delay="0"/>
                                  </p:stCondLst>
                                  <p:childTnLst>
                                    <p:animEffect transition="out" filter="blinds(horizontal)">
                                      <p:cBhvr>
                                        <p:cTn id="71" dur="500"/>
                                        <p:tgtEl>
                                          <p:spTgt spid="32"/>
                                        </p:tgtEl>
                                      </p:cBhvr>
                                    </p:animEffect>
                                    <p:set>
                                      <p:cBhvr>
                                        <p:cTn id="72" dur="1" fill="hold">
                                          <p:stCondLst>
                                            <p:cond delay="499"/>
                                          </p:stCondLst>
                                        </p:cTn>
                                        <p:tgtEl>
                                          <p:spTgt spid="32"/>
                                        </p:tgtEl>
                                        <p:attrNameLst>
                                          <p:attrName>style.visibility</p:attrName>
                                        </p:attrNameLst>
                                      </p:cBhvr>
                                      <p:to>
                                        <p:strVal val="hidden"/>
                                      </p:to>
                                    </p:set>
                                  </p:childTnLst>
                                </p:cTn>
                              </p:par>
                              <p:par>
                                <p:cTn id="73" presetID="3" presetClass="exit" presetSubtype="10" fill="hold" grpId="1" nodeType="withEffect">
                                  <p:stCondLst>
                                    <p:cond delay="0"/>
                                  </p:stCondLst>
                                  <p:childTnLst>
                                    <p:animEffect transition="out" filter="blinds(horizontal)">
                                      <p:cBhvr>
                                        <p:cTn id="74" dur="500"/>
                                        <p:tgtEl>
                                          <p:spTgt spid="33"/>
                                        </p:tgtEl>
                                      </p:cBhvr>
                                    </p:animEffect>
                                    <p:set>
                                      <p:cBhvr>
                                        <p:cTn id="75" dur="1" fill="hold">
                                          <p:stCondLst>
                                            <p:cond delay="499"/>
                                          </p:stCondLst>
                                        </p:cTn>
                                        <p:tgtEl>
                                          <p:spTgt spid="33"/>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grpId="0" nodeType="clickEffect">
                                  <p:stCondLst>
                                    <p:cond delay="0"/>
                                  </p:stCondLst>
                                  <p:childTnLst>
                                    <p:set>
                                      <p:cBhvr>
                                        <p:cTn id="79" dur="1" fill="hold">
                                          <p:stCondLst>
                                            <p:cond delay="0"/>
                                          </p:stCondLst>
                                        </p:cTn>
                                        <p:tgtEl>
                                          <p:spTgt spid="49"/>
                                        </p:tgtEl>
                                        <p:attrNameLst>
                                          <p:attrName>style.visibility</p:attrName>
                                        </p:attrNameLst>
                                      </p:cBhvr>
                                      <p:to>
                                        <p:strVal val="visible"/>
                                      </p:to>
                                    </p:set>
                                    <p:animEffect transition="in" filter="blinds(horizontal)">
                                      <p:cBhvr>
                                        <p:cTn id="80" dur="500"/>
                                        <p:tgtEl>
                                          <p:spTgt spid="49"/>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50"/>
                                        </p:tgtEl>
                                        <p:attrNameLst>
                                          <p:attrName>style.visibility</p:attrName>
                                        </p:attrNameLst>
                                      </p:cBhvr>
                                      <p:to>
                                        <p:strVal val="visible"/>
                                      </p:to>
                                    </p:set>
                                    <p:animEffect transition="in" filter="blinds(horizontal)">
                                      <p:cBhvr>
                                        <p:cTn id="83" dur="500"/>
                                        <p:tgtEl>
                                          <p:spTgt spid="50"/>
                                        </p:tgtEl>
                                      </p:cBhvr>
                                    </p:animEffect>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grpId="0" nodeType="clickEffect">
                                  <p:stCondLst>
                                    <p:cond delay="0"/>
                                  </p:stCondLst>
                                  <p:childTnLst>
                                    <p:set>
                                      <p:cBhvr>
                                        <p:cTn id="87" dur="1" fill="hold">
                                          <p:stCondLst>
                                            <p:cond delay="0"/>
                                          </p:stCondLst>
                                        </p:cTn>
                                        <p:tgtEl>
                                          <p:spTgt spid="46"/>
                                        </p:tgtEl>
                                        <p:attrNameLst>
                                          <p:attrName>style.visibility</p:attrName>
                                        </p:attrNameLst>
                                      </p:cBhvr>
                                      <p:to>
                                        <p:strVal val="visible"/>
                                      </p:to>
                                    </p:set>
                                    <p:animEffect transition="in" filter="blinds(horizontal)">
                                      <p:cBhvr>
                                        <p:cTn id="88" dur="500"/>
                                        <p:tgtEl>
                                          <p:spTgt spid="46"/>
                                        </p:tgtEl>
                                      </p:cBhvr>
                                    </p:animEffect>
                                  </p:childTnLst>
                                </p:cTn>
                              </p:par>
                              <p:par>
                                <p:cTn id="89" presetID="3" presetClass="exit" presetSubtype="10" fill="hold" grpId="2" nodeType="withEffect">
                                  <p:stCondLst>
                                    <p:cond delay="0"/>
                                  </p:stCondLst>
                                  <p:childTnLst>
                                    <p:animEffect transition="out" filter="blinds(horizontal)">
                                      <p:cBhvr>
                                        <p:cTn id="90" dur="500"/>
                                        <p:tgtEl>
                                          <p:spTgt spid="28"/>
                                        </p:tgtEl>
                                      </p:cBhvr>
                                    </p:animEffect>
                                    <p:set>
                                      <p:cBhvr>
                                        <p:cTn id="91" dur="1" fill="hold">
                                          <p:stCondLst>
                                            <p:cond delay="499"/>
                                          </p:stCondLst>
                                        </p:cTn>
                                        <p:tgtEl>
                                          <p:spTgt spid="28"/>
                                        </p:tgtEl>
                                        <p:attrNameLst>
                                          <p:attrName>style.visibility</p:attrName>
                                        </p:attrNameLst>
                                      </p:cBhvr>
                                      <p:to>
                                        <p:strVal val="hidden"/>
                                      </p:to>
                                    </p:set>
                                  </p:childTnLst>
                                </p:cTn>
                              </p:par>
                              <p:par>
                                <p:cTn id="92" presetID="3" presetClass="exit" presetSubtype="10" fill="hold" grpId="1" nodeType="withEffect">
                                  <p:stCondLst>
                                    <p:cond delay="0"/>
                                  </p:stCondLst>
                                  <p:childTnLst>
                                    <p:animEffect transition="out" filter="blinds(horizontal)">
                                      <p:cBhvr>
                                        <p:cTn id="93" dur="500"/>
                                        <p:tgtEl>
                                          <p:spTgt spid="29"/>
                                        </p:tgtEl>
                                      </p:cBhvr>
                                    </p:animEffect>
                                    <p:set>
                                      <p:cBhvr>
                                        <p:cTn id="94" dur="1" fill="hold">
                                          <p:stCondLst>
                                            <p:cond delay="499"/>
                                          </p:stCondLst>
                                        </p:cTn>
                                        <p:tgtEl>
                                          <p:spTgt spid="29"/>
                                        </p:tgtEl>
                                        <p:attrNameLst>
                                          <p:attrName>style.visibility</p:attrName>
                                        </p:attrNameLst>
                                      </p:cBhvr>
                                      <p:to>
                                        <p:strVal val="hidden"/>
                                      </p:to>
                                    </p:set>
                                  </p:childTnLst>
                                </p:cTn>
                              </p:par>
                              <p:par>
                                <p:cTn id="95" presetID="3" presetClass="exit" presetSubtype="10" fill="hold" grpId="1" nodeType="withEffect">
                                  <p:stCondLst>
                                    <p:cond delay="0"/>
                                  </p:stCondLst>
                                  <p:childTnLst>
                                    <p:animEffect transition="out" filter="blinds(horizontal)">
                                      <p:cBhvr>
                                        <p:cTn id="96" dur="500"/>
                                        <p:tgtEl>
                                          <p:spTgt spid="31"/>
                                        </p:tgtEl>
                                      </p:cBhvr>
                                    </p:animEffect>
                                    <p:set>
                                      <p:cBhvr>
                                        <p:cTn id="97" dur="1" fill="hold">
                                          <p:stCondLst>
                                            <p:cond delay="499"/>
                                          </p:stCondLst>
                                        </p:cTn>
                                        <p:tgtEl>
                                          <p:spTgt spid="31"/>
                                        </p:tgtEl>
                                        <p:attrNameLst>
                                          <p:attrName>style.visibility</p:attrName>
                                        </p:attrNameLst>
                                      </p:cBhvr>
                                      <p:to>
                                        <p:strVal val="hidden"/>
                                      </p:to>
                                    </p:set>
                                  </p:childTnLst>
                                </p:cTn>
                              </p:par>
                              <p:par>
                                <p:cTn id="98" presetID="3" presetClass="entr" presetSubtype="10" fill="hold" grpId="0" nodeType="withEffect">
                                  <p:stCondLst>
                                    <p:cond delay="0"/>
                                  </p:stCondLst>
                                  <p:childTnLst>
                                    <p:set>
                                      <p:cBhvr>
                                        <p:cTn id="99" dur="1" fill="hold">
                                          <p:stCondLst>
                                            <p:cond delay="0"/>
                                          </p:stCondLst>
                                        </p:cTn>
                                        <p:tgtEl>
                                          <p:spTgt spid="51"/>
                                        </p:tgtEl>
                                        <p:attrNameLst>
                                          <p:attrName>style.visibility</p:attrName>
                                        </p:attrNameLst>
                                      </p:cBhvr>
                                      <p:to>
                                        <p:strVal val="visible"/>
                                      </p:to>
                                    </p:set>
                                    <p:animEffect transition="in" filter="blinds(horizontal)">
                                      <p:cBhvr>
                                        <p:cTn id="100" dur="500"/>
                                        <p:tgtEl>
                                          <p:spTgt spid="51"/>
                                        </p:tgtEl>
                                      </p:cBhvr>
                                    </p:animEffect>
                                  </p:childTnLst>
                                </p:cTn>
                              </p:par>
                              <p:par>
                                <p:cTn id="101" presetID="3" presetClass="entr" presetSubtype="10" fill="hold" grpId="0" nodeType="withEffect">
                                  <p:stCondLst>
                                    <p:cond delay="0"/>
                                  </p:stCondLst>
                                  <p:childTnLst>
                                    <p:set>
                                      <p:cBhvr>
                                        <p:cTn id="102" dur="1" fill="hold">
                                          <p:stCondLst>
                                            <p:cond delay="0"/>
                                          </p:stCondLst>
                                        </p:cTn>
                                        <p:tgtEl>
                                          <p:spTgt spid="52"/>
                                        </p:tgtEl>
                                        <p:attrNameLst>
                                          <p:attrName>style.visibility</p:attrName>
                                        </p:attrNameLst>
                                      </p:cBhvr>
                                      <p:to>
                                        <p:strVal val="visible"/>
                                      </p:to>
                                    </p:set>
                                    <p:animEffect transition="in" filter="blinds(horizontal)">
                                      <p:cBhvr>
                                        <p:cTn id="103" dur="500"/>
                                        <p:tgtEl>
                                          <p:spTgt spid="52"/>
                                        </p:tgtEl>
                                      </p:cBhvr>
                                    </p:animEffect>
                                  </p:childTnLst>
                                </p:cTn>
                              </p:par>
                            </p:childTnLst>
                          </p:cTn>
                        </p:par>
                      </p:childTnLst>
                    </p:cTn>
                  </p:par>
                  <p:par>
                    <p:cTn id="104" fill="hold">
                      <p:stCondLst>
                        <p:cond delay="indefinite"/>
                      </p:stCondLst>
                      <p:childTnLst>
                        <p:par>
                          <p:cTn id="105" fill="hold">
                            <p:stCondLst>
                              <p:cond delay="0"/>
                            </p:stCondLst>
                            <p:childTnLst>
                              <p:par>
                                <p:cTn id="106" presetID="3" presetClass="exit" presetSubtype="10" fill="hold" grpId="1" nodeType="clickEffect">
                                  <p:stCondLst>
                                    <p:cond delay="0"/>
                                  </p:stCondLst>
                                  <p:childTnLst>
                                    <p:animEffect transition="out" filter="blinds(horizontal)">
                                      <p:cBhvr>
                                        <p:cTn id="107" dur="500"/>
                                        <p:tgtEl>
                                          <p:spTgt spid="49"/>
                                        </p:tgtEl>
                                      </p:cBhvr>
                                    </p:animEffect>
                                    <p:set>
                                      <p:cBhvr>
                                        <p:cTn id="108" dur="1" fill="hold">
                                          <p:stCondLst>
                                            <p:cond delay="499"/>
                                          </p:stCondLst>
                                        </p:cTn>
                                        <p:tgtEl>
                                          <p:spTgt spid="49"/>
                                        </p:tgtEl>
                                        <p:attrNameLst>
                                          <p:attrName>style.visibility</p:attrName>
                                        </p:attrNameLst>
                                      </p:cBhvr>
                                      <p:to>
                                        <p:strVal val="hidden"/>
                                      </p:to>
                                    </p:set>
                                  </p:childTnLst>
                                </p:cTn>
                              </p:par>
                              <p:par>
                                <p:cTn id="109" presetID="3" presetClass="exit" presetSubtype="10" fill="hold" grpId="1" nodeType="withEffect">
                                  <p:stCondLst>
                                    <p:cond delay="0"/>
                                  </p:stCondLst>
                                  <p:childTnLst>
                                    <p:animEffect transition="out" filter="blinds(horizontal)">
                                      <p:cBhvr>
                                        <p:cTn id="110" dur="500"/>
                                        <p:tgtEl>
                                          <p:spTgt spid="50"/>
                                        </p:tgtEl>
                                      </p:cBhvr>
                                    </p:animEffect>
                                    <p:set>
                                      <p:cBhvr>
                                        <p:cTn id="111" dur="1" fill="hold">
                                          <p:stCondLst>
                                            <p:cond delay="499"/>
                                          </p:stCondLst>
                                        </p:cTn>
                                        <p:tgtEl>
                                          <p:spTgt spid="50"/>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3" presetClass="entr" presetSubtype="10" fill="hold" grpId="0" nodeType="clickEffect">
                                  <p:stCondLst>
                                    <p:cond delay="0"/>
                                  </p:stCondLst>
                                  <p:childTnLst>
                                    <p:set>
                                      <p:cBhvr>
                                        <p:cTn id="115" dur="1" fill="hold">
                                          <p:stCondLst>
                                            <p:cond delay="0"/>
                                          </p:stCondLst>
                                        </p:cTn>
                                        <p:tgtEl>
                                          <p:spTgt spid="53"/>
                                        </p:tgtEl>
                                        <p:attrNameLst>
                                          <p:attrName>style.visibility</p:attrName>
                                        </p:attrNameLst>
                                      </p:cBhvr>
                                      <p:to>
                                        <p:strVal val="visible"/>
                                      </p:to>
                                    </p:set>
                                    <p:animEffect transition="in" filter="blinds(horizontal)">
                                      <p:cBhvr>
                                        <p:cTn id="116" dur="500"/>
                                        <p:tgtEl>
                                          <p:spTgt spid="53"/>
                                        </p:tgtEl>
                                      </p:cBhvr>
                                    </p:animEffect>
                                  </p:childTnLst>
                                </p:cTn>
                              </p:par>
                              <p:par>
                                <p:cTn id="117" presetID="3" presetClass="entr" presetSubtype="10" fill="hold" grpId="0" nodeType="withEffect">
                                  <p:stCondLst>
                                    <p:cond delay="0"/>
                                  </p:stCondLst>
                                  <p:childTnLst>
                                    <p:set>
                                      <p:cBhvr>
                                        <p:cTn id="118" dur="1" fill="hold">
                                          <p:stCondLst>
                                            <p:cond delay="0"/>
                                          </p:stCondLst>
                                        </p:cTn>
                                        <p:tgtEl>
                                          <p:spTgt spid="54"/>
                                        </p:tgtEl>
                                        <p:attrNameLst>
                                          <p:attrName>style.visibility</p:attrName>
                                        </p:attrNameLst>
                                      </p:cBhvr>
                                      <p:to>
                                        <p:strVal val="visible"/>
                                      </p:to>
                                    </p:set>
                                    <p:animEffect transition="in" filter="blinds(horizontal)">
                                      <p:cBhvr>
                                        <p:cTn id="119" dur="500"/>
                                        <p:tgtEl>
                                          <p:spTgt spid="54"/>
                                        </p:tgtEl>
                                      </p:cBhvr>
                                    </p:animEffect>
                                  </p:childTnLst>
                                </p:cTn>
                              </p:par>
                            </p:childTnLst>
                          </p:cTn>
                        </p:par>
                      </p:childTnLst>
                    </p:cTn>
                  </p:par>
                  <p:par>
                    <p:cTn id="120" fill="hold">
                      <p:stCondLst>
                        <p:cond delay="indefinite"/>
                      </p:stCondLst>
                      <p:childTnLst>
                        <p:par>
                          <p:cTn id="121" fill="hold">
                            <p:stCondLst>
                              <p:cond delay="0"/>
                            </p:stCondLst>
                            <p:childTnLst>
                              <p:par>
                                <p:cTn id="122" presetID="3" presetClass="entr" presetSubtype="10" fill="hold" grpId="0" nodeType="clickEffect">
                                  <p:stCondLst>
                                    <p:cond delay="0"/>
                                  </p:stCondLst>
                                  <p:childTnLst>
                                    <p:set>
                                      <p:cBhvr>
                                        <p:cTn id="123" dur="1" fill="hold">
                                          <p:stCondLst>
                                            <p:cond delay="0"/>
                                          </p:stCondLst>
                                        </p:cTn>
                                        <p:tgtEl>
                                          <p:spTgt spid="55"/>
                                        </p:tgtEl>
                                        <p:attrNameLst>
                                          <p:attrName>style.visibility</p:attrName>
                                        </p:attrNameLst>
                                      </p:cBhvr>
                                      <p:to>
                                        <p:strVal val="visible"/>
                                      </p:to>
                                    </p:set>
                                    <p:animEffect transition="in" filter="blinds(horizontal)">
                                      <p:cBhvr>
                                        <p:cTn id="124" dur="500"/>
                                        <p:tgtEl>
                                          <p:spTgt spid="55"/>
                                        </p:tgtEl>
                                      </p:cBhvr>
                                    </p:animEffect>
                                  </p:childTnLst>
                                </p:cTn>
                              </p:par>
                              <p:par>
                                <p:cTn id="125" presetID="3" presetClass="exit" presetSubtype="10" fill="hold" grpId="1" nodeType="withEffect">
                                  <p:stCondLst>
                                    <p:cond delay="0"/>
                                  </p:stCondLst>
                                  <p:childTnLst>
                                    <p:animEffect transition="out" filter="blinds(horizontal)">
                                      <p:cBhvr>
                                        <p:cTn id="126" dur="500"/>
                                        <p:tgtEl>
                                          <p:spTgt spid="46"/>
                                        </p:tgtEl>
                                      </p:cBhvr>
                                    </p:animEffect>
                                    <p:set>
                                      <p:cBhvr>
                                        <p:cTn id="127" dur="1" fill="hold">
                                          <p:stCondLst>
                                            <p:cond delay="499"/>
                                          </p:stCondLst>
                                        </p:cTn>
                                        <p:tgtEl>
                                          <p:spTgt spid="46"/>
                                        </p:tgtEl>
                                        <p:attrNameLst>
                                          <p:attrName>style.visibility</p:attrName>
                                        </p:attrNameLst>
                                      </p:cBhvr>
                                      <p:to>
                                        <p:strVal val="hidden"/>
                                      </p:to>
                                    </p:set>
                                  </p:childTnLst>
                                </p:cTn>
                              </p:par>
                              <p:par>
                                <p:cTn id="128" presetID="3" presetClass="exit" presetSubtype="10" fill="hold" grpId="2" nodeType="withEffect">
                                  <p:stCondLst>
                                    <p:cond delay="0"/>
                                  </p:stCondLst>
                                  <p:childTnLst>
                                    <p:animEffect transition="out" filter="blinds(horizontal)">
                                      <p:cBhvr>
                                        <p:cTn id="129" dur="500"/>
                                        <p:tgtEl>
                                          <p:spTgt spid="51"/>
                                        </p:tgtEl>
                                      </p:cBhvr>
                                    </p:animEffect>
                                    <p:set>
                                      <p:cBhvr>
                                        <p:cTn id="130" dur="1" fill="hold">
                                          <p:stCondLst>
                                            <p:cond delay="499"/>
                                          </p:stCondLst>
                                        </p:cTn>
                                        <p:tgtEl>
                                          <p:spTgt spid="51"/>
                                        </p:tgtEl>
                                        <p:attrNameLst>
                                          <p:attrName>style.visibility</p:attrName>
                                        </p:attrNameLst>
                                      </p:cBhvr>
                                      <p:to>
                                        <p:strVal val="hidden"/>
                                      </p:to>
                                    </p:set>
                                  </p:childTnLst>
                                </p:cTn>
                              </p:par>
                              <p:par>
                                <p:cTn id="131" presetID="3" presetClass="exit" presetSubtype="10" fill="hold" grpId="1" nodeType="withEffect">
                                  <p:stCondLst>
                                    <p:cond delay="0"/>
                                  </p:stCondLst>
                                  <p:childTnLst>
                                    <p:animEffect transition="out" filter="blinds(horizontal)">
                                      <p:cBhvr>
                                        <p:cTn id="132" dur="500"/>
                                        <p:tgtEl>
                                          <p:spTgt spid="52"/>
                                        </p:tgtEl>
                                      </p:cBhvr>
                                    </p:animEffect>
                                    <p:set>
                                      <p:cBhvr>
                                        <p:cTn id="133" dur="1" fill="hold">
                                          <p:stCondLst>
                                            <p:cond delay="499"/>
                                          </p:stCondLst>
                                        </p:cTn>
                                        <p:tgtEl>
                                          <p:spTgt spid="52"/>
                                        </p:tgtEl>
                                        <p:attrNameLst>
                                          <p:attrName>style.visibility</p:attrName>
                                        </p:attrNameLst>
                                      </p:cBhvr>
                                      <p:to>
                                        <p:strVal val="hidden"/>
                                      </p:to>
                                    </p:set>
                                  </p:childTnLst>
                                </p:cTn>
                              </p:par>
                              <p:par>
                                <p:cTn id="134" presetID="3" presetClass="entr" presetSubtype="10" fill="hold" grpId="0" nodeType="withEffect">
                                  <p:stCondLst>
                                    <p:cond delay="0"/>
                                  </p:stCondLst>
                                  <p:childTnLst>
                                    <p:set>
                                      <p:cBhvr>
                                        <p:cTn id="135" dur="1" fill="hold">
                                          <p:stCondLst>
                                            <p:cond delay="0"/>
                                          </p:stCondLst>
                                        </p:cTn>
                                        <p:tgtEl>
                                          <p:spTgt spid="56"/>
                                        </p:tgtEl>
                                        <p:attrNameLst>
                                          <p:attrName>style.visibility</p:attrName>
                                        </p:attrNameLst>
                                      </p:cBhvr>
                                      <p:to>
                                        <p:strVal val="visible"/>
                                      </p:to>
                                    </p:set>
                                    <p:animEffect transition="in" filter="blinds(horizontal)">
                                      <p:cBhvr>
                                        <p:cTn id="136" dur="500"/>
                                        <p:tgtEl>
                                          <p:spTgt spid="56"/>
                                        </p:tgtEl>
                                      </p:cBhvr>
                                    </p:animEffect>
                                  </p:childTnLst>
                                </p:cTn>
                              </p:par>
                              <p:par>
                                <p:cTn id="137" presetID="3" presetClass="entr" presetSubtype="10" fill="hold" grpId="0" nodeType="withEffect">
                                  <p:stCondLst>
                                    <p:cond delay="0"/>
                                  </p:stCondLst>
                                  <p:childTnLst>
                                    <p:set>
                                      <p:cBhvr>
                                        <p:cTn id="138" dur="1" fill="hold">
                                          <p:stCondLst>
                                            <p:cond delay="0"/>
                                          </p:stCondLst>
                                        </p:cTn>
                                        <p:tgtEl>
                                          <p:spTgt spid="57"/>
                                        </p:tgtEl>
                                        <p:attrNameLst>
                                          <p:attrName>style.visibility</p:attrName>
                                        </p:attrNameLst>
                                      </p:cBhvr>
                                      <p:to>
                                        <p:strVal val="visible"/>
                                      </p:to>
                                    </p:set>
                                    <p:animEffect transition="in" filter="blinds(horizontal)">
                                      <p:cBhvr>
                                        <p:cTn id="139" dur="500"/>
                                        <p:tgtEl>
                                          <p:spTgt spid="57"/>
                                        </p:tgtEl>
                                      </p:cBhvr>
                                    </p:animEffect>
                                  </p:childTnLst>
                                </p:cTn>
                              </p:par>
                            </p:childTnLst>
                          </p:cTn>
                        </p:par>
                      </p:childTnLst>
                    </p:cTn>
                  </p:par>
                  <p:par>
                    <p:cTn id="140" fill="hold">
                      <p:stCondLst>
                        <p:cond delay="indefinite"/>
                      </p:stCondLst>
                      <p:childTnLst>
                        <p:par>
                          <p:cTn id="141" fill="hold">
                            <p:stCondLst>
                              <p:cond delay="0"/>
                            </p:stCondLst>
                            <p:childTnLst>
                              <p:par>
                                <p:cTn id="142" presetID="3" presetClass="entr" presetSubtype="10" fill="hold" grpId="0" nodeType="clickEffect">
                                  <p:stCondLst>
                                    <p:cond delay="0"/>
                                  </p:stCondLst>
                                  <p:childTnLst>
                                    <p:set>
                                      <p:cBhvr>
                                        <p:cTn id="143" dur="1" fill="hold">
                                          <p:stCondLst>
                                            <p:cond delay="0"/>
                                          </p:stCondLst>
                                        </p:cTn>
                                        <p:tgtEl>
                                          <p:spTgt spid="59"/>
                                        </p:tgtEl>
                                        <p:attrNameLst>
                                          <p:attrName>style.visibility</p:attrName>
                                        </p:attrNameLst>
                                      </p:cBhvr>
                                      <p:to>
                                        <p:strVal val="visible"/>
                                      </p:to>
                                    </p:set>
                                    <p:animEffect transition="in" filter="blinds(horizontal)">
                                      <p:cBhvr>
                                        <p:cTn id="144"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20" grpId="0"/>
      <p:bldP spid="23" grpId="0" bldLvl="0" animBg="1"/>
      <p:bldP spid="24" grpId="0"/>
      <p:bldP spid="21" grpId="1" bldLvl="0" animBg="1"/>
      <p:bldP spid="25" grpId="0" bldLvl="0" animBg="1"/>
      <p:bldP spid="26" grpId="0"/>
      <p:bldP spid="28" grpId="1" bldLvl="0" animBg="1"/>
      <p:bldP spid="29" grpId="0" bldLvl="0" animBg="1"/>
      <p:bldP spid="31" grpId="0"/>
      <p:bldP spid="32" grpId="0" bldLvl="0" animBg="1"/>
      <p:bldP spid="33" grpId="0"/>
      <p:bldP spid="23" grpId="1" bldLvl="0" animBg="1"/>
      <p:bldP spid="24" grpId="1"/>
      <p:bldP spid="25" grpId="1" bldLvl="0" animBg="1"/>
      <p:bldP spid="26" grpId="1"/>
      <p:bldP spid="21" grpId="2" bldLvl="0" animBg="1"/>
      <p:bldP spid="20" grpId="1"/>
      <p:bldP spid="3" grpId="1" bldLvl="0" animBg="1"/>
      <p:bldP spid="33" grpId="1"/>
      <p:bldP spid="32" grpId="1" bldLvl="0" animBg="1"/>
      <p:bldP spid="49" grpId="0" bldLvl="0" animBg="1"/>
      <p:bldP spid="50" grpId="0"/>
      <p:bldP spid="46" grpId="0" bldLvl="0" animBg="1"/>
      <p:bldP spid="28" grpId="2" bldLvl="0" animBg="1"/>
      <p:bldP spid="51" grpId="0" bldLvl="0" animBg="1"/>
      <p:bldP spid="52" grpId="0"/>
      <p:bldP spid="29" grpId="1" bldLvl="0" animBg="1"/>
      <p:bldP spid="31" grpId="1"/>
      <p:bldP spid="49" grpId="1" bldLvl="0" animBg="1"/>
      <p:bldP spid="50" grpId="1"/>
      <p:bldP spid="53" grpId="0" bldLvl="0" animBg="1"/>
      <p:bldP spid="54" grpId="0"/>
      <p:bldP spid="55" grpId="0" bldLvl="0" animBg="1"/>
      <p:bldP spid="46" grpId="1" bldLvl="0" animBg="1"/>
      <p:bldP spid="51" grpId="2" bldLvl="0" animBg="1"/>
      <p:bldP spid="52" grpId="1"/>
      <p:bldP spid="56" grpId="0" bldLvl="0" animBg="1"/>
      <p:bldP spid="57" grpId="0"/>
      <p:bldP spid="5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表格 3"/>
          <p:cNvGraphicFramePr/>
          <p:nvPr>
            <p:custDataLst>
              <p:tags r:id="rId1"/>
            </p:custDataLst>
          </p:nvPr>
        </p:nvGraphicFramePr>
        <p:xfrm>
          <a:off x="2012950" y="3502025"/>
          <a:ext cx="4450080" cy="381000"/>
        </p:xfrm>
        <a:graphic>
          <a:graphicData uri="http://schemas.openxmlformats.org/drawingml/2006/table">
            <a:tbl>
              <a:tblPr firstRow="1" bandRow="1">
                <a:tableStyleId>{5C22544A-7EE6-4342-B048-85BDC9FD1C3A}</a:tableStyleId>
              </a:tblPr>
              <a:tblGrid>
                <a:gridCol w="1483360"/>
                <a:gridCol w="1483360"/>
                <a:gridCol w="1483360"/>
              </a:tblGrid>
              <a:tr h="381000">
                <a:tc>
                  <a:txBody>
                    <a:bodyPr/>
                    <a:p>
                      <a:pPr algn="ctr">
                        <a:buNone/>
                      </a:pPr>
                      <a:r>
                        <a:rPr lang="en-US" altLang="zh-CN">
                          <a:solidFill>
                            <a:schemeClr val="tx1"/>
                          </a:solidFill>
                        </a:rPr>
                        <a:t>2</a:t>
                      </a:r>
                      <a:endParaRPr lang="en-US" altLang="zh-CN">
                        <a:solidFill>
                          <a:schemeClr val="tx1"/>
                        </a:solidFill>
                      </a:endParaRPr>
                    </a:p>
                  </a:txBody>
                  <a:tcPr>
                    <a:solidFill>
                      <a:schemeClr val="bg1">
                        <a:lumMod val="85000"/>
                      </a:schemeClr>
                    </a:solidFill>
                  </a:tcPr>
                </a:tc>
                <a:tc>
                  <a:txBody>
                    <a:bodyPr/>
                    <a:p>
                      <a:pPr algn="ctr">
                        <a:buClrTx/>
                        <a:buSzTx/>
                        <a:buFontTx/>
                        <a:buNone/>
                      </a:pPr>
                      <a:r>
                        <a:rPr lang="en-US" altLang="zh-CN">
                          <a:solidFill>
                            <a:schemeClr val="tx1"/>
                          </a:solidFill>
                        </a:rPr>
                        <a:t>2</a:t>
                      </a:r>
                      <a:endParaRPr lang="en-US" altLang="zh-CN">
                        <a:solidFill>
                          <a:schemeClr val="tx1"/>
                        </a:solidFill>
                      </a:endParaRPr>
                    </a:p>
                  </a:txBody>
                  <a:tcPr>
                    <a:solidFill>
                      <a:schemeClr val="bg1">
                        <a:lumMod val="85000"/>
                      </a:schemeClr>
                    </a:solidFill>
                  </a:tcPr>
                </a:tc>
                <a:tc>
                  <a:txBody>
                    <a:bodyPr/>
                    <a:p>
                      <a:pPr algn="ctr">
                        <a:buClrTx/>
                        <a:buSzTx/>
                        <a:buFontTx/>
                        <a:buNone/>
                      </a:pPr>
                      <a:r>
                        <a:rPr lang="en-US" altLang="zh-CN">
                          <a:solidFill>
                            <a:schemeClr val="tx1"/>
                          </a:solidFill>
                        </a:rPr>
                        <a:t>5</a:t>
                      </a:r>
                      <a:endParaRPr lang="en-US" altLang="zh-CN">
                        <a:solidFill>
                          <a:schemeClr val="tx1"/>
                        </a:solidFill>
                      </a:endParaRPr>
                    </a:p>
                  </a:txBody>
                  <a:tcPr>
                    <a:solidFill>
                      <a:schemeClr val="bg1">
                        <a:lumMod val="85000"/>
                      </a:schemeClr>
                    </a:solidFill>
                  </a:tcPr>
                </a:tc>
              </a:tr>
            </a:tbl>
          </a:graphicData>
        </a:graphic>
      </p:graphicFrame>
      <p:sp>
        <p:nvSpPr>
          <p:cNvPr id="5" name="上箭头 4"/>
          <p:cNvSpPr/>
          <p:nvPr/>
        </p:nvSpPr>
        <p:spPr>
          <a:xfrm>
            <a:off x="2660650" y="4077970"/>
            <a:ext cx="216535" cy="504190"/>
          </a:xfrm>
          <a:prstGeom prst="upArrow">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左大括号 5"/>
          <p:cNvSpPr/>
          <p:nvPr/>
        </p:nvSpPr>
        <p:spPr>
          <a:xfrm rot="5400000">
            <a:off x="1220470" y="2925445"/>
            <a:ext cx="360045" cy="504190"/>
          </a:xfrm>
          <a:prstGeom prst="leftBrace">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7" name="文本框 6"/>
          <p:cNvSpPr txBox="1"/>
          <p:nvPr/>
        </p:nvSpPr>
        <p:spPr>
          <a:xfrm>
            <a:off x="788670" y="2565400"/>
            <a:ext cx="1359535" cy="368300"/>
          </a:xfrm>
          <a:prstGeom prst="rect">
            <a:avLst/>
          </a:prstGeom>
          <a:noFill/>
        </p:spPr>
        <p:txBody>
          <a:bodyPr wrap="square" rtlCol="0">
            <a:spAutoFit/>
          </a:bodyPr>
          <a:p>
            <a:r>
              <a:rPr lang="en-US" altLang="zh-CN"/>
              <a:t>left_sum=0</a:t>
            </a:r>
            <a:endParaRPr lang="en-US" altLang="zh-CN"/>
          </a:p>
        </p:txBody>
      </p:sp>
      <p:sp>
        <p:nvSpPr>
          <p:cNvPr id="8" name="左大括号 7"/>
          <p:cNvSpPr/>
          <p:nvPr/>
        </p:nvSpPr>
        <p:spPr>
          <a:xfrm rot="5400000">
            <a:off x="4060825" y="1729105"/>
            <a:ext cx="370840" cy="2882900"/>
          </a:xfrm>
          <a:prstGeom prst="leftBrace">
            <a:avLst/>
          </a:prstGeom>
          <a:ln w="1905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9" name="文本框 8"/>
          <p:cNvSpPr txBox="1"/>
          <p:nvPr/>
        </p:nvSpPr>
        <p:spPr>
          <a:xfrm>
            <a:off x="3524885" y="2565400"/>
            <a:ext cx="1655445" cy="368300"/>
          </a:xfrm>
          <a:prstGeom prst="rect">
            <a:avLst/>
          </a:prstGeom>
          <a:noFill/>
        </p:spPr>
        <p:txBody>
          <a:bodyPr wrap="square" rtlCol="0">
            <a:spAutoFit/>
          </a:bodyPr>
          <a:p>
            <a:r>
              <a:rPr lang="en-US" altLang="zh-CN"/>
              <a:t>right_sum=9</a:t>
            </a:r>
            <a:endParaRPr lang="en-US" altLang="zh-CN"/>
          </a:p>
        </p:txBody>
      </p:sp>
      <p:sp>
        <p:nvSpPr>
          <p:cNvPr id="10" name="左大括号 9"/>
          <p:cNvSpPr/>
          <p:nvPr/>
        </p:nvSpPr>
        <p:spPr>
          <a:xfrm rot="5400000">
            <a:off x="2580005" y="2925445"/>
            <a:ext cx="360045" cy="504190"/>
          </a:xfrm>
          <a:prstGeom prst="leftBrace">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1" name="文本框 10"/>
          <p:cNvSpPr txBox="1"/>
          <p:nvPr/>
        </p:nvSpPr>
        <p:spPr>
          <a:xfrm>
            <a:off x="2148205" y="2565400"/>
            <a:ext cx="1359535" cy="368300"/>
          </a:xfrm>
          <a:prstGeom prst="rect">
            <a:avLst/>
          </a:prstGeom>
          <a:noFill/>
        </p:spPr>
        <p:txBody>
          <a:bodyPr wrap="square" rtlCol="0">
            <a:spAutoFit/>
          </a:bodyPr>
          <a:p>
            <a:r>
              <a:rPr lang="en-US" altLang="zh-CN"/>
              <a:t>left_sum=2</a:t>
            </a:r>
            <a:endParaRPr lang="en-US" altLang="zh-CN"/>
          </a:p>
        </p:txBody>
      </p:sp>
      <p:sp>
        <p:nvSpPr>
          <p:cNvPr id="14" name="左大括号 13"/>
          <p:cNvSpPr/>
          <p:nvPr/>
        </p:nvSpPr>
        <p:spPr>
          <a:xfrm rot="5400000">
            <a:off x="4884420" y="2209800"/>
            <a:ext cx="370840" cy="1922145"/>
          </a:xfrm>
          <a:prstGeom prst="leftBrace">
            <a:avLst/>
          </a:prstGeom>
          <a:ln w="1905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5" name="文本框 14"/>
          <p:cNvSpPr txBox="1"/>
          <p:nvPr/>
        </p:nvSpPr>
        <p:spPr>
          <a:xfrm>
            <a:off x="4580255" y="2565400"/>
            <a:ext cx="1755140" cy="368300"/>
          </a:xfrm>
          <a:prstGeom prst="rect">
            <a:avLst/>
          </a:prstGeom>
          <a:noFill/>
        </p:spPr>
        <p:txBody>
          <a:bodyPr wrap="square" rtlCol="0">
            <a:spAutoFit/>
          </a:bodyPr>
          <a:p>
            <a:r>
              <a:rPr lang="en-US" altLang="zh-CN"/>
              <a:t>right_sum=7</a:t>
            </a:r>
            <a:endParaRPr lang="en-US" altLang="zh-CN"/>
          </a:p>
        </p:txBody>
      </p:sp>
      <p:sp>
        <p:nvSpPr>
          <p:cNvPr id="16" name="上箭头 15"/>
          <p:cNvSpPr/>
          <p:nvPr/>
        </p:nvSpPr>
        <p:spPr>
          <a:xfrm>
            <a:off x="4109085" y="4077970"/>
            <a:ext cx="216535" cy="504190"/>
          </a:xfrm>
          <a:prstGeom prst="upArrow">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左大括号 16"/>
          <p:cNvSpPr/>
          <p:nvPr/>
        </p:nvSpPr>
        <p:spPr>
          <a:xfrm rot="5400000">
            <a:off x="5539740" y="2660015"/>
            <a:ext cx="370840" cy="1023620"/>
          </a:xfrm>
          <a:prstGeom prst="leftBrace">
            <a:avLst/>
          </a:prstGeom>
          <a:ln w="1905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8" name="文本框 17"/>
          <p:cNvSpPr txBox="1"/>
          <p:nvPr/>
        </p:nvSpPr>
        <p:spPr>
          <a:xfrm>
            <a:off x="5622290" y="2566035"/>
            <a:ext cx="1490980" cy="368300"/>
          </a:xfrm>
          <a:prstGeom prst="rect">
            <a:avLst/>
          </a:prstGeom>
          <a:noFill/>
        </p:spPr>
        <p:txBody>
          <a:bodyPr wrap="square" rtlCol="0">
            <a:spAutoFit/>
          </a:bodyPr>
          <a:p>
            <a:r>
              <a:rPr lang="en-US" altLang="zh-CN"/>
              <a:t>right_sum=5</a:t>
            </a:r>
            <a:endParaRPr lang="en-US" altLang="zh-CN"/>
          </a:p>
        </p:txBody>
      </p:sp>
      <p:sp>
        <p:nvSpPr>
          <p:cNvPr id="19" name="左大括号 18"/>
          <p:cNvSpPr/>
          <p:nvPr/>
        </p:nvSpPr>
        <p:spPr>
          <a:xfrm rot="5400000">
            <a:off x="3301365" y="2423795"/>
            <a:ext cx="360045" cy="1510030"/>
          </a:xfrm>
          <a:prstGeom prst="leftBrace">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0" name="文本框 19"/>
          <p:cNvSpPr txBox="1"/>
          <p:nvPr/>
        </p:nvSpPr>
        <p:spPr>
          <a:xfrm>
            <a:off x="2877185" y="2566035"/>
            <a:ext cx="1359535" cy="368300"/>
          </a:xfrm>
          <a:prstGeom prst="rect">
            <a:avLst/>
          </a:prstGeom>
          <a:noFill/>
        </p:spPr>
        <p:txBody>
          <a:bodyPr wrap="square" rtlCol="0">
            <a:spAutoFit/>
          </a:bodyPr>
          <a:p>
            <a:r>
              <a:rPr lang="en-US" altLang="zh-CN"/>
              <a:t>left_sum=4</a:t>
            </a:r>
            <a:endParaRPr lang="en-US" altLang="zh-CN"/>
          </a:p>
        </p:txBody>
      </p:sp>
      <p:sp>
        <p:nvSpPr>
          <p:cNvPr id="21" name="上箭头 20"/>
          <p:cNvSpPr/>
          <p:nvPr>
            <p:custDataLst>
              <p:tags r:id="rId2"/>
            </p:custDataLst>
          </p:nvPr>
        </p:nvSpPr>
        <p:spPr>
          <a:xfrm>
            <a:off x="5622290" y="4078605"/>
            <a:ext cx="216535" cy="504190"/>
          </a:xfrm>
          <a:prstGeom prst="upArrow">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左大括号 21"/>
          <p:cNvSpPr/>
          <p:nvPr>
            <p:custDataLst>
              <p:tags r:id="rId3"/>
            </p:custDataLst>
          </p:nvPr>
        </p:nvSpPr>
        <p:spPr>
          <a:xfrm rot="5400000">
            <a:off x="6772275" y="2867660"/>
            <a:ext cx="370840" cy="606425"/>
          </a:xfrm>
          <a:prstGeom prst="leftBrace">
            <a:avLst/>
          </a:prstGeom>
          <a:ln w="1905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3" name="文本框 22"/>
          <p:cNvSpPr txBox="1"/>
          <p:nvPr>
            <p:custDataLst>
              <p:tags r:id="rId4"/>
            </p:custDataLst>
          </p:nvPr>
        </p:nvSpPr>
        <p:spPr>
          <a:xfrm>
            <a:off x="6236970" y="2565400"/>
            <a:ext cx="1490980" cy="368300"/>
          </a:xfrm>
          <a:prstGeom prst="rect">
            <a:avLst/>
          </a:prstGeom>
          <a:noFill/>
        </p:spPr>
        <p:txBody>
          <a:bodyPr wrap="square" rtlCol="0">
            <a:spAutoFit/>
          </a:bodyPr>
          <a:p>
            <a:r>
              <a:rPr lang="en-US" altLang="zh-CN"/>
              <a:t>right_sum=0</a:t>
            </a:r>
            <a:endParaRPr lang="en-US" altLang="zh-CN"/>
          </a:p>
        </p:txBody>
      </p:sp>
      <p:sp>
        <p:nvSpPr>
          <p:cNvPr id="24" name="左大括号 23"/>
          <p:cNvSpPr/>
          <p:nvPr>
            <p:custDataLst>
              <p:tags r:id="rId5"/>
            </p:custDataLst>
          </p:nvPr>
        </p:nvSpPr>
        <p:spPr>
          <a:xfrm rot="5400000">
            <a:off x="4036060" y="1699260"/>
            <a:ext cx="360045" cy="2960370"/>
          </a:xfrm>
          <a:prstGeom prst="leftBrace">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6" name="文本框 25"/>
          <p:cNvSpPr txBox="1"/>
          <p:nvPr>
            <p:custDataLst>
              <p:tags r:id="rId6"/>
            </p:custDataLst>
          </p:nvPr>
        </p:nvSpPr>
        <p:spPr>
          <a:xfrm>
            <a:off x="3512820" y="2566035"/>
            <a:ext cx="1359535" cy="368300"/>
          </a:xfrm>
          <a:prstGeom prst="rect">
            <a:avLst/>
          </a:prstGeom>
          <a:noFill/>
        </p:spPr>
        <p:txBody>
          <a:bodyPr wrap="square" rtlCol="0">
            <a:spAutoFit/>
          </a:bodyPr>
          <a:p>
            <a:r>
              <a:rPr lang="en-US" altLang="zh-CN"/>
              <a:t>left_sum=9</a:t>
            </a:r>
            <a:endParaRPr lang="en-US" altLang="zh-CN"/>
          </a:p>
        </p:txBody>
      </p:sp>
      <p:sp>
        <p:nvSpPr>
          <p:cNvPr id="27" name="文本框 26"/>
          <p:cNvSpPr txBox="1"/>
          <p:nvPr/>
        </p:nvSpPr>
        <p:spPr>
          <a:xfrm>
            <a:off x="4389120" y="4654550"/>
            <a:ext cx="3414395" cy="275590"/>
          </a:xfrm>
          <a:prstGeom prst="rect">
            <a:avLst/>
          </a:prstGeom>
          <a:noFill/>
        </p:spPr>
        <p:txBody>
          <a:bodyPr wrap="square" rtlCol="0">
            <a:spAutoFit/>
          </a:bodyPr>
          <a:p>
            <a:r>
              <a:rPr lang="zh-CN" altLang="en-US" sz="1200"/>
              <a:t>遍历结束，未找到符合要求的元素则返回</a:t>
            </a:r>
            <a:r>
              <a:rPr lang="en-US" altLang="zh-CN" sz="1200"/>
              <a:t> </a:t>
            </a:r>
            <a:r>
              <a:rPr lang="en-US" altLang="zh-CN" sz="1200">
                <a:solidFill>
                  <a:srgbClr val="FF0000"/>
                </a:solidFill>
              </a:rPr>
              <a:t>-1</a:t>
            </a:r>
            <a:endParaRPr lang="en-US" altLang="zh-CN" sz="1200">
              <a:solidFill>
                <a:srgbClr val="FF0000"/>
              </a:solidFill>
            </a:endParaRPr>
          </a:p>
        </p:txBody>
      </p:sp>
      <p:sp>
        <p:nvSpPr>
          <p:cNvPr id="28" name="文本框 27"/>
          <p:cNvSpPr txBox="1"/>
          <p:nvPr/>
        </p:nvSpPr>
        <p:spPr>
          <a:xfrm>
            <a:off x="683260" y="5661660"/>
            <a:ext cx="4299585" cy="413385"/>
          </a:xfrm>
          <a:prstGeom prst="rect">
            <a:avLst/>
          </a:prstGeom>
          <a:noFill/>
        </p:spPr>
        <p:txBody>
          <a:bodyPr wrap="square" rtlCol="0">
            <a:noAutofit/>
          </a:bodyPr>
          <a:p>
            <a:r>
              <a:rPr lang="zh-CN" altLang="en-US">
                <a:sym typeface="+mn-ea"/>
              </a:rPr>
              <a:t>时间复杂度：O(n)</a:t>
            </a:r>
            <a:endParaRPr lang="zh-CN" altLang="en-US">
              <a:solidFill>
                <a:schemeClr val="tx1"/>
              </a:solidFill>
            </a:endParaRPr>
          </a:p>
          <a:p>
            <a:endParaRPr lang="zh-CN" altLang="en-US"/>
          </a:p>
        </p:txBody>
      </p:sp>
      <p:sp>
        <p:nvSpPr>
          <p:cNvPr id="29" name="文本框 28"/>
          <p:cNvSpPr txBox="1"/>
          <p:nvPr>
            <p:custDataLst>
              <p:tags r:id="rId7"/>
            </p:custDataLst>
          </p:nvPr>
        </p:nvSpPr>
        <p:spPr>
          <a:xfrm>
            <a:off x="827405" y="628650"/>
            <a:ext cx="6346190" cy="1369695"/>
          </a:xfrm>
          <a:prstGeom prst="rect">
            <a:avLst/>
          </a:prstGeom>
          <a:noFill/>
        </p:spPr>
        <p:txBody>
          <a:bodyPr wrap="square" rtlCol="0">
            <a:noAutofit/>
          </a:bodyPr>
          <a:p>
            <a:pPr>
              <a:lnSpc>
                <a:spcPts val="1720"/>
              </a:lnSpc>
              <a:buFont typeface="Arial" panose="020B0604020202020204" pitchFamily="34" charset="0"/>
            </a:pPr>
            <a:r>
              <a:rPr lang="zh-CN" altLang="en-US" sz="1600">
                <a:sym typeface="+mn-ea"/>
              </a:rPr>
              <a:t>示例</a:t>
            </a:r>
            <a:r>
              <a:rPr lang="en-US" altLang="zh-CN" sz="1600">
                <a:sym typeface="+mn-ea"/>
              </a:rPr>
              <a:t>2 :  </a:t>
            </a:r>
            <a:r>
              <a:rPr lang="zh-CN" altLang="en-US" sz="1600">
                <a:sym typeface="+mn-ea"/>
              </a:rPr>
              <a:t>输入：nums = [</a:t>
            </a:r>
            <a:r>
              <a:rPr lang="en-US" altLang="zh-CN" sz="1600">
                <a:sym typeface="+mn-ea"/>
              </a:rPr>
              <a:t> </a:t>
            </a:r>
            <a:r>
              <a:rPr lang="en-US" sz="1600">
                <a:sym typeface="+mn-ea"/>
              </a:rPr>
              <a:t>2</a:t>
            </a:r>
            <a:r>
              <a:rPr lang="zh-CN" altLang="en-US" sz="1600">
                <a:sym typeface="+mn-ea"/>
              </a:rPr>
              <a:t>，</a:t>
            </a:r>
            <a:r>
              <a:rPr lang="en-US" altLang="zh-CN" sz="1600">
                <a:sym typeface="+mn-ea"/>
              </a:rPr>
              <a:t>2</a:t>
            </a:r>
            <a:r>
              <a:rPr lang="zh-CN" altLang="en-US" sz="1600">
                <a:sym typeface="+mn-ea"/>
              </a:rPr>
              <a:t>，</a:t>
            </a:r>
            <a:r>
              <a:rPr lang="en-US" altLang="zh-CN" sz="1600">
                <a:sym typeface="+mn-ea"/>
              </a:rPr>
              <a:t>5</a:t>
            </a:r>
            <a:r>
              <a:rPr lang="en-US" altLang="zh-CN" sz="1600">
                <a:solidFill>
                  <a:schemeClr val="accent1">
                    <a:lumMod val="50000"/>
                  </a:schemeClr>
                </a:solidFill>
                <a:sym typeface="+mn-ea"/>
              </a:rPr>
              <a:t> </a:t>
            </a:r>
            <a:r>
              <a:rPr lang="zh-CN" altLang="en-US" sz="1600">
                <a:sym typeface="+mn-ea"/>
              </a:rPr>
              <a:t>]</a:t>
            </a:r>
            <a:endParaRPr lang="zh-CN" altLang="en-US" sz="1600">
              <a:sym typeface="+mn-ea"/>
            </a:endParaRPr>
          </a:p>
          <a:p>
            <a:pPr>
              <a:lnSpc>
                <a:spcPts val="1720"/>
              </a:lnSpc>
              <a:buFont typeface="Arial" panose="020B0604020202020204" pitchFamily="34" charset="0"/>
            </a:pPr>
            <a:r>
              <a:rPr lang="zh-CN" altLang="en-US" sz="1600">
                <a:sym typeface="+mn-ea"/>
              </a:rPr>
              <a:t> </a:t>
            </a:r>
            <a:r>
              <a:rPr lang="en-US" altLang="zh-CN" sz="1600">
                <a:sym typeface="+mn-ea"/>
              </a:rPr>
              <a:t>            输出：-1</a:t>
            </a:r>
            <a:endParaRPr lang="en-US" altLang="zh-CN" sz="1600">
              <a:sym typeface="+mn-ea"/>
            </a:endParaRPr>
          </a:p>
          <a:p>
            <a:pPr>
              <a:lnSpc>
                <a:spcPts val="1720"/>
              </a:lnSpc>
              <a:buFont typeface="Arial" panose="020B0604020202020204" pitchFamily="34" charset="0"/>
            </a:pPr>
            <a:r>
              <a:rPr lang="en-US" altLang="zh-CN" sz="1600">
                <a:sym typeface="+mn-ea"/>
              </a:rPr>
              <a:t>             </a:t>
            </a:r>
            <a:r>
              <a:rPr lang="zh-CN" altLang="en-US" sz="1600">
                <a:sym typeface="+mn-ea"/>
              </a:rPr>
              <a:t>解释：</a:t>
            </a:r>
            <a:endParaRPr lang="zh-CN" altLang="en-US" sz="1600">
              <a:sym typeface="+mn-ea"/>
            </a:endParaRPr>
          </a:p>
          <a:p>
            <a:pPr indent="457200">
              <a:lnSpc>
                <a:spcPts val="1720"/>
              </a:lnSpc>
              <a:buFont typeface="Arial" panose="020B0604020202020204" pitchFamily="34" charset="0"/>
            </a:pPr>
            <a:r>
              <a:rPr lang="en-US" altLang="zh-CN" sz="1600">
                <a:sym typeface="+mn-ea"/>
              </a:rPr>
              <a:t>     </a:t>
            </a:r>
            <a:r>
              <a:rPr lang="zh-CN" altLang="en-US" sz="1600">
                <a:sym typeface="+mn-ea"/>
              </a:rPr>
              <a:t>不存在满足条件的中间位置</a:t>
            </a:r>
            <a:endParaRPr lang="zh-CN" altLang="en-US" sz="160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linds(horizontal)">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linds(horizontal)">
                                      <p:cBhvr>
                                        <p:cTn id="21" dur="500"/>
                                        <p:tgtEl>
                                          <p:spTgt spid="5"/>
                                        </p:tgtEl>
                                      </p:cBhvr>
                                    </p:animEffect>
                                  </p:childTnLst>
                                </p:cTn>
                              </p:par>
                              <p:par>
                                <p:cTn id="22" presetID="3" presetClass="exit" presetSubtype="10" fill="hold" grpId="1" nodeType="withEffect">
                                  <p:stCondLst>
                                    <p:cond delay="0"/>
                                  </p:stCondLst>
                                  <p:childTnLst>
                                    <p:animEffect transition="out" filter="blinds(horizontal)">
                                      <p:cBhvr>
                                        <p:cTn id="23" dur="500"/>
                                        <p:tgtEl>
                                          <p:spTgt spid="8"/>
                                        </p:tgtEl>
                                      </p:cBhvr>
                                    </p:animEffect>
                                    <p:set>
                                      <p:cBhvr>
                                        <p:cTn id="24" dur="1" fill="hold">
                                          <p:stCondLst>
                                            <p:cond delay="499"/>
                                          </p:stCondLst>
                                        </p:cTn>
                                        <p:tgtEl>
                                          <p:spTgt spid="8"/>
                                        </p:tgtEl>
                                        <p:attrNameLst>
                                          <p:attrName>style.visibility</p:attrName>
                                        </p:attrNameLst>
                                      </p:cBhvr>
                                      <p:to>
                                        <p:strVal val="hidden"/>
                                      </p:to>
                                    </p:set>
                                  </p:childTnLst>
                                </p:cTn>
                              </p:par>
                              <p:par>
                                <p:cTn id="25" presetID="3" presetClass="exit" presetSubtype="10" fill="hold" grpId="1" nodeType="withEffect">
                                  <p:stCondLst>
                                    <p:cond delay="0"/>
                                  </p:stCondLst>
                                  <p:childTnLst>
                                    <p:animEffect transition="out" filter="blinds(horizontal)">
                                      <p:cBhvr>
                                        <p:cTn id="26" dur="500"/>
                                        <p:tgtEl>
                                          <p:spTgt spid="9"/>
                                        </p:tgtEl>
                                      </p:cBhvr>
                                    </p:animEffect>
                                    <p:set>
                                      <p:cBhvr>
                                        <p:cTn id="27" dur="1" fill="hold">
                                          <p:stCondLst>
                                            <p:cond delay="499"/>
                                          </p:stCondLst>
                                        </p:cTn>
                                        <p:tgtEl>
                                          <p:spTgt spid="9"/>
                                        </p:tgtEl>
                                        <p:attrNameLst>
                                          <p:attrName>style.visibility</p:attrName>
                                        </p:attrNameLst>
                                      </p:cBhvr>
                                      <p:to>
                                        <p:strVal val="hidden"/>
                                      </p:to>
                                    </p:set>
                                  </p:childTnLst>
                                </p:cTn>
                              </p:par>
                              <p:par>
                                <p:cTn id="28" presetID="3" presetClass="entr" presetSubtype="10"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blinds(horizontal)">
                                      <p:cBhvr>
                                        <p:cTn id="30" dur="500"/>
                                        <p:tgtEl>
                                          <p:spTgt spid="14"/>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blinds(horizontal)">
                                      <p:cBhvr>
                                        <p:cTn id="33" dur="500"/>
                                        <p:tgtEl>
                                          <p:spTgt spid="15"/>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blinds(horizontal)">
                                      <p:cBhvr>
                                        <p:cTn id="38" dur="500"/>
                                        <p:tgtEl>
                                          <p:spTgt spid="10"/>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blinds(horizontal)">
                                      <p:cBhvr>
                                        <p:cTn id="41" dur="500"/>
                                        <p:tgtEl>
                                          <p:spTgt spid="11"/>
                                        </p:tgtEl>
                                      </p:cBhvr>
                                    </p:animEffect>
                                  </p:childTnLst>
                                </p:cTn>
                              </p:par>
                              <p:par>
                                <p:cTn id="42" presetID="3" presetClass="exit" presetSubtype="10" fill="hold" grpId="1" nodeType="withEffect">
                                  <p:stCondLst>
                                    <p:cond delay="0"/>
                                  </p:stCondLst>
                                  <p:childTnLst>
                                    <p:animEffect transition="out" filter="blinds(horizontal)">
                                      <p:cBhvr>
                                        <p:cTn id="43" dur="500"/>
                                        <p:tgtEl>
                                          <p:spTgt spid="6"/>
                                        </p:tgtEl>
                                      </p:cBhvr>
                                    </p:animEffect>
                                    <p:set>
                                      <p:cBhvr>
                                        <p:cTn id="44" dur="1" fill="hold">
                                          <p:stCondLst>
                                            <p:cond delay="499"/>
                                          </p:stCondLst>
                                        </p:cTn>
                                        <p:tgtEl>
                                          <p:spTgt spid="6"/>
                                        </p:tgtEl>
                                        <p:attrNameLst>
                                          <p:attrName>style.visibility</p:attrName>
                                        </p:attrNameLst>
                                      </p:cBhvr>
                                      <p:to>
                                        <p:strVal val="hidden"/>
                                      </p:to>
                                    </p:set>
                                  </p:childTnLst>
                                </p:cTn>
                              </p:par>
                              <p:par>
                                <p:cTn id="45" presetID="3" presetClass="exit" presetSubtype="10" fill="hold" grpId="1" nodeType="withEffect">
                                  <p:stCondLst>
                                    <p:cond delay="0"/>
                                  </p:stCondLst>
                                  <p:childTnLst>
                                    <p:animEffect transition="out" filter="blinds(horizontal)">
                                      <p:cBhvr>
                                        <p:cTn id="46" dur="500"/>
                                        <p:tgtEl>
                                          <p:spTgt spid="7"/>
                                        </p:tgtEl>
                                      </p:cBhvr>
                                    </p:animEffect>
                                    <p:set>
                                      <p:cBhvr>
                                        <p:cTn id="47" dur="1" fill="hold">
                                          <p:stCondLst>
                                            <p:cond delay="499"/>
                                          </p:stCondLst>
                                        </p:cTn>
                                        <p:tgtEl>
                                          <p:spTgt spid="7"/>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blinds(horizontal)">
                                      <p:cBhvr>
                                        <p:cTn id="52" dur="500"/>
                                        <p:tgtEl>
                                          <p:spTgt spid="16"/>
                                        </p:tgtEl>
                                      </p:cBhvr>
                                    </p:animEffect>
                                  </p:childTnLst>
                                </p:cTn>
                              </p:par>
                              <p:par>
                                <p:cTn id="53" presetID="3" presetClass="exit" presetSubtype="10" fill="hold" grpId="1" nodeType="withEffect">
                                  <p:stCondLst>
                                    <p:cond delay="0"/>
                                  </p:stCondLst>
                                  <p:childTnLst>
                                    <p:animEffect transition="out" filter="blinds(horizontal)">
                                      <p:cBhvr>
                                        <p:cTn id="54" dur="500"/>
                                        <p:tgtEl>
                                          <p:spTgt spid="5"/>
                                        </p:tgtEl>
                                      </p:cBhvr>
                                    </p:animEffect>
                                    <p:set>
                                      <p:cBhvr>
                                        <p:cTn id="55" dur="1" fill="hold">
                                          <p:stCondLst>
                                            <p:cond delay="499"/>
                                          </p:stCondLst>
                                        </p:cTn>
                                        <p:tgtEl>
                                          <p:spTgt spid="5"/>
                                        </p:tgtEl>
                                        <p:attrNameLst>
                                          <p:attrName>style.visibility</p:attrName>
                                        </p:attrNameLst>
                                      </p:cBhvr>
                                      <p:to>
                                        <p:strVal val="hidden"/>
                                      </p:to>
                                    </p:set>
                                  </p:childTnLst>
                                </p:cTn>
                              </p:par>
                              <p:par>
                                <p:cTn id="56" presetID="3" presetClass="entr" presetSubtype="10" fill="hold" grpId="0" nodeType="with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blinds(horizontal)">
                                      <p:cBhvr>
                                        <p:cTn id="58" dur="500"/>
                                        <p:tgtEl>
                                          <p:spTgt spid="17"/>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blinds(horizontal)">
                                      <p:cBhvr>
                                        <p:cTn id="61" dur="500"/>
                                        <p:tgtEl>
                                          <p:spTgt spid="18"/>
                                        </p:tgtEl>
                                      </p:cBhvr>
                                    </p:animEffect>
                                  </p:childTnLst>
                                </p:cTn>
                              </p:par>
                              <p:par>
                                <p:cTn id="62" presetID="3" presetClass="exit" presetSubtype="10" fill="hold" grpId="1" nodeType="withEffect">
                                  <p:stCondLst>
                                    <p:cond delay="0"/>
                                  </p:stCondLst>
                                  <p:childTnLst>
                                    <p:animEffect transition="out" filter="blinds(horizontal)">
                                      <p:cBhvr>
                                        <p:cTn id="63" dur="500"/>
                                        <p:tgtEl>
                                          <p:spTgt spid="14"/>
                                        </p:tgtEl>
                                      </p:cBhvr>
                                    </p:animEffect>
                                    <p:set>
                                      <p:cBhvr>
                                        <p:cTn id="64" dur="1" fill="hold">
                                          <p:stCondLst>
                                            <p:cond delay="499"/>
                                          </p:stCondLst>
                                        </p:cTn>
                                        <p:tgtEl>
                                          <p:spTgt spid="14"/>
                                        </p:tgtEl>
                                        <p:attrNameLst>
                                          <p:attrName>style.visibility</p:attrName>
                                        </p:attrNameLst>
                                      </p:cBhvr>
                                      <p:to>
                                        <p:strVal val="hidden"/>
                                      </p:to>
                                    </p:set>
                                  </p:childTnLst>
                                </p:cTn>
                              </p:par>
                              <p:par>
                                <p:cTn id="65" presetID="3" presetClass="exit" presetSubtype="10" fill="hold" grpId="1" nodeType="withEffect">
                                  <p:stCondLst>
                                    <p:cond delay="0"/>
                                  </p:stCondLst>
                                  <p:childTnLst>
                                    <p:animEffect transition="out" filter="blinds(horizontal)">
                                      <p:cBhvr>
                                        <p:cTn id="66" dur="500"/>
                                        <p:tgtEl>
                                          <p:spTgt spid="15"/>
                                        </p:tgtEl>
                                      </p:cBhvr>
                                    </p:animEffect>
                                    <p:set>
                                      <p:cBhvr>
                                        <p:cTn id="67" dur="1" fill="hold">
                                          <p:stCondLst>
                                            <p:cond delay="499"/>
                                          </p:stCondLst>
                                        </p:cTn>
                                        <p:tgtEl>
                                          <p:spTgt spid="15"/>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blinds(horizontal)">
                                      <p:cBhvr>
                                        <p:cTn id="72" dur="500"/>
                                        <p:tgtEl>
                                          <p:spTgt spid="19"/>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20"/>
                                        </p:tgtEl>
                                        <p:attrNameLst>
                                          <p:attrName>style.visibility</p:attrName>
                                        </p:attrNameLst>
                                      </p:cBhvr>
                                      <p:to>
                                        <p:strVal val="visible"/>
                                      </p:to>
                                    </p:set>
                                    <p:animEffect transition="in" filter="blinds(horizontal)">
                                      <p:cBhvr>
                                        <p:cTn id="75" dur="500"/>
                                        <p:tgtEl>
                                          <p:spTgt spid="20"/>
                                        </p:tgtEl>
                                      </p:cBhvr>
                                    </p:animEffect>
                                  </p:childTnLst>
                                </p:cTn>
                              </p:par>
                              <p:par>
                                <p:cTn id="76" presetID="3" presetClass="exit" presetSubtype="10" fill="hold" grpId="1" nodeType="withEffect">
                                  <p:stCondLst>
                                    <p:cond delay="0"/>
                                  </p:stCondLst>
                                  <p:childTnLst>
                                    <p:animEffect transition="out" filter="blinds(horizontal)">
                                      <p:cBhvr>
                                        <p:cTn id="77" dur="500"/>
                                        <p:tgtEl>
                                          <p:spTgt spid="10"/>
                                        </p:tgtEl>
                                      </p:cBhvr>
                                    </p:animEffect>
                                    <p:set>
                                      <p:cBhvr>
                                        <p:cTn id="78" dur="1" fill="hold">
                                          <p:stCondLst>
                                            <p:cond delay="499"/>
                                          </p:stCondLst>
                                        </p:cTn>
                                        <p:tgtEl>
                                          <p:spTgt spid="10"/>
                                        </p:tgtEl>
                                        <p:attrNameLst>
                                          <p:attrName>style.visibility</p:attrName>
                                        </p:attrNameLst>
                                      </p:cBhvr>
                                      <p:to>
                                        <p:strVal val="hidden"/>
                                      </p:to>
                                    </p:set>
                                  </p:childTnLst>
                                </p:cTn>
                              </p:par>
                              <p:par>
                                <p:cTn id="79" presetID="3" presetClass="exit" presetSubtype="10" fill="hold" grpId="1" nodeType="withEffect">
                                  <p:stCondLst>
                                    <p:cond delay="0"/>
                                  </p:stCondLst>
                                  <p:childTnLst>
                                    <p:animEffect transition="out" filter="blinds(horizontal)">
                                      <p:cBhvr>
                                        <p:cTn id="80" dur="500"/>
                                        <p:tgtEl>
                                          <p:spTgt spid="11"/>
                                        </p:tgtEl>
                                      </p:cBhvr>
                                    </p:animEffect>
                                    <p:set>
                                      <p:cBhvr>
                                        <p:cTn id="81" dur="1" fill="hold">
                                          <p:stCondLst>
                                            <p:cond delay="499"/>
                                          </p:stCondLst>
                                        </p:cTn>
                                        <p:tgtEl>
                                          <p:spTgt spid="11"/>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grpId="0" nodeType="clickEffect">
                                  <p:stCondLst>
                                    <p:cond delay="0"/>
                                  </p:stCondLst>
                                  <p:childTnLst>
                                    <p:set>
                                      <p:cBhvr>
                                        <p:cTn id="85" dur="1" fill="hold">
                                          <p:stCondLst>
                                            <p:cond delay="0"/>
                                          </p:stCondLst>
                                        </p:cTn>
                                        <p:tgtEl>
                                          <p:spTgt spid="21"/>
                                        </p:tgtEl>
                                        <p:attrNameLst>
                                          <p:attrName>style.visibility</p:attrName>
                                        </p:attrNameLst>
                                      </p:cBhvr>
                                      <p:to>
                                        <p:strVal val="visible"/>
                                      </p:to>
                                    </p:set>
                                    <p:animEffect transition="in" filter="blinds(horizontal)">
                                      <p:cBhvr>
                                        <p:cTn id="86" dur="500"/>
                                        <p:tgtEl>
                                          <p:spTgt spid="21"/>
                                        </p:tgtEl>
                                      </p:cBhvr>
                                    </p:animEffect>
                                  </p:childTnLst>
                                </p:cTn>
                              </p:par>
                              <p:par>
                                <p:cTn id="87" presetID="3" presetClass="exit" presetSubtype="10" fill="hold" grpId="1" nodeType="withEffect">
                                  <p:stCondLst>
                                    <p:cond delay="0"/>
                                  </p:stCondLst>
                                  <p:childTnLst>
                                    <p:animEffect transition="out" filter="blinds(horizontal)">
                                      <p:cBhvr>
                                        <p:cTn id="88" dur="500"/>
                                        <p:tgtEl>
                                          <p:spTgt spid="16"/>
                                        </p:tgtEl>
                                      </p:cBhvr>
                                    </p:animEffect>
                                    <p:set>
                                      <p:cBhvr>
                                        <p:cTn id="89" dur="1" fill="hold">
                                          <p:stCondLst>
                                            <p:cond delay="499"/>
                                          </p:stCondLst>
                                        </p:cTn>
                                        <p:tgtEl>
                                          <p:spTgt spid="16"/>
                                        </p:tgtEl>
                                        <p:attrNameLst>
                                          <p:attrName>style.visibility</p:attrName>
                                        </p:attrNameLst>
                                      </p:cBhvr>
                                      <p:to>
                                        <p:strVal val="hidden"/>
                                      </p:to>
                                    </p:set>
                                  </p:childTnLst>
                                </p:cTn>
                              </p:par>
                              <p:par>
                                <p:cTn id="90" presetID="3" presetClass="entr" presetSubtype="10" fill="hold" grpId="0" nodeType="withEffect">
                                  <p:stCondLst>
                                    <p:cond delay="0"/>
                                  </p:stCondLst>
                                  <p:childTnLst>
                                    <p:set>
                                      <p:cBhvr>
                                        <p:cTn id="91" dur="1" fill="hold">
                                          <p:stCondLst>
                                            <p:cond delay="0"/>
                                          </p:stCondLst>
                                        </p:cTn>
                                        <p:tgtEl>
                                          <p:spTgt spid="22"/>
                                        </p:tgtEl>
                                        <p:attrNameLst>
                                          <p:attrName>style.visibility</p:attrName>
                                        </p:attrNameLst>
                                      </p:cBhvr>
                                      <p:to>
                                        <p:strVal val="visible"/>
                                      </p:to>
                                    </p:set>
                                    <p:animEffect transition="in" filter="blinds(horizontal)">
                                      <p:cBhvr>
                                        <p:cTn id="92" dur="500"/>
                                        <p:tgtEl>
                                          <p:spTgt spid="22"/>
                                        </p:tgtEl>
                                      </p:cBhvr>
                                    </p:animEffect>
                                  </p:childTnLst>
                                </p:cTn>
                              </p:par>
                              <p:par>
                                <p:cTn id="93" presetID="3" presetClass="entr" presetSubtype="10" fill="hold" grpId="0" nodeType="withEffect">
                                  <p:stCondLst>
                                    <p:cond delay="0"/>
                                  </p:stCondLst>
                                  <p:childTnLst>
                                    <p:set>
                                      <p:cBhvr>
                                        <p:cTn id="94" dur="1" fill="hold">
                                          <p:stCondLst>
                                            <p:cond delay="0"/>
                                          </p:stCondLst>
                                        </p:cTn>
                                        <p:tgtEl>
                                          <p:spTgt spid="23"/>
                                        </p:tgtEl>
                                        <p:attrNameLst>
                                          <p:attrName>style.visibility</p:attrName>
                                        </p:attrNameLst>
                                      </p:cBhvr>
                                      <p:to>
                                        <p:strVal val="visible"/>
                                      </p:to>
                                    </p:set>
                                    <p:animEffect transition="in" filter="blinds(horizontal)">
                                      <p:cBhvr>
                                        <p:cTn id="95" dur="500"/>
                                        <p:tgtEl>
                                          <p:spTgt spid="23"/>
                                        </p:tgtEl>
                                      </p:cBhvr>
                                    </p:animEffect>
                                  </p:childTnLst>
                                </p:cTn>
                              </p:par>
                              <p:par>
                                <p:cTn id="96" presetID="3" presetClass="exit" presetSubtype="10" fill="hold" grpId="1" nodeType="withEffect">
                                  <p:stCondLst>
                                    <p:cond delay="0"/>
                                  </p:stCondLst>
                                  <p:childTnLst>
                                    <p:animEffect transition="out" filter="blinds(horizontal)">
                                      <p:cBhvr>
                                        <p:cTn id="97" dur="500"/>
                                        <p:tgtEl>
                                          <p:spTgt spid="17"/>
                                        </p:tgtEl>
                                      </p:cBhvr>
                                    </p:animEffect>
                                    <p:set>
                                      <p:cBhvr>
                                        <p:cTn id="98" dur="1" fill="hold">
                                          <p:stCondLst>
                                            <p:cond delay="499"/>
                                          </p:stCondLst>
                                        </p:cTn>
                                        <p:tgtEl>
                                          <p:spTgt spid="17"/>
                                        </p:tgtEl>
                                        <p:attrNameLst>
                                          <p:attrName>style.visibility</p:attrName>
                                        </p:attrNameLst>
                                      </p:cBhvr>
                                      <p:to>
                                        <p:strVal val="hidden"/>
                                      </p:to>
                                    </p:set>
                                  </p:childTnLst>
                                </p:cTn>
                              </p:par>
                              <p:par>
                                <p:cTn id="99" presetID="3" presetClass="exit" presetSubtype="10" fill="hold" grpId="1" nodeType="withEffect">
                                  <p:stCondLst>
                                    <p:cond delay="0"/>
                                  </p:stCondLst>
                                  <p:childTnLst>
                                    <p:animEffect transition="out" filter="blinds(horizontal)">
                                      <p:cBhvr>
                                        <p:cTn id="100" dur="500"/>
                                        <p:tgtEl>
                                          <p:spTgt spid="18"/>
                                        </p:tgtEl>
                                      </p:cBhvr>
                                    </p:animEffect>
                                    <p:set>
                                      <p:cBhvr>
                                        <p:cTn id="101" dur="1" fill="hold">
                                          <p:stCondLst>
                                            <p:cond delay="499"/>
                                          </p:stCondLst>
                                        </p:cTn>
                                        <p:tgtEl>
                                          <p:spTgt spid="18"/>
                                        </p:tgtEl>
                                        <p:attrNameLst>
                                          <p:attrName>style.visibility</p:attrName>
                                        </p:attrNameLst>
                                      </p:cBhvr>
                                      <p:to>
                                        <p:strVal val="hidden"/>
                                      </p:to>
                                    </p:set>
                                  </p:childTnLst>
                                </p:cTn>
                              </p:par>
                            </p:childTnLst>
                          </p:cTn>
                        </p:par>
                      </p:childTnLst>
                    </p:cTn>
                  </p:par>
                  <p:par>
                    <p:cTn id="102" fill="hold">
                      <p:stCondLst>
                        <p:cond delay="indefinite"/>
                      </p:stCondLst>
                      <p:childTnLst>
                        <p:par>
                          <p:cTn id="103" fill="hold">
                            <p:stCondLst>
                              <p:cond delay="0"/>
                            </p:stCondLst>
                            <p:childTnLst>
                              <p:par>
                                <p:cTn id="104" presetID="3" presetClass="entr" presetSubtype="10" fill="hold" grpId="0" nodeType="clickEffect">
                                  <p:stCondLst>
                                    <p:cond delay="0"/>
                                  </p:stCondLst>
                                  <p:childTnLst>
                                    <p:set>
                                      <p:cBhvr>
                                        <p:cTn id="105" dur="1" fill="hold">
                                          <p:stCondLst>
                                            <p:cond delay="0"/>
                                          </p:stCondLst>
                                        </p:cTn>
                                        <p:tgtEl>
                                          <p:spTgt spid="24"/>
                                        </p:tgtEl>
                                        <p:attrNameLst>
                                          <p:attrName>style.visibility</p:attrName>
                                        </p:attrNameLst>
                                      </p:cBhvr>
                                      <p:to>
                                        <p:strVal val="visible"/>
                                      </p:to>
                                    </p:set>
                                    <p:animEffect transition="in" filter="blinds(horizontal)">
                                      <p:cBhvr>
                                        <p:cTn id="106" dur="500"/>
                                        <p:tgtEl>
                                          <p:spTgt spid="24"/>
                                        </p:tgtEl>
                                      </p:cBhvr>
                                    </p:animEffect>
                                  </p:childTnLst>
                                </p:cTn>
                              </p:par>
                              <p:par>
                                <p:cTn id="107" presetID="3" presetClass="entr" presetSubtype="10" fill="hold" grpId="0" nodeType="withEffect">
                                  <p:stCondLst>
                                    <p:cond delay="0"/>
                                  </p:stCondLst>
                                  <p:childTnLst>
                                    <p:set>
                                      <p:cBhvr>
                                        <p:cTn id="108" dur="1" fill="hold">
                                          <p:stCondLst>
                                            <p:cond delay="0"/>
                                          </p:stCondLst>
                                        </p:cTn>
                                        <p:tgtEl>
                                          <p:spTgt spid="26"/>
                                        </p:tgtEl>
                                        <p:attrNameLst>
                                          <p:attrName>style.visibility</p:attrName>
                                        </p:attrNameLst>
                                      </p:cBhvr>
                                      <p:to>
                                        <p:strVal val="visible"/>
                                      </p:to>
                                    </p:set>
                                    <p:animEffect transition="in" filter="blinds(horizontal)">
                                      <p:cBhvr>
                                        <p:cTn id="109" dur="500"/>
                                        <p:tgtEl>
                                          <p:spTgt spid="26"/>
                                        </p:tgtEl>
                                      </p:cBhvr>
                                    </p:animEffect>
                                  </p:childTnLst>
                                </p:cTn>
                              </p:par>
                              <p:par>
                                <p:cTn id="110" presetID="3" presetClass="exit" presetSubtype="10" fill="hold" grpId="1" nodeType="withEffect">
                                  <p:stCondLst>
                                    <p:cond delay="0"/>
                                  </p:stCondLst>
                                  <p:childTnLst>
                                    <p:animEffect transition="out" filter="blinds(horizontal)">
                                      <p:cBhvr>
                                        <p:cTn id="111" dur="500"/>
                                        <p:tgtEl>
                                          <p:spTgt spid="19"/>
                                        </p:tgtEl>
                                      </p:cBhvr>
                                    </p:animEffect>
                                    <p:set>
                                      <p:cBhvr>
                                        <p:cTn id="112" dur="1" fill="hold">
                                          <p:stCondLst>
                                            <p:cond delay="499"/>
                                          </p:stCondLst>
                                        </p:cTn>
                                        <p:tgtEl>
                                          <p:spTgt spid="19"/>
                                        </p:tgtEl>
                                        <p:attrNameLst>
                                          <p:attrName>style.visibility</p:attrName>
                                        </p:attrNameLst>
                                      </p:cBhvr>
                                      <p:to>
                                        <p:strVal val="hidden"/>
                                      </p:to>
                                    </p:set>
                                  </p:childTnLst>
                                </p:cTn>
                              </p:par>
                              <p:par>
                                <p:cTn id="113" presetID="3" presetClass="exit" presetSubtype="10" fill="hold" grpId="1" nodeType="withEffect">
                                  <p:stCondLst>
                                    <p:cond delay="0"/>
                                  </p:stCondLst>
                                  <p:childTnLst>
                                    <p:animEffect transition="out" filter="blinds(horizontal)">
                                      <p:cBhvr>
                                        <p:cTn id="114" dur="500"/>
                                        <p:tgtEl>
                                          <p:spTgt spid="20"/>
                                        </p:tgtEl>
                                      </p:cBhvr>
                                    </p:animEffect>
                                    <p:set>
                                      <p:cBhvr>
                                        <p:cTn id="115" dur="1" fill="hold">
                                          <p:stCondLst>
                                            <p:cond delay="499"/>
                                          </p:stCondLst>
                                        </p:cTn>
                                        <p:tgtEl>
                                          <p:spTgt spid="20"/>
                                        </p:tgtEl>
                                        <p:attrNameLst>
                                          <p:attrName>style.visibility</p:attrName>
                                        </p:attrNameLst>
                                      </p:cBhvr>
                                      <p:to>
                                        <p:strVal val="hidden"/>
                                      </p:to>
                                    </p:set>
                                  </p:childTnLst>
                                </p:cTn>
                              </p:par>
                            </p:childTnLst>
                          </p:cTn>
                        </p:par>
                      </p:childTnLst>
                    </p:cTn>
                  </p:par>
                  <p:par>
                    <p:cTn id="116" fill="hold">
                      <p:stCondLst>
                        <p:cond delay="indefinite"/>
                      </p:stCondLst>
                      <p:childTnLst>
                        <p:par>
                          <p:cTn id="117" fill="hold">
                            <p:stCondLst>
                              <p:cond delay="0"/>
                            </p:stCondLst>
                            <p:childTnLst>
                              <p:par>
                                <p:cTn id="118" presetID="3" presetClass="entr" presetSubtype="10" fill="hold" grpId="0" nodeType="clickEffect">
                                  <p:stCondLst>
                                    <p:cond delay="0"/>
                                  </p:stCondLst>
                                  <p:childTnLst>
                                    <p:set>
                                      <p:cBhvr>
                                        <p:cTn id="119" dur="1" fill="hold">
                                          <p:stCondLst>
                                            <p:cond delay="0"/>
                                          </p:stCondLst>
                                        </p:cTn>
                                        <p:tgtEl>
                                          <p:spTgt spid="27"/>
                                        </p:tgtEl>
                                        <p:attrNameLst>
                                          <p:attrName>style.visibility</p:attrName>
                                        </p:attrNameLst>
                                      </p:cBhvr>
                                      <p:to>
                                        <p:strVal val="visible"/>
                                      </p:to>
                                    </p:set>
                                    <p:animEffect transition="in" filter="blinds(horizontal)">
                                      <p:cBhvr>
                                        <p:cTn id="12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p:bldP spid="8" grpId="0" bldLvl="0" animBg="1"/>
      <p:bldP spid="9" grpId="0"/>
      <p:bldP spid="5" grpId="0" bldLvl="0" animBg="1"/>
      <p:bldP spid="10" grpId="0" bldLvl="0" animBg="1"/>
      <p:bldP spid="11" grpId="0"/>
      <p:bldP spid="6" grpId="1" bldLvl="0" animBg="1"/>
      <p:bldP spid="7" grpId="1"/>
      <p:bldP spid="14" grpId="0" bldLvl="0" animBg="1"/>
      <p:bldP spid="15" grpId="0"/>
      <p:bldP spid="8" grpId="1" bldLvl="0" animBg="1"/>
      <p:bldP spid="9" grpId="1"/>
      <p:bldP spid="16" grpId="0" bldLvl="0" animBg="1"/>
      <p:bldP spid="5" grpId="1" bldLvl="0" animBg="1"/>
      <p:bldP spid="17" grpId="0" bldLvl="0" animBg="1"/>
      <p:bldP spid="18" grpId="0"/>
      <p:bldP spid="14" grpId="1" bldLvl="0" animBg="1"/>
      <p:bldP spid="15" grpId="1"/>
      <p:bldP spid="19" grpId="0" bldLvl="0" animBg="1"/>
      <p:bldP spid="20" grpId="0"/>
      <p:bldP spid="10" grpId="1" bldLvl="0" animBg="1"/>
      <p:bldP spid="11" grpId="1"/>
      <p:bldP spid="21" grpId="0" bldLvl="0" animBg="1"/>
      <p:bldP spid="16" grpId="1" bldLvl="0" animBg="1"/>
      <p:bldP spid="22" grpId="0" bldLvl="0" animBg="1"/>
      <p:bldP spid="23" grpId="0"/>
      <p:bldP spid="24" grpId="0" bldLvl="0" animBg="1"/>
      <p:bldP spid="26" grpId="0"/>
      <p:bldP spid="19" grpId="1" bldLvl="0" animBg="1"/>
      <p:bldP spid="20" grpId="1"/>
      <p:bldP spid="17" grpId="1" bldLvl="0" animBg="1"/>
      <p:bldP spid="18" grpId="1"/>
      <p:bldP spid="27" grpId="0"/>
    </p:bld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TABLE_ENDDRAG_ORIGIN_RECT" val="350*30"/>
  <p:tag name="TABLE_ENDDRAG_RECT" val="161*213*350*30"/>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PP_MARK_KEY" val="cee44b63-ea23-4233-8c0a-b8ee66350f0b"/>
  <p:tag name="COMMONDATA" val="eyJoZGlkIjoiMmM0N2YyNGI4ZjcyMDJkYjc1YzE2Y2ZjMDc1OTVmNjYifQ=="/>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TABLE_ENDDRAG_ORIGIN_RECT" val="496*30"/>
  <p:tag name="TABLE_ENDDRAG_RECT" val="112*440*496*30"/>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1133</Words>
  <Application>WPS 演示</Application>
  <PresentationFormat/>
  <Paragraphs>116</Paragraphs>
  <Slides>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vt:i4>
      </vt:variant>
    </vt:vector>
  </HeadingPairs>
  <TitlesOfParts>
    <vt:vector size="10" baseType="lpstr">
      <vt:lpstr>Arial</vt:lpstr>
      <vt:lpstr>宋体</vt:lpstr>
      <vt:lpstr>Wingdings</vt:lpstr>
      <vt:lpstr>微软雅黑</vt:lpstr>
      <vt:lpstr>Arial Unicode MS</vt:lpstr>
      <vt:lpstr>Calibri</vt:lpstr>
      <vt:lpstr>默认设计模板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狂吃不胖没办法</cp:lastModifiedBy>
  <cp:revision>8</cp:revision>
  <dcterms:created xsi:type="dcterms:W3CDTF">2023-06-30T09:51:00Z</dcterms:created>
  <dcterms:modified xsi:type="dcterms:W3CDTF">2023-07-14T13:56:19Z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530ED655C53443E08EB54FA3B20F01A5_12</vt:lpwstr>
  </property>
</Properties>
</file>