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0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6.xml"/><Relationship Id="rId4" Type="http://schemas.openxmlformats.org/officeDocument/2006/relationships/image" Target="../media/image1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104.xml"/><Relationship Id="rId23" Type="http://schemas.openxmlformats.org/officeDocument/2006/relationships/tags" Target="../tags/tag103.xml"/><Relationship Id="rId22" Type="http://schemas.openxmlformats.org/officeDocument/2006/relationships/tags" Target="../tags/tag102.xml"/><Relationship Id="rId21" Type="http://schemas.openxmlformats.org/officeDocument/2006/relationships/tags" Target="../tags/tag101.xml"/><Relationship Id="rId20" Type="http://schemas.openxmlformats.org/officeDocument/2006/relationships/tags" Target="../tags/tag100.xml"/><Relationship Id="rId2" Type="http://schemas.openxmlformats.org/officeDocument/2006/relationships/tags" Target="../tags/tag82.xml"/><Relationship Id="rId19" Type="http://schemas.openxmlformats.org/officeDocument/2006/relationships/tags" Target="../tags/tag99.xml"/><Relationship Id="rId18" Type="http://schemas.openxmlformats.org/officeDocument/2006/relationships/tags" Target="../tags/tag98.xml"/><Relationship Id="rId17" Type="http://schemas.openxmlformats.org/officeDocument/2006/relationships/tags" Target="../tags/tag97.xml"/><Relationship Id="rId16" Type="http://schemas.openxmlformats.org/officeDocument/2006/relationships/tags" Target="../tags/tag96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28040" y="968375"/>
            <a:ext cx="10374630" cy="1007745"/>
          </a:xfrm>
        </p:spPr>
        <p:txBody>
          <a:bodyPr anchor="t" anchorCtr="0">
            <a:normAutofit fontScale="90000"/>
          </a:bodyPr>
          <a:p>
            <a:pPr algn="l">
              <a:lnSpc>
                <a:spcPct val="150000"/>
              </a:lnSpc>
            </a:pP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题目描述：给定一个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二叉搜索树（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二叉排序树）</a:t>
            </a: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, 找到该树中两个指定节点的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最近公共祖先</a:t>
            </a: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5485" y="316865"/>
            <a:ext cx="5598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256.</a:t>
            </a:r>
            <a:r>
              <a:rPr lang="zh-CN" altLang="en-US" sz="2800"/>
              <a:t>二叉搜索树的最近公共祖先</a:t>
            </a:r>
            <a:endParaRPr lang="zh-CN" altLang="en-US" sz="2800"/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42010" y="2182495"/>
            <a:ext cx="10170160" cy="100330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二叉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排序树</a:t>
            </a: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b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4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42010" y="2973705"/>
            <a:ext cx="5815330" cy="2825115"/>
          </a:xfrm>
        </p:spPr>
        <p:txBody>
          <a:bodyPr/>
          <a:p>
            <a:pPr algn="just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若它的左子树不为空，则左子树上所有节点的值都小于根节点的值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若它的右子树不为空，则右子树上所有节点的值都大于根节点的值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它的左右子树也分别为二叉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排序树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 descr="screenshot202307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360" y="2182495"/>
            <a:ext cx="3696970" cy="34493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05485" y="914400"/>
            <a:ext cx="10292715" cy="1003300"/>
          </a:xfrm>
        </p:spPr>
        <p:txBody>
          <a:bodyPr/>
          <a:p>
            <a:pPr algn="l"/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最近公共祖先</a:t>
            </a: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b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4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39140" y="1705610"/>
            <a:ext cx="7440930" cy="5152390"/>
          </a:xfrm>
        </p:spPr>
        <p:txBody>
          <a:bodyPr>
            <a:normAutofit/>
          </a:bodyPr>
          <a:p>
            <a:pPr algn="just">
              <a:lnSpc>
                <a:spcPct val="10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如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图，root = [6,2,8,0,4,7,9,null,null,3,5]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示例一：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root,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p = 2, q =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输出: 6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解释: 节点 2 和节点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的最近公共祖先是 6。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示例二：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root,p = 3,q = 4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输出：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解释：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3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和节点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4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的最近公共祖先是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5485" y="316865"/>
            <a:ext cx="5598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256.</a:t>
            </a:r>
            <a:r>
              <a:rPr lang="zh-CN" altLang="en-US" sz="2800"/>
              <a:t>二叉搜索树的最近公共祖先</a:t>
            </a:r>
            <a:endParaRPr lang="zh-CN" altLang="en-US" sz="2800"/>
          </a:p>
        </p:txBody>
      </p:sp>
      <p:grpSp>
        <p:nvGrpSpPr>
          <p:cNvPr id="27" name="组合 26"/>
          <p:cNvGrpSpPr/>
          <p:nvPr/>
        </p:nvGrpSpPr>
        <p:grpSpPr>
          <a:xfrm>
            <a:off x="8771255" y="2684145"/>
            <a:ext cx="2883535" cy="2902585"/>
            <a:chOff x="12581" y="841"/>
            <a:chExt cx="4541" cy="4571"/>
          </a:xfrm>
        </p:grpSpPr>
        <p:sp>
          <p:nvSpPr>
            <p:cNvPr id="9" name="椭圆 8"/>
            <p:cNvSpPr/>
            <p:nvPr>
              <p:custDataLst>
                <p:tags r:id="rId3"/>
              </p:custDataLst>
            </p:nvPr>
          </p:nvSpPr>
          <p:spPr>
            <a:xfrm>
              <a:off x="12581" y="3366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14495" y="841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" name="椭圆 6"/>
            <p:cNvSpPr/>
            <p:nvPr>
              <p:custDataLst>
                <p:tags r:id="rId4"/>
              </p:custDataLst>
            </p:nvPr>
          </p:nvSpPr>
          <p:spPr>
            <a:xfrm>
              <a:off x="13231" y="2207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8" name="椭圆 7"/>
            <p:cNvSpPr/>
            <p:nvPr>
              <p:custDataLst>
                <p:tags r:id="rId5"/>
              </p:custDataLst>
            </p:nvPr>
          </p:nvSpPr>
          <p:spPr>
            <a:xfrm>
              <a:off x="15727" y="2170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0" name="椭圆 9"/>
            <p:cNvSpPr/>
            <p:nvPr>
              <p:custDataLst>
                <p:tags r:id="rId6"/>
              </p:custDataLst>
            </p:nvPr>
          </p:nvSpPr>
          <p:spPr>
            <a:xfrm>
              <a:off x="13842" y="3360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1" name="椭圆 10"/>
            <p:cNvSpPr/>
            <p:nvPr>
              <p:custDataLst>
                <p:tags r:id="rId7"/>
              </p:custDataLst>
            </p:nvPr>
          </p:nvSpPr>
          <p:spPr>
            <a:xfrm>
              <a:off x="15103" y="3320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12" name="椭圆 11"/>
            <p:cNvSpPr/>
            <p:nvPr>
              <p:custDataLst>
                <p:tags r:id="rId8"/>
              </p:custDataLst>
            </p:nvPr>
          </p:nvSpPr>
          <p:spPr>
            <a:xfrm>
              <a:off x="16272" y="3320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13" name="椭圆 12"/>
            <p:cNvSpPr/>
            <p:nvPr>
              <p:custDataLst>
                <p:tags r:id="rId9"/>
              </p:custDataLst>
            </p:nvPr>
          </p:nvSpPr>
          <p:spPr>
            <a:xfrm>
              <a:off x="13231" y="4562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4" name="椭圆 13"/>
            <p:cNvSpPr/>
            <p:nvPr>
              <p:custDataLst>
                <p:tags r:id="rId10"/>
              </p:custDataLst>
            </p:nvPr>
          </p:nvSpPr>
          <p:spPr>
            <a:xfrm>
              <a:off x="14678" y="4562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cxnSp>
          <p:nvCxnSpPr>
            <p:cNvPr id="15" name="直接连接符 14"/>
            <p:cNvCxnSpPr>
              <a:stCxn id="6" idx="4"/>
              <a:endCxn id="7" idx="0"/>
            </p:cNvCxnSpPr>
            <p:nvPr/>
          </p:nvCxnSpPr>
          <p:spPr>
            <a:xfrm flipH="1">
              <a:off x="13656" y="1691"/>
              <a:ext cx="1264" cy="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4"/>
              <a:endCxn id="8" idx="0"/>
            </p:cNvCxnSpPr>
            <p:nvPr/>
          </p:nvCxnSpPr>
          <p:spPr>
            <a:xfrm>
              <a:off x="14920" y="1691"/>
              <a:ext cx="1232" cy="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4"/>
              <a:endCxn id="9" idx="0"/>
            </p:cNvCxnSpPr>
            <p:nvPr/>
          </p:nvCxnSpPr>
          <p:spPr>
            <a:xfrm flipH="1">
              <a:off x="13006" y="3057"/>
              <a:ext cx="650" cy="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7" idx="4"/>
              <a:endCxn id="10" idx="0"/>
            </p:cNvCxnSpPr>
            <p:nvPr/>
          </p:nvCxnSpPr>
          <p:spPr>
            <a:xfrm>
              <a:off x="13656" y="3057"/>
              <a:ext cx="611" cy="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1" idx="0"/>
            </p:cNvCxnSpPr>
            <p:nvPr/>
          </p:nvCxnSpPr>
          <p:spPr>
            <a:xfrm flipH="1">
              <a:off x="15528" y="3020"/>
              <a:ext cx="624" cy="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8" idx="4"/>
              <a:endCxn id="12" idx="0"/>
            </p:cNvCxnSpPr>
            <p:nvPr/>
          </p:nvCxnSpPr>
          <p:spPr>
            <a:xfrm>
              <a:off x="16152" y="3020"/>
              <a:ext cx="545" cy="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0" idx="4"/>
              <a:endCxn id="13" idx="0"/>
            </p:cNvCxnSpPr>
            <p:nvPr/>
          </p:nvCxnSpPr>
          <p:spPr>
            <a:xfrm flipH="1">
              <a:off x="13656" y="4210"/>
              <a:ext cx="611" cy="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  <a:endCxn id="14" idx="0"/>
            </p:cNvCxnSpPr>
            <p:nvPr/>
          </p:nvCxnSpPr>
          <p:spPr>
            <a:xfrm>
              <a:off x="14267" y="4210"/>
              <a:ext cx="836" cy="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椭圆 28"/>
          <p:cNvSpPr/>
          <p:nvPr/>
        </p:nvSpPr>
        <p:spPr>
          <a:xfrm>
            <a:off x="9184005" y="3551555"/>
            <a:ext cx="539750" cy="5397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>
            <a:off x="11115040" y="4258310"/>
            <a:ext cx="539750" cy="5397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1" name="椭圆 30"/>
          <p:cNvSpPr/>
          <p:nvPr/>
        </p:nvSpPr>
        <p:spPr>
          <a:xfrm>
            <a:off x="9184005" y="5046980"/>
            <a:ext cx="539750" cy="5397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2" name="椭圆 31"/>
          <p:cNvSpPr/>
          <p:nvPr/>
        </p:nvSpPr>
        <p:spPr>
          <a:xfrm>
            <a:off x="9571990" y="4283710"/>
            <a:ext cx="539750" cy="5397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4" name="椭圆 33"/>
          <p:cNvSpPr/>
          <p:nvPr/>
        </p:nvSpPr>
        <p:spPr>
          <a:xfrm>
            <a:off x="9986645" y="2684145"/>
            <a:ext cx="539750" cy="5397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9" name="椭圆 58"/>
          <p:cNvSpPr/>
          <p:nvPr>
            <p:custDataLst>
              <p:tags r:id="rId11"/>
            </p:custDataLst>
          </p:nvPr>
        </p:nvSpPr>
        <p:spPr>
          <a:xfrm>
            <a:off x="9571990" y="4283710"/>
            <a:ext cx="539750" cy="5397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29" grpId="1" animBg="1"/>
      <p:bldP spid="30" grpId="0" bldLvl="0" animBg="1"/>
      <p:bldP spid="30" grpId="1" animBg="1"/>
      <p:bldP spid="30" grpId="2" bldLvl="0" animBg="1"/>
      <p:bldP spid="29" grpId="2" bldLvl="0" animBg="1"/>
      <p:bldP spid="32" grpId="0" bldLvl="0" animBg="1"/>
      <p:bldP spid="32" grpId="1" animBg="1"/>
      <p:bldP spid="31" grpId="0" bldLvl="0" animBg="1"/>
      <p:bldP spid="31" grpId="1" animBg="1"/>
      <p:bldP spid="31" grpId="2" bldLvl="0" animBg="1"/>
      <p:bldP spid="32" grpId="2" bldLvl="0" animBg="1"/>
      <p:bldP spid="2" grpId="0"/>
      <p:bldP spid="2" grpId="1"/>
      <p:bldP spid="34" grpId="0" animBg="1"/>
      <p:bldP spid="34" grpId="1" animBg="1"/>
      <p:bldP spid="34" grpId="2" animBg="1"/>
      <p:bldP spid="59" grpId="0" bldLvl="0" animBg="1"/>
      <p:bldP spid="59" grpId="1" animBg="1"/>
      <p:bldP spid="59" grpId="2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05485" y="316865"/>
            <a:ext cx="5598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256.</a:t>
            </a:r>
            <a:r>
              <a:rPr lang="zh-CN" altLang="en-US" sz="2800"/>
              <a:t>二叉搜索树的的最近公共祖先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840740" y="1210310"/>
            <a:ext cx="10638790" cy="5472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6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综上，对于排序二叉树，如果节点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root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为 p 和 q 的最近公共祖先，那么会有两种情况：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 和 q 分别在节点 node 的左右子树中。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root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即为节点 p、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中的一个，另一个节点在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该节点的左子树或右子树中。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root.val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p.val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q.val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之间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root.val == p.val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并且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(q.val &lt; root.val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或者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q.val &gt; root.val)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root.val == q.val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并且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(p.val &gt; root.val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或者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p.val &gt; root.val)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总结：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不同时存在在最近公共祖先的左或右子树中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05485" y="316865"/>
            <a:ext cx="5598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256.</a:t>
            </a:r>
            <a:r>
              <a:rPr lang="zh-CN" altLang="en-US" sz="2800"/>
              <a:t>二叉搜索树的的最近公共祖先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705485" y="954405"/>
            <a:ext cx="8390255" cy="2879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0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方法：遍历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法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输入：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root =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[6,2,8,0,4,7,9,null,null,3,5]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457200" algn="just">
              <a:lnSpc>
                <a:spcPct val="10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 =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 q =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endParaRPr lang="zh-CN" altLang="en-US" sz="2400"/>
          </a:p>
        </p:txBody>
      </p:sp>
      <p:grpSp>
        <p:nvGrpSpPr>
          <p:cNvPr id="27" name="组合 26"/>
          <p:cNvGrpSpPr/>
          <p:nvPr/>
        </p:nvGrpSpPr>
        <p:grpSpPr>
          <a:xfrm>
            <a:off x="8771255" y="1151890"/>
            <a:ext cx="2883535" cy="2902585"/>
            <a:chOff x="12581" y="841"/>
            <a:chExt cx="4541" cy="4571"/>
          </a:xfrm>
        </p:grpSpPr>
        <p:sp>
          <p:nvSpPr>
            <p:cNvPr id="9" name="椭圆 8"/>
            <p:cNvSpPr/>
            <p:nvPr>
              <p:custDataLst>
                <p:tags r:id="rId2"/>
              </p:custDataLst>
            </p:nvPr>
          </p:nvSpPr>
          <p:spPr>
            <a:xfrm>
              <a:off x="12581" y="3366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>
              <p:custDataLst>
                <p:tags r:id="rId3"/>
              </p:custDataLst>
            </p:nvPr>
          </p:nvSpPr>
          <p:spPr>
            <a:xfrm>
              <a:off x="14495" y="841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" name="椭圆 6"/>
            <p:cNvSpPr/>
            <p:nvPr>
              <p:custDataLst>
                <p:tags r:id="rId4"/>
              </p:custDataLst>
            </p:nvPr>
          </p:nvSpPr>
          <p:spPr>
            <a:xfrm>
              <a:off x="13231" y="2207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8" name="椭圆 7"/>
            <p:cNvSpPr/>
            <p:nvPr>
              <p:custDataLst>
                <p:tags r:id="rId5"/>
              </p:custDataLst>
            </p:nvPr>
          </p:nvSpPr>
          <p:spPr>
            <a:xfrm>
              <a:off x="15727" y="2170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0" name="椭圆 9"/>
            <p:cNvSpPr/>
            <p:nvPr>
              <p:custDataLst>
                <p:tags r:id="rId6"/>
              </p:custDataLst>
            </p:nvPr>
          </p:nvSpPr>
          <p:spPr>
            <a:xfrm>
              <a:off x="13842" y="3360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1" name="椭圆 10"/>
            <p:cNvSpPr/>
            <p:nvPr>
              <p:custDataLst>
                <p:tags r:id="rId7"/>
              </p:custDataLst>
            </p:nvPr>
          </p:nvSpPr>
          <p:spPr>
            <a:xfrm>
              <a:off x="15103" y="3320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12" name="椭圆 11"/>
            <p:cNvSpPr/>
            <p:nvPr>
              <p:custDataLst>
                <p:tags r:id="rId8"/>
              </p:custDataLst>
            </p:nvPr>
          </p:nvSpPr>
          <p:spPr>
            <a:xfrm>
              <a:off x="16272" y="3320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13" name="椭圆 12"/>
            <p:cNvSpPr/>
            <p:nvPr>
              <p:custDataLst>
                <p:tags r:id="rId9"/>
              </p:custDataLst>
            </p:nvPr>
          </p:nvSpPr>
          <p:spPr>
            <a:xfrm>
              <a:off x="13231" y="4562"/>
              <a:ext cx="850" cy="8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4" name="椭圆 13"/>
            <p:cNvSpPr/>
            <p:nvPr>
              <p:custDataLst>
                <p:tags r:id="rId10"/>
              </p:custDataLst>
            </p:nvPr>
          </p:nvSpPr>
          <p:spPr>
            <a:xfrm>
              <a:off x="14678" y="4562"/>
              <a:ext cx="850" cy="8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cxnSp>
          <p:nvCxnSpPr>
            <p:cNvPr id="15" name="直接连接符 14"/>
            <p:cNvCxnSpPr>
              <a:stCxn id="6" idx="4"/>
              <a:endCxn id="7" idx="0"/>
            </p:cNvCxnSpPr>
            <p:nvPr>
              <p:custDataLst>
                <p:tags r:id="rId11"/>
              </p:custDataLst>
            </p:nvPr>
          </p:nvCxnSpPr>
          <p:spPr>
            <a:xfrm flipH="1">
              <a:off x="13656" y="1691"/>
              <a:ext cx="1264" cy="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4"/>
              <a:endCxn id="8" idx="0"/>
            </p:cNvCxnSpPr>
            <p:nvPr>
              <p:custDataLst>
                <p:tags r:id="rId12"/>
              </p:custDataLst>
            </p:nvPr>
          </p:nvCxnSpPr>
          <p:spPr>
            <a:xfrm>
              <a:off x="14920" y="1691"/>
              <a:ext cx="1232" cy="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4"/>
              <a:endCxn id="9" idx="0"/>
            </p:cNvCxnSpPr>
            <p:nvPr>
              <p:custDataLst>
                <p:tags r:id="rId13"/>
              </p:custDataLst>
            </p:nvPr>
          </p:nvCxnSpPr>
          <p:spPr>
            <a:xfrm flipH="1">
              <a:off x="13006" y="3057"/>
              <a:ext cx="650" cy="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7" idx="4"/>
              <a:endCxn id="10" idx="0"/>
            </p:cNvCxnSpPr>
            <p:nvPr>
              <p:custDataLst>
                <p:tags r:id="rId14"/>
              </p:custDataLst>
            </p:nvPr>
          </p:nvCxnSpPr>
          <p:spPr>
            <a:xfrm>
              <a:off x="13656" y="3057"/>
              <a:ext cx="611" cy="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1" idx="0"/>
            </p:cNvCxnSpPr>
            <p:nvPr>
              <p:custDataLst>
                <p:tags r:id="rId15"/>
              </p:custDataLst>
            </p:nvPr>
          </p:nvCxnSpPr>
          <p:spPr>
            <a:xfrm flipH="1">
              <a:off x="15528" y="3020"/>
              <a:ext cx="624" cy="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8" idx="4"/>
              <a:endCxn id="12" idx="0"/>
            </p:cNvCxnSpPr>
            <p:nvPr>
              <p:custDataLst>
                <p:tags r:id="rId16"/>
              </p:custDataLst>
            </p:nvPr>
          </p:nvCxnSpPr>
          <p:spPr>
            <a:xfrm>
              <a:off x="16152" y="3020"/>
              <a:ext cx="545" cy="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0" idx="4"/>
              <a:endCxn id="13" idx="0"/>
            </p:cNvCxnSpPr>
            <p:nvPr>
              <p:custDataLst>
                <p:tags r:id="rId17"/>
              </p:custDataLst>
            </p:nvPr>
          </p:nvCxnSpPr>
          <p:spPr>
            <a:xfrm flipH="1">
              <a:off x="13656" y="4210"/>
              <a:ext cx="611" cy="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  <a:endCxn id="14" idx="0"/>
            </p:cNvCxnSpPr>
            <p:nvPr>
              <p:custDataLst>
                <p:tags r:id="rId18"/>
              </p:custDataLst>
            </p:nvPr>
          </p:nvCxnSpPr>
          <p:spPr>
            <a:xfrm>
              <a:off x="14267" y="4210"/>
              <a:ext cx="836" cy="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9311640" y="4023360"/>
            <a:ext cx="337820" cy="528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44" name="文本框 43"/>
          <p:cNvSpPr txBox="1"/>
          <p:nvPr>
            <p:custDataLst>
              <p:tags r:id="rId19"/>
            </p:custDataLst>
          </p:nvPr>
        </p:nvSpPr>
        <p:spPr>
          <a:xfrm>
            <a:off x="10188575" y="4054475"/>
            <a:ext cx="337820" cy="591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q</a:t>
            </a:r>
            <a:endParaRPr lang="en-US" altLang="zh-CN"/>
          </a:p>
        </p:txBody>
      </p:sp>
      <p:sp>
        <p:nvSpPr>
          <p:cNvPr id="46" name="椭圆 45"/>
          <p:cNvSpPr/>
          <p:nvPr/>
        </p:nvSpPr>
        <p:spPr>
          <a:xfrm>
            <a:off x="9986645" y="1151890"/>
            <a:ext cx="539750" cy="5397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47" name="椭圆 46"/>
          <p:cNvSpPr/>
          <p:nvPr>
            <p:custDataLst>
              <p:tags r:id="rId20"/>
            </p:custDataLst>
          </p:nvPr>
        </p:nvSpPr>
        <p:spPr>
          <a:xfrm>
            <a:off x="9184005" y="2019300"/>
            <a:ext cx="539750" cy="5397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10521950" y="123761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root</a:t>
            </a:r>
            <a:endParaRPr lang="en-US" altLang="zh-CN"/>
          </a:p>
        </p:txBody>
      </p:sp>
      <p:sp>
        <p:nvSpPr>
          <p:cNvPr id="49" name="文本框 48"/>
          <p:cNvSpPr txBox="1"/>
          <p:nvPr>
            <p:custDataLst>
              <p:tags r:id="rId21"/>
            </p:custDataLst>
          </p:nvPr>
        </p:nvSpPr>
        <p:spPr>
          <a:xfrm>
            <a:off x="9723755" y="203771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root</a:t>
            </a:r>
            <a:endParaRPr lang="en-US" altLang="zh-CN"/>
          </a:p>
        </p:txBody>
      </p:sp>
      <p:sp>
        <p:nvSpPr>
          <p:cNvPr id="50" name="椭圆 49"/>
          <p:cNvSpPr/>
          <p:nvPr>
            <p:custDataLst>
              <p:tags r:id="rId22"/>
            </p:custDataLst>
          </p:nvPr>
        </p:nvSpPr>
        <p:spPr>
          <a:xfrm>
            <a:off x="9571990" y="2751455"/>
            <a:ext cx="539750" cy="5397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1" name="文本框 50"/>
          <p:cNvSpPr txBox="1"/>
          <p:nvPr>
            <p:custDataLst>
              <p:tags r:id="rId23"/>
            </p:custDataLst>
          </p:nvPr>
        </p:nvSpPr>
        <p:spPr>
          <a:xfrm>
            <a:off x="10027920" y="3112770"/>
            <a:ext cx="71882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root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784225" y="2752090"/>
            <a:ext cx="6925945" cy="3470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 sz="24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从首节点开始，如果当前节点的值 </a:t>
            </a:r>
            <a:r>
              <a:rPr lang="en-US" altLang="zh-CN" sz="24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root</a:t>
            </a:r>
            <a:r>
              <a:rPr lang="zh-CN" altLang="en-US" sz="24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.val 大于 p 和 q 的值，那证明 p 和 q 在 </a:t>
            </a:r>
            <a:r>
              <a:rPr lang="en-US" altLang="zh-CN" sz="24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root</a:t>
            </a:r>
            <a:r>
              <a:rPr lang="zh-CN" altLang="en-US" sz="24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 的左子树中，向左子树继续遍历。</a:t>
            </a:r>
            <a:endParaRPr lang="zh-CN" altLang="en-US" sz="24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如果当前节点的值 </a:t>
            </a:r>
            <a:r>
              <a:rPr lang="en-US" altLang="zh-CN" sz="24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root</a:t>
            </a:r>
            <a:r>
              <a:rPr lang="zh-CN" altLang="en-US" sz="24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.val 小于 p 和 q 的值，那证明 p 和 q 在 </a:t>
            </a:r>
            <a:r>
              <a:rPr lang="en-US" altLang="zh-CN" sz="24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root</a:t>
            </a:r>
            <a:r>
              <a:rPr lang="zh-CN" altLang="en-US" sz="24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 的右子树中，向右子树继续遍历。</a:t>
            </a:r>
            <a:endParaRPr lang="zh-CN" altLang="en-US" sz="24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直到</a:t>
            </a:r>
            <a:r>
              <a:rPr lang="en-US" altLang="zh-CN" sz="24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p</a:t>
            </a:r>
            <a:r>
              <a:rPr lang="zh-CN" altLang="en-US" sz="24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、</a:t>
            </a:r>
            <a:r>
              <a:rPr lang="en-US" altLang="zh-CN" sz="24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q</a:t>
            </a:r>
            <a:r>
              <a:rPr lang="zh-CN" altLang="en-US" sz="24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节点满足不同时存在</a:t>
            </a:r>
            <a:r>
              <a:rPr lang="en-US" altLang="zh-CN" sz="24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root</a:t>
            </a:r>
            <a:r>
              <a:rPr lang="zh-CN" altLang="en-US" sz="24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节点的左或者右子树时，返回</a:t>
            </a:r>
            <a:r>
              <a:rPr lang="en-US" altLang="zh-CN" sz="24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root</a:t>
            </a:r>
            <a:r>
              <a:rPr lang="zh-CN" altLang="en-US" sz="24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。</a:t>
            </a:r>
            <a:endParaRPr lang="zh-CN" altLang="en-US" sz="24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</p:spTree>
    <p:custDataLst>
      <p:tags r:id="rId2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7" grpId="0" bldLvl="0" animBg="1"/>
      <p:bldP spid="47" grpId="1" animBg="1"/>
      <p:bldP spid="47" grpId="2" bldLvl="0" animBg="1"/>
      <p:bldP spid="48" grpId="0"/>
      <p:bldP spid="48" grpId="1"/>
      <p:bldP spid="48" grpId="2"/>
      <p:bldP spid="49" grpId="0"/>
      <p:bldP spid="49" grpId="1"/>
      <p:bldP spid="49" grpId="2"/>
      <p:bldP spid="50" grpId="0" bldLvl="0" animBg="1"/>
      <p:bldP spid="50" grpId="1" animBg="1"/>
      <p:bldP spid="50" grpId="2" bldLvl="0" animBg="1"/>
      <p:bldP spid="51" grpId="0"/>
      <p:bldP spid="51" grpId="1"/>
      <p:bldP spid="51" grpId="2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5.xml><?xml version="1.0" encoding="utf-8"?>
<p:tagLst xmlns:p="http://schemas.openxmlformats.org/presentationml/2006/main">
  <p:tag name="COMMONDATA" val="eyJoZGlkIjoiOGUxNDVhMmM4OWYwMmUwMzJiOGY3YzYxNzU5Mjg0ZTM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176_1*a*1"/>
  <p:tag name="KSO_WM_TEMPLATE_CATEGORY" val="custom"/>
  <p:tag name="KSO_WM_TEMPLATE_INDEX" val="20205176"/>
  <p:tag name="KSO_WM_UNIT_LAYERLEVEL" val="1"/>
  <p:tag name="KSO_WM_TAG_VERSION" val="1.0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176_1*a*1"/>
  <p:tag name="KSO_WM_TEMPLATE_CATEGORY" val="custom"/>
  <p:tag name="KSO_WM_TEMPLATE_INDEX" val="20205176"/>
  <p:tag name="KSO_WM_UNIT_LAYERLEVEL" val="1"/>
  <p:tag name="KSO_WM_TAG_VERSION" val="1.0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176_1*b*1"/>
  <p:tag name="KSO_WM_TEMPLATE_CATEGORY" val="custom"/>
  <p:tag name="KSO_WM_TEMPLATE_INDEX" val="20205176"/>
  <p:tag name="KSO_WM_UNIT_LAYERLEVEL" val="1"/>
  <p:tag name="KSO_WM_TAG_VERSION" val="1.0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176_1*a*1"/>
  <p:tag name="KSO_WM_TEMPLATE_CATEGORY" val="custom"/>
  <p:tag name="KSO_WM_TEMPLATE_INDEX" val="20205176"/>
  <p:tag name="KSO_WM_UNIT_LAYERLEVEL" val="1"/>
  <p:tag name="KSO_WM_TAG_VERSION" val="1.0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176_1*b*1"/>
  <p:tag name="KSO_WM_TEMPLATE_CATEGORY" val="custom"/>
  <p:tag name="KSO_WM_TEMPLATE_INDEX" val="20205176"/>
  <p:tag name="KSO_WM_UNIT_LAYERLEVEL" val="1"/>
  <p:tag name="KSO_WM_TAG_VERSION" val="1.0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WPS 演示</Application>
  <PresentationFormat>宽屏</PresentationFormat>
  <Paragraphs>114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汉仪昌黎宋刻本原版W</vt:lpstr>
      <vt:lpstr>Tahoma</vt:lpstr>
      <vt:lpstr>新宋体</vt:lpstr>
      <vt:lpstr>Office 主题​​</vt:lpstr>
      <vt:lpstr>什么是二叉搜索树？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</cp:lastModifiedBy>
  <cp:revision>181</cp:revision>
  <dcterms:created xsi:type="dcterms:W3CDTF">2019-06-19T02:08:00Z</dcterms:created>
  <dcterms:modified xsi:type="dcterms:W3CDTF">2023-07-27T12:13:41Z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82B48975FA4F4E02A2233A68C1BD3F91_11</vt:lpwstr>
  </property>
</Properties>
</file>