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8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7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tags" Target="../tags/tag8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1000" y="155575"/>
            <a:ext cx="6219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215.</a:t>
            </a:r>
            <a:r>
              <a:rPr sz="2800">
                <a:sym typeface="+mn-ea"/>
              </a:rPr>
              <a:t>数组中的第K个最大元素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381000" y="721995"/>
            <a:ext cx="11115675" cy="283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defTabSz="914400">
              <a:lnSpc>
                <a:spcPct val="120000"/>
              </a:lnSpc>
            </a:pPr>
            <a:r>
              <a:rPr lang="zh-CN" sz="2000">
                <a:sym typeface="+mn-ea"/>
              </a:rPr>
              <a:t>题目描述：</a:t>
            </a:r>
            <a:r>
              <a:rPr sz="2000">
                <a:sym typeface="+mn-ea"/>
              </a:rPr>
              <a:t>给定整数数组 nums 和整数 k，请返回数组中第 k 个最大的元素。</a:t>
            </a:r>
            <a:endParaRPr sz="20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lnSpc>
                <a:spcPct val="120000"/>
              </a:lnSpc>
            </a:pPr>
            <a:r>
              <a:rPr sz="2000">
                <a:sym typeface="+mn-ea"/>
              </a:rPr>
              <a:t>请注意，你需要找的是数组排序后的第 k 个最大的元素，而不是第 k 个不同的元素。</a:t>
            </a:r>
            <a:endParaRPr sz="20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lnSpc>
                <a:spcPct val="120000"/>
              </a:lnSpc>
            </a:pPr>
            <a:r>
              <a:rPr sz="2000">
                <a:sym typeface="+mn-ea"/>
              </a:rPr>
              <a:t>你必须设计并实现时间复杂度为</a:t>
            </a:r>
            <a:r>
              <a:rPr sz="2000">
                <a:highlight>
                  <a:srgbClr val="FFFF00"/>
                </a:highlight>
                <a:sym typeface="+mn-ea"/>
              </a:rPr>
              <a:t> O(n) </a:t>
            </a:r>
            <a:r>
              <a:rPr sz="2000">
                <a:sym typeface="+mn-ea"/>
              </a:rPr>
              <a:t>的算法解决此问题。</a:t>
            </a:r>
            <a:endParaRPr sz="20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81000" y="1966595"/>
            <a:ext cx="8383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2000"/>
              <a:t>解题思路：先排序，再根据索引输出</a:t>
            </a:r>
            <a:r>
              <a:rPr lang="zh-CN" altLang="en-US" sz="2000"/>
              <a:t>即可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7" name="图片 6" descr="e24e80c2ebb1439333640051f430802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2484120"/>
            <a:ext cx="7102475" cy="3897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8615" y="87630"/>
            <a:ext cx="4676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215.</a:t>
            </a:r>
            <a:r>
              <a:rPr sz="2800">
                <a:sym typeface="+mn-ea"/>
              </a:rPr>
              <a:t>数组中的第K个最大元素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509905" y="734060"/>
            <a:ext cx="9445625" cy="917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>
                <a:sym typeface="+mn-ea"/>
              </a:rPr>
              <a:t>方法一：优化版的快速排序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升序</a:t>
            </a:r>
            <a:endParaRPr lang="zh-CN" altLang="en-US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041640" y="368300"/>
          <a:ext cx="3006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15"/>
                <a:gridCol w="501015"/>
                <a:gridCol w="501015"/>
                <a:gridCol w="501015"/>
                <a:gridCol w="501015"/>
                <a:gridCol w="5010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712845" y="1071880"/>
            <a:ext cx="4064000" cy="708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step1:</a:t>
            </a:r>
            <a:r>
              <a:rPr lang="zh-CN" altLang="en-US"/>
              <a:t>选择最左侧的元素</a:t>
            </a:r>
            <a:r>
              <a:rPr lang="zh-CN" altLang="en-US"/>
              <a:t>为基准数</a:t>
            </a:r>
            <a:r>
              <a:rPr lang="en-US" altLang="zh-CN"/>
              <a:t>pivot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712845" y="1635125"/>
            <a:ext cx="4064000" cy="708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/>
              <a:t>step2:</a:t>
            </a:r>
            <a:r>
              <a:rPr lang="zh-CN" altLang="en-US"/>
              <a:t>当</a:t>
            </a:r>
            <a:r>
              <a:rPr lang="en-US" altLang="zh-CN"/>
              <a:t>left &lt; right</a:t>
            </a:r>
            <a:r>
              <a:rPr lang="zh-CN" altLang="en-US"/>
              <a:t>时，</a:t>
            </a:r>
            <a:r>
              <a:rPr lang="en-US"/>
              <a:t>right</a:t>
            </a:r>
            <a:r>
              <a:rPr lang="zh-CN" altLang="en-US"/>
              <a:t>向左滑动，直到</a:t>
            </a:r>
            <a:r>
              <a:rPr lang="en-US" altLang="zh-CN"/>
              <a:t>nums[right]</a:t>
            </a:r>
            <a:r>
              <a:rPr lang="zh-CN" altLang="en-US"/>
              <a:t>小于</a:t>
            </a:r>
            <a:r>
              <a:rPr lang="en-US" altLang="zh-CN"/>
              <a:t>pivot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lef</a:t>
            </a:r>
            <a:r>
              <a:rPr lang="en-US">
                <a:sym typeface="+mn-ea"/>
              </a:rPr>
              <a:t>t</a:t>
            </a:r>
            <a:r>
              <a:rPr lang="zh-CN" altLang="en-US">
                <a:sym typeface="+mn-ea"/>
              </a:rPr>
              <a:t>向右滑动，直到</a:t>
            </a:r>
            <a:r>
              <a:rPr lang="en-US" altLang="zh-CN">
                <a:sym typeface="+mn-ea"/>
              </a:rPr>
              <a:t>nums[left]</a:t>
            </a:r>
            <a:r>
              <a:rPr lang="zh-CN" altLang="en-US">
                <a:sym typeface="+mn-ea"/>
              </a:rPr>
              <a:t>大于</a:t>
            </a:r>
            <a:r>
              <a:rPr lang="en-US" altLang="zh-CN">
                <a:sym typeface="+mn-ea"/>
              </a:rPr>
              <a:t>pivot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712845" y="2422525"/>
            <a:ext cx="4064000" cy="708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617595" y="2784475"/>
            <a:ext cx="4053205" cy="708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step3:</a:t>
            </a:r>
            <a:r>
              <a:rPr lang="zh-CN" altLang="en-US"/>
              <a:t>交换</a:t>
            </a:r>
            <a:r>
              <a:rPr lang="en-US" altLang="zh-CN"/>
              <a:t>left</a:t>
            </a:r>
            <a:r>
              <a:rPr lang="zh-CN" altLang="en-US"/>
              <a:t>和</a:t>
            </a:r>
            <a:r>
              <a:rPr lang="en-US" altLang="zh-CN"/>
              <a:t>right</a:t>
            </a:r>
            <a:r>
              <a:rPr lang="zh-CN" altLang="en-US"/>
              <a:t>的值，重复</a:t>
            </a:r>
            <a:r>
              <a:rPr lang="en-US" altLang="zh-CN"/>
              <a:t>step2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628390" y="3322955"/>
            <a:ext cx="4053205" cy="708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/>
              <a:t> step4:left == right</a:t>
            </a:r>
            <a:r>
              <a:rPr lang="zh-CN" altLang="en-US"/>
              <a:t>时，交换</a:t>
            </a:r>
            <a:r>
              <a:rPr lang="en-US" altLang="zh-CN"/>
              <a:t>nums[left]</a:t>
            </a:r>
            <a:r>
              <a:rPr lang="zh-CN" altLang="en-US"/>
              <a:t>和</a:t>
            </a:r>
            <a:r>
              <a:rPr lang="en-US" altLang="zh-CN"/>
              <a:t>pivot(</a:t>
            </a:r>
            <a:r>
              <a:rPr lang="zh-CN" altLang="en-US"/>
              <a:t>即</a:t>
            </a:r>
            <a:r>
              <a:rPr lang="en-US" altLang="zh-CN"/>
              <a:t>nums[low])</a:t>
            </a:r>
            <a:r>
              <a:rPr lang="zh-CN" altLang="en-US"/>
              <a:t>的值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627755" y="4359275"/>
            <a:ext cx="4138295" cy="708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step5:</a:t>
            </a:r>
            <a:r>
              <a:rPr lang="zh-CN" altLang="en-US"/>
              <a:t>递归排序子数组，分别重复上述步骤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4" name="左中括号 13"/>
          <p:cNvSpPr/>
          <p:nvPr/>
        </p:nvSpPr>
        <p:spPr>
          <a:xfrm>
            <a:off x="3361055" y="1912620"/>
            <a:ext cx="308610" cy="187198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44090" y="2497455"/>
            <a:ext cx="1116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分割</a:t>
            </a:r>
            <a:r>
              <a:rPr lang="en-US" altLang="zh-CN"/>
              <a:t>partition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041005" y="0"/>
            <a:ext cx="1022350" cy="229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low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499090" y="0"/>
            <a:ext cx="1010920" cy="229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high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765925" y="337820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pivot = 5</a:t>
            </a:r>
            <a:endParaRPr lang="en-US" altLang="zh-CN"/>
          </a:p>
        </p:txBody>
      </p:sp>
      <p:graphicFrame>
        <p:nvGraphicFramePr>
          <p:cNvPr id="21" name="表格 20"/>
          <p:cNvGraphicFramePr/>
          <p:nvPr>
            <p:custDataLst>
              <p:tags r:id="rId3"/>
            </p:custDataLst>
          </p:nvPr>
        </p:nvGraphicFramePr>
        <p:xfrm>
          <a:off x="8041640" y="1356360"/>
          <a:ext cx="3006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15"/>
                <a:gridCol w="501015"/>
                <a:gridCol w="501015"/>
                <a:gridCol w="501015"/>
                <a:gridCol w="501015"/>
                <a:gridCol w="5010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4" name="上箭头 23"/>
          <p:cNvSpPr/>
          <p:nvPr/>
        </p:nvSpPr>
        <p:spPr>
          <a:xfrm>
            <a:off x="7830185" y="1780540"/>
            <a:ext cx="720000" cy="31877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left</a:t>
            </a:r>
            <a:endParaRPr lang="en-US" altLang="zh-CN" sz="1000"/>
          </a:p>
        </p:txBody>
      </p:sp>
      <p:sp>
        <p:nvSpPr>
          <p:cNvPr id="25" name="上箭头 24"/>
          <p:cNvSpPr/>
          <p:nvPr/>
        </p:nvSpPr>
        <p:spPr>
          <a:xfrm>
            <a:off x="10340340" y="1780540"/>
            <a:ext cx="900000" cy="31877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right</a:t>
            </a:r>
            <a:endParaRPr lang="en-US" altLang="zh-CN" sz="1000"/>
          </a:p>
        </p:txBody>
      </p:sp>
      <p:sp>
        <p:nvSpPr>
          <p:cNvPr id="26" name="上箭头 25"/>
          <p:cNvSpPr/>
          <p:nvPr>
            <p:custDataLst>
              <p:tags r:id="rId4"/>
            </p:custDataLst>
          </p:nvPr>
        </p:nvSpPr>
        <p:spPr>
          <a:xfrm>
            <a:off x="9956165" y="1780540"/>
            <a:ext cx="900000" cy="31877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right</a:t>
            </a:r>
            <a:endParaRPr lang="en-US" altLang="zh-CN" sz="1000"/>
          </a:p>
        </p:txBody>
      </p:sp>
      <p:sp>
        <p:nvSpPr>
          <p:cNvPr id="27" name="上箭头 26"/>
          <p:cNvSpPr/>
          <p:nvPr>
            <p:custDataLst>
              <p:tags r:id="rId5"/>
            </p:custDataLst>
          </p:nvPr>
        </p:nvSpPr>
        <p:spPr>
          <a:xfrm>
            <a:off x="8287385" y="1780540"/>
            <a:ext cx="720000" cy="31877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left</a:t>
            </a:r>
            <a:endParaRPr lang="en-US" altLang="zh-CN" sz="1000"/>
          </a:p>
        </p:txBody>
      </p:sp>
      <p:sp>
        <p:nvSpPr>
          <p:cNvPr id="28" name="上箭头 27"/>
          <p:cNvSpPr/>
          <p:nvPr>
            <p:custDataLst>
              <p:tags r:id="rId6"/>
            </p:custDataLst>
          </p:nvPr>
        </p:nvSpPr>
        <p:spPr>
          <a:xfrm>
            <a:off x="8809355" y="1780540"/>
            <a:ext cx="720000" cy="31877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left</a:t>
            </a:r>
            <a:endParaRPr lang="en-US" altLang="zh-CN" sz="1000"/>
          </a:p>
        </p:txBody>
      </p:sp>
      <p:graphicFrame>
        <p:nvGraphicFramePr>
          <p:cNvPr id="30" name="表格 29"/>
          <p:cNvGraphicFramePr/>
          <p:nvPr>
            <p:custDataLst>
              <p:tags r:id="rId7"/>
            </p:custDataLst>
          </p:nvPr>
        </p:nvGraphicFramePr>
        <p:xfrm>
          <a:off x="8040370" y="2593975"/>
          <a:ext cx="3006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15"/>
                <a:gridCol w="501015"/>
                <a:gridCol w="501015"/>
                <a:gridCol w="501015"/>
                <a:gridCol w="501015"/>
                <a:gridCol w="5010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/>
          <p:nvPr>
            <p:custDataLst>
              <p:tags r:id="rId8"/>
            </p:custDataLst>
          </p:nvPr>
        </p:nvGraphicFramePr>
        <p:xfrm>
          <a:off x="8041640" y="2593975"/>
          <a:ext cx="3006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15"/>
                <a:gridCol w="501015"/>
                <a:gridCol w="501015"/>
                <a:gridCol w="501015"/>
                <a:gridCol w="501015"/>
                <a:gridCol w="5010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2" name="上箭头 31"/>
          <p:cNvSpPr/>
          <p:nvPr>
            <p:custDataLst>
              <p:tags r:id="rId9"/>
            </p:custDataLst>
          </p:nvPr>
        </p:nvSpPr>
        <p:spPr>
          <a:xfrm>
            <a:off x="9955530" y="2993390"/>
            <a:ext cx="900000" cy="31877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right</a:t>
            </a:r>
            <a:endParaRPr lang="en-US" altLang="zh-CN" sz="1000"/>
          </a:p>
        </p:txBody>
      </p:sp>
      <p:sp>
        <p:nvSpPr>
          <p:cNvPr id="33" name="上箭头 32"/>
          <p:cNvSpPr/>
          <p:nvPr>
            <p:custDataLst>
              <p:tags r:id="rId10"/>
            </p:custDataLst>
          </p:nvPr>
        </p:nvSpPr>
        <p:spPr>
          <a:xfrm>
            <a:off x="8840470" y="3004185"/>
            <a:ext cx="720000" cy="31877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left</a:t>
            </a:r>
            <a:endParaRPr lang="en-US" altLang="zh-CN" sz="1000"/>
          </a:p>
        </p:txBody>
      </p:sp>
      <p:graphicFrame>
        <p:nvGraphicFramePr>
          <p:cNvPr id="34" name="表格 33"/>
          <p:cNvGraphicFramePr/>
          <p:nvPr>
            <p:custDataLst>
              <p:tags r:id="rId11"/>
            </p:custDataLst>
          </p:nvPr>
        </p:nvGraphicFramePr>
        <p:xfrm>
          <a:off x="8040370" y="3493135"/>
          <a:ext cx="3006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15"/>
                <a:gridCol w="501015"/>
                <a:gridCol w="501015"/>
                <a:gridCol w="501015"/>
                <a:gridCol w="501015"/>
                <a:gridCol w="5010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/>
          <p:nvPr>
            <p:custDataLst>
              <p:tags r:id="rId12"/>
            </p:custDataLst>
          </p:nvPr>
        </p:nvGraphicFramePr>
        <p:xfrm>
          <a:off x="8040370" y="3493135"/>
          <a:ext cx="3006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15"/>
                <a:gridCol w="501015"/>
                <a:gridCol w="501015"/>
                <a:gridCol w="501015"/>
                <a:gridCol w="501015"/>
                <a:gridCol w="5010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6" name="上箭头 35"/>
          <p:cNvSpPr/>
          <p:nvPr>
            <p:custDataLst>
              <p:tags r:id="rId13"/>
            </p:custDataLst>
          </p:nvPr>
        </p:nvSpPr>
        <p:spPr>
          <a:xfrm>
            <a:off x="9373870" y="3902075"/>
            <a:ext cx="720000" cy="31877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left</a:t>
            </a:r>
            <a:endParaRPr lang="en-US" altLang="zh-CN" sz="1000"/>
          </a:p>
        </p:txBody>
      </p:sp>
      <p:graphicFrame>
        <p:nvGraphicFramePr>
          <p:cNvPr id="37" name="表格 36"/>
          <p:cNvGraphicFramePr/>
          <p:nvPr/>
        </p:nvGraphicFramePr>
        <p:xfrm>
          <a:off x="8040370" y="4344670"/>
          <a:ext cx="1489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70"/>
                <a:gridCol w="496570"/>
                <a:gridCol w="496570"/>
              </a:tblGrid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39" name="表格 38"/>
          <p:cNvGraphicFramePr/>
          <p:nvPr/>
        </p:nvGraphicFramePr>
        <p:xfrm>
          <a:off x="10019030" y="4338955"/>
          <a:ext cx="10274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715"/>
                <a:gridCol w="5137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509905" y="5395595"/>
            <a:ext cx="6244590" cy="1212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寻找第</a:t>
            </a:r>
            <a:r>
              <a:rPr lang="en-US" altLang="zh-CN"/>
              <a:t>k</a:t>
            </a:r>
            <a:r>
              <a:rPr lang="zh-CN" altLang="en-US"/>
              <a:t>大的元素，也就是寻找升序排序后索引为</a:t>
            </a:r>
            <a:r>
              <a:rPr lang="en-US" altLang="zh-CN"/>
              <a:t>len(nums)-k</a:t>
            </a:r>
            <a:r>
              <a:rPr lang="zh-CN" altLang="en-US"/>
              <a:t>的</a:t>
            </a:r>
            <a:r>
              <a:rPr lang="zh-CN" altLang="en-US"/>
              <a:t>数</a:t>
            </a:r>
            <a:endParaRPr lang="zh-CN" altLang="en-US"/>
          </a:p>
          <a:p>
            <a:r>
              <a:rPr lang="en-US" altLang="zh-CN"/>
              <a:t>k = 2, </a:t>
            </a:r>
            <a:r>
              <a:rPr lang="en-US" altLang="zh-CN">
                <a:sym typeface="+mn-ea"/>
              </a:rPr>
              <a:t>len(nums)-k = </a:t>
            </a:r>
            <a:r>
              <a:rPr lang="en-US" altLang="zh-CN"/>
              <a:t>4</a:t>
            </a:r>
            <a:endParaRPr lang="en-US" altLang="zh-CN"/>
          </a:p>
          <a:p>
            <a:r>
              <a:rPr lang="en-US" altLang="zh-CN"/>
              <a:t>k = 3 ,len(nums)-k = 3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41" name="表格 40"/>
          <p:cNvGraphicFramePr/>
          <p:nvPr/>
        </p:nvGraphicFramePr>
        <p:xfrm>
          <a:off x="8041640" y="5478145"/>
          <a:ext cx="3006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15"/>
                <a:gridCol w="501015"/>
                <a:gridCol w="501015"/>
                <a:gridCol w="496800"/>
                <a:gridCol w="501015"/>
                <a:gridCol w="50101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3617595" y="4223385"/>
            <a:ext cx="4138295" cy="1684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step5:</a:t>
            </a:r>
            <a:r>
              <a:rPr lang="zh-CN" altLang="en-US"/>
              <a:t>比较基准数的索引和</a:t>
            </a:r>
            <a:r>
              <a:rPr lang="en-US" altLang="zh-CN"/>
              <a:t>len(nums)-k</a:t>
            </a:r>
            <a:r>
              <a:rPr lang="zh-CN" altLang="en-US"/>
              <a:t>的大小，若等于直接返回该元素，若大于则排序左子数组，若小于则排序右子</a:t>
            </a:r>
            <a:r>
              <a:rPr lang="zh-CN" altLang="en-US"/>
              <a:t>数组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5" grpId="1" animBg="1"/>
      <p:bldP spid="25" grpId="2" bldLvl="0" animBg="1"/>
      <p:bldP spid="26" grpId="0" bldLvl="0" animBg="1"/>
      <p:bldP spid="26" grpId="1" animBg="1"/>
      <p:bldP spid="24" grpId="0" bldLvl="0" animBg="1"/>
      <p:bldP spid="24" grpId="1" animBg="1"/>
      <p:bldP spid="24" grpId="2" bldLvl="0" animBg="1"/>
      <p:bldP spid="27" grpId="0" bldLvl="0" animBg="1"/>
      <p:bldP spid="27" grpId="1" animBg="1"/>
      <p:bldP spid="27" grpId="2" bldLvl="0" animBg="1"/>
      <p:bldP spid="28" grpId="0" bldLvl="0" animBg="1"/>
      <p:bldP spid="28" grpId="1" animBg="1"/>
      <p:bldP spid="32" grpId="0" bldLvl="0" animBg="1"/>
      <p:bldP spid="32" grpId="1" animBg="1"/>
      <p:bldP spid="33" grpId="0" bldLvl="0" animBg="1"/>
      <p:bldP spid="33" grpId="1" animBg="1"/>
      <p:bldP spid="36" grpId="0" bldLvl="0" animBg="1"/>
      <p:bldP spid="36" grpId="1" animBg="1"/>
      <p:bldP spid="18" grpId="0"/>
      <p:bldP spid="18" grpId="1"/>
      <p:bldP spid="16" grpId="0"/>
      <p:bldP spid="16" grpId="1"/>
      <p:bldP spid="17" grpId="0"/>
      <p:bldP spid="17" grpId="1"/>
      <p:bldP spid="4" grpId="0"/>
      <p:bldP spid="4" grpId="1"/>
      <p:bldP spid="7" grpId="0"/>
      <p:bldP spid="7" grpId="1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4" grpId="0" animBg="1"/>
      <p:bldP spid="14" grpId="1" animBg="1"/>
      <p:bldP spid="15" grpId="0"/>
      <p:bldP spid="15" grpId="1"/>
      <p:bldP spid="13" grpId="2"/>
      <p:bldP spid="44" grpId="0"/>
      <p:bldP spid="44" grpId="1"/>
      <p:bldP spid="40" grpId="0"/>
      <p:bldP spid="4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81000" y="155575"/>
            <a:ext cx="6219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215.</a:t>
            </a:r>
            <a:r>
              <a:rPr sz="2800">
                <a:sym typeface="+mn-ea"/>
              </a:rPr>
              <a:t>数组中的第K个最大元素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520700" y="827405"/>
            <a:ext cx="307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方法二：</a:t>
            </a:r>
            <a:r>
              <a:rPr lang="zh-CN" altLang="en-US"/>
              <a:t>堆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0700" y="1195070"/>
            <a:ext cx="8787765" cy="182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 sz="2000"/>
              <a:t>堆：</a:t>
            </a:r>
            <a:r>
              <a:rPr lang="en-US" altLang="zh-CN" sz="2000">
                <a:sym typeface="+mn-ea"/>
              </a:rPr>
              <a:t>一棵完全二叉树的结构，并且满足堆积的性质：每个节点(叶节点除外)的值都大于等于(或都小于等于)它的子节点</a:t>
            </a:r>
            <a:endParaRPr lang="en-US" altLang="zh-CN" sz="2000"/>
          </a:p>
          <a:p>
            <a:pPr>
              <a:lnSpc>
                <a:spcPct val="130000"/>
              </a:lnSpc>
            </a:pPr>
            <a:r>
              <a:rPr lang="en-US" altLang="zh-CN" sz="2000"/>
              <a:t>大根堆：一颗完全的二叉树，满足任意节点都比其他孩子节点大</a:t>
            </a:r>
            <a:endParaRPr lang="en-US" altLang="zh-CN" sz="2000"/>
          </a:p>
          <a:p>
            <a:pPr>
              <a:lnSpc>
                <a:spcPct val="130000"/>
              </a:lnSpc>
            </a:pPr>
            <a:r>
              <a:rPr lang="en-US" altLang="zh-CN" sz="2000"/>
              <a:t>小根堆：一颗完全的二叉树，满足任意节点都比其他孩子节点小</a:t>
            </a:r>
            <a:endParaRPr lang="en-US" altLang="zh-CN" sz="2000"/>
          </a:p>
        </p:txBody>
      </p:sp>
      <p:pic>
        <p:nvPicPr>
          <p:cNvPr id="8" name="图片 7" descr="大根堆和小根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3225800"/>
            <a:ext cx="5855970" cy="30549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723380" y="3429000"/>
            <a:ext cx="4871720" cy="5438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若从 0 开始编号，</a:t>
            </a:r>
            <a:endParaRPr lang="zh-CN" altLang="en-US"/>
          </a:p>
          <a:p>
            <a:r>
              <a:rPr lang="zh-CN" altLang="en-US"/>
              <a:t>则节点 i 的「左子节点」为 2i+1，「右子节点」为 2i+2，此时大根堆和小根堆满足以下关系：</a:t>
            </a:r>
            <a:endParaRPr lang="zh-CN" altLang="en-US"/>
          </a:p>
          <a:p>
            <a:r>
              <a:rPr lang="zh-CN" altLang="en-US"/>
              <a:t>大根堆：nums[i]&gt;=nums[2i+1]&amp;nums&gt;=nums[2i+2]</a:t>
            </a:r>
            <a:endParaRPr lang="zh-CN" altLang="en-US"/>
          </a:p>
          <a:p>
            <a:r>
              <a:rPr lang="zh-CN" altLang="en-US"/>
              <a:t>小根堆：nums[i]&lt;=nums[2i+1]&amp;nums[i]&lt;=nums[2i+2]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图片 20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3195" y="3298825"/>
            <a:ext cx="7167245" cy="3183890"/>
          </a:xfrm>
          <a:prstGeom prst="rect">
            <a:avLst/>
          </a:prstGeom>
        </p:spPr>
      </p:pic>
      <p:pic>
        <p:nvPicPr>
          <p:cNvPr id="19" name="图片 18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05" y="3184525"/>
            <a:ext cx="7417435" cy="3288030"/>
          </a:xfrm>
          <a:prstGeom prst="rect">
            <a:avLst/>
          </a:prstGeom>
        </p:spPr>
      </p:pic>
      <p:pic>
        <p:nvPicPr>
          <p:cNvPr id="13" name="图片 1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115" y="3184525"/>
            <a:ext cx="7519035" cy="3377565"/>
          </a:xfrm>
          <a:prstGeom prst="rect">
            <a:avLst/>
          </a:prstGeom>
        </p:spPr>
      </p:pic>
      <p:pic>
        <p:nvPicPr>
          <p:cNvPr id="16" name="图片 15" descr="3"/>
          <p:cNvPicPr>
            <a:picLocks noChangeAspect="1"/>
          </p:cNvPicPr>
          <p:nvPr/>
        </p:nvPicPr>
        <p:blipFill>
          <a:blip r:embed="rId4"/>
          <a:srcRect l="2125" t="3311"/>
          <a:stretch>
            <a:fillRect/>
          </a:stretch>
        </p:blipFill>
        <p:spPr>
          <a:xfrm>
            <a:off x="3843020" y="3256280"/>
            <a:ext cx="7339965" cy="3337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6565" y="876935"/>
            <a:ext cx="11021695" cy="2222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对于一个待排序的包含 n 个元素的数组 nums，堆排序 通常包含以下几个基本步骤：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建堆：将待排序的数组初始化为大根堆（小根堆）。此时，堆顶的元素（即根节点）即为整个数组中的最大值（最小值）。</a:t>
            </a:r>
            <a:endParaRPr lang="zh-CN" altLang="en-US"/>
          </a:p>
          <a:p>
            <a:r>
              <a:rPr lang="zh-CN" altLang="en-US"/>
              <a:t>交换和调整：将堆顶元素与末尾元素进行交换，此时末尾即为最大值（最小值）。除去末尾元素后，将其他 n−1个元素重新构造成一个大根堆（小根堆），如此便可得到原数组 n个元素中的次大值（次小值）。</a:t>
            </a:r>
            <a:endParaRPr lang="zh-CN" altLang="en-US"/>
          </a:p>
          <a:p>
            <a:r>
              <a:rPr lang="zh-CN" altLang="en-US"/>
              <a:t>重复步骤二，直至堆中仅剩一个元素，如此便可得到一个有序序列了。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81000" y="155575"/>
            <a:ext cx="6219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215.</a:t>
            </a:r>
            <a:r>
              <a:rPr sz="2800">
                <a:sym typeface="+mn-ea"/>
              </a:rPr>
              <a:t>数组中的第K个最大元素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455930" y="2961640"/>
            <a:ext cx="4639945" cy="819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例：</a:t>
            </a:r>
            <a:r>
              <a:rPr lang="en-US" altLang="zh-CN"/>
              <a:t>nums = [9,6,8,2,5,1],</a:t>
            </a:r>
            <a:r>
              <a:rPr lang="zh-CN" altLang="en-US"/>
              <a:t>建立一个大根</a:t>
            </a:r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6565" y="3524250"/>
            <a:ext cx="4428490" cy="1246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建立大根堆</a:t>
            </a:r>
            <a:r>
              <a:rPr lang="zh-CN" altLang="en-US"/>
              <a:t>的一个很好的实现方式是从最后一个「非叶子节点」为根节点的子树出发，从右往左、从下往上进行调整操作。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6565" y="4531995"/>
            <a:ext cx="32664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第一个非叶子节点 2：nums[2]&lt;nums[5]，即节点 2 小于其左子节点 5（其右子节点不存在），需要调整交换两者。如下图所示：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447675" y="4531995"/>
            <a:ext cx="32664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第二个非叶子节点 1：nums[1]&lt;nums[3] 且 nums[1]&lt;nums[4]，即节点 1 均小于其左右子节点，但其左子节点 3 更大，因此需要调整交换节点 1 与较大的子节点 3。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447675" y="4531995"/>
            <a:ext cx="32664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第三个非叶子节点 0：nums[0]&lt;nums[1]且 nums[0]&lt;nums[2]，即节点 0 均小于其左右子节点，但其左子节点 1 更大，因此需要调整交换节点 0 与较大的子节点 1。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81000" y="4531995"/>
            <a:ext cx="29470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然而，调整完节点 0 与 节点 1 后我们发现原子树的堆序已被打破，此时 nums[1]&lt;nums[4]，即节点 1 小于其右子节点 4，因此还需要继续对以节点 1 为根结点的子树继续进行调整，如下图：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1" grpId="0"/>
      <p:bldP spid="11" grpId="1"/>
      <p:bldP spid="14" grpId="0"/>
      <p:bldP spid="14" grpId="1"/>
      <p:bldP spid="15" grpId="0"/>
      <p:bldP spid="15" grpId="1"/>
      <p:bldP spid="15" grpId="2"/>
      <p:bldP spid="17" grpId="0"/>
      <p:bldP spid="17" grpId="1"/>
      <p:bldP spid="17" grpId="2"/>
      <p:bldP spid="18" grpId="0"/>
      <p:bldP spid="18" grpId="1"/>
      <p:bldP spid="18" grpId="2"/>
      <p:bldP spid="20" grpId="0"/>
      <p:bldP spid="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405" y="2395855"/>
            <a:ext cx="8570595" cy="3817620"/>
          </a:xfrm>
          <a:prstGeom prst="rect">
            <a:avLst/>
          </a:prstGeom>
        </p:spPr>
      </p:pic>
      <p:pic>
        <p:nvPicPr>
          <p:cNvPr id="15" name="图片 14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30" y="2459355"/>
            <a:ext cx="8522970" cy="3756660"/>
          </a:xfrm>
          <a:prstGeom prst="rect">
            <a:avLst/>
          </a:prstGeom>
        </p:spPr>
      </p:pic>
      <p:pic>
        <p:nvPicPr>
          <p:cNvPr id="16" name="图片 15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030" y="2459355"/>
            <a:ext cx="8570595" cy="3863340"/>
          </a:xfrm>
          <a:prstGeom prst="rect">
            <a:avLst/>
          </a:prstGeom>
        </p:spPr>
      </p:pic>
      <p:pic>
        <p:nvPicPr>
          <p:cNvPr id="17" name="图片 16" descr="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405" y="2459355"/>
            <a:ext cx="8211820" cy="367855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381000" y="155575"/>
            <a:ext cx="6219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215.</a:t>
            </a:r>
            <a:r>
              <a:rPr sz="2800">
                <a:sym typeface="+mn-ea"/>
              </a:rPr>
              <a:t>数组中的第K个最大元素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542290" y="944245"/>
            <a:ext cx="10872470" cy="1184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排序：将堆顶元素与末尾元素进行交换，此时末尾即为最大值。除去末尾元素后，将其他 n−1个元素重新构造成一个大根堆，继续将堆顶元素与末尾元素进行交换，如此便可得到原数组 n个元素中的次大值。如此反复进行交换、重建、交换、重建，便可得到一个「升序排列」的数组。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2290" y="2065020"/>
            <a:ext cx="6057265" cy="709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对于大根堆 nums=[9,6,8,2,5,1]，其堆排序基本步骤如下：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 descr="7"/>
          <p:cNvPicPr>
            <a:picLocks noChangeAspect="1"/>
          </p:cNvPicPr>
          <p:nvPr/>
        </p:nvPicPr>
        <p:blipFill>
          <a:blip r:embed="rId6"/>
          <a:srcRect t="2467"/>
          <a:stretch>
            <a:fillRect/>
          </a:stretch>
        </p:blipFill>
        <p:spPr>
          <a:xfrm>
            <a:off x="3532505" y="2395855"/>
            <a:ext cx="8659495" cy="38969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9905" y="2864485"/>
            <a:ext cx="3489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，最大元素：此时堆顶元素为最大值，将其交换到末尾。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9905" y="2864485"/>
            <a:ext cx="26803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2.交换完成后，除去末尾最大元素，此时需要对堆进行重建，使得剩余元素继续满足大根堆的要求。</a:t>
            </a:r>
            <a:endParaRPr lang="en-US" altLang="zh-CN"/>
          </a:p>
        </p:txBody>
      </p:sp>
      <p:pic>
        <p:nvPicPr>
          <p:cNvPr id="18" name="图片 17" descr="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9585" y="2129155"/>
            <a:ext cx="4006850" cy="4248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  <p:bldP spid="8" grpId="1"/>
      <p:bldP spid="8" grpId="2"/>
      <p:bldP spid="11" grpId="0"/>
      <p:bldP spid="11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236*22"/>
  <p:tag name="TABLE_ENDDRAG_RECT" val="633*392*236*22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TABLE_ENDDRAG_ORIGIN_RECT" val="236*37"/>
  <p:tag name="TABLE_ENDDRAG_RECT" val="144*248*236*37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TABLE_ENDDRAG_ORIGIN_RECT" val="236*37"/>
  <p:tag name="TABLE_ENDDRAG_RECT" val="144*248*236*37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ABLE_ENDDRAG_ORIGIN_RECT" val="236*37"/>
  <p:tag name="TABLE_ENDDRAG_RECT" val="144*248*236*37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TABLE_ENDDRAG_ORIGIN_RECT" val="236*37"/>
  <p:tag name="TABLE_ENDDRAG_RECT" val="144*248*236*37"/>
</p:tagLst>
</file>

<file path=ppt/tags/tag74.xml><?xml version="1.0" encoding="utf-8"?>
<p:tagLst xmlns:p="http://schemas.openxmlformats.org/presentationml/2006/main">
  <p:tag name="TABLE_ENDDRAG_ORIGIN_RECT" val="236*37"/>
  <p:tag name="TABLE_ENDDRAG_RECT" val="144*248*236*37"/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COMMONDATA" val="eyJoZGlkIjoiOGUxNDVhMmM4OWYwMmUwMzJiOGY3YzYxNzU5Mjg0ZTMifQ=="/>
  <p:tag name="KSO_WPP_MARK_KEY" val="d70ed640-d062-4da7-82c0-7060a50e8b3c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1841</Words>
  <Application>WPS 演示</Application>
  <PresentationFormat>宽屏</PresentationFormat>
  <Paragraphs>214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</cp:lastModifiedBy>
  <cp:revision>158</cp:revision>
  <dcterms:created xsi:type="dcterms:W3CDTF">2019-06-19T02:08:00Z</dcterms:created>
  <dcterms:modified xsi:type="dcterms:W3CDTF">2023-08-12T06:31:16Z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2714BC2042754196817988410A36725A</vt:lpwstr>
  </property>
</Properties>
</file>