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2" r:id="rId4"/>
    <p:sldId id="261" r:id="rId5"/>
    <p:sldId id="270" r:id="rId6"/>
    <p:sldId id="264" r:id="rId7"/>
    <p:sldId id="265" r:id="rId8"/>
    <p:sldId id="263" r:id="rId9"/>
    <p:sldId id="268"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俊桦 匡" initials="俊桦" lastIdx="1" clrIdx="0">
    <p:extLst>
      <p:ext uri="{19B8F6BF-5375-455C-9EA6-DF929625EA0E}">
        <p15:presenceInfo xmlns:p15="http://schemas.microsoft.com/office/powerpoint/2012/main" userId="d804341510de6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E8644-98B2-4322-9F4A-3DC1DFD9C711}" type="datetimeFigureOut">
              <a:rPr lang="zh-CN" altLang="en-US" smtClean="0"/>
              <a:t>2023/8/5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00BF-ABA5-45D5-837A-6E7D2812D7C7}" type="slidenum">
              <a:rPr lang="zh-CN" altLang="en-US" smtClean="0"/>
              <a:t>‹#›</a:t>
            </a:fld>
            <a:endParaRPr lang="zh-CN" altLang="en-US"/>
          </a:p>
        </p:txBody>
      </p:sp>
    </p:spTree>
    <p:extLst>
      <p:ext uri="{BB962C8B-B14F-4D97-AF65-F5344CB8AC3E}">
        <p14:creationId xmlns:p14="http://schemas.microsoft.com/office/powerpoint/2010/main" val="422580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native</a:t>
            </a:r>
            <a:r>
              <a:rPr lang="zh-CN" altLang="en-US" dirty="0"/>
              <a:t>方法</a:t>
            </a:r>
            <a:br>
              <a:rPr lang="zh-CN" altLang="en-US" dirty="0"/>
            </a:br>
            <a:r>
              <a:rPr lang="zh-CN" altLang="en-US" dirty="0"/>
              <a:t>双层</a:t>
            </a:r>
            <a:r>
              <a:rPr lang="en-US" altLang="zh-CN" dirty="0"/>
              <a:t>for</a:t>
            </a:r>
            <a:r>
              <a:rPr lang="zh-CN" altLang="en-US" dirty="0"/>
              <a:t>循环遍历整个矩阵</a:t>
            </a:r>
            <a:br>
              <a:rPr lang="zh-CN" altLang="en-US" dirty="0"/>
            </a:br>
            <a:r>
              <a:rPr lang="zh-CN" altLang="en-US" dirty="0"/>
              <a:t>    先判断当前点是否是雷 如果是雷则跳过该点 </a:t>
            </a:r>
            <a:r>
              <a:rPr lang="en-US" altLang="zh-CN" dirty="0"/>
              <a:t>continue</a:t>
            </a:r>
            <a:br>
              <a:rPr lang="en-US" altLang="zh-CN" dirty="0"/>
            </a:br>
            <a:r>
              <a:rPr lang="en-US" altLang="zh-CN" dirty="0"/>
              <a:t>    </a:t>
            </a:r>
            <a:r>
              <a:rPr lang="zh-CN" altLang="en-US" dirty="0"/>
              <a:t>如果当前点不是雷则 遍历当前点周围一圈</a:t>
            </a:r>
            <a:br>
              <a:rPr lang="zh-CN" altLang="en-US" dirty="0"/>
            </a:br>
            <a:r>
              <a:rPr lang="zh-CN" altLang="en-US" dirty="0"/>
              <a:t>        先判断周围是否有雷 如果有雷则只记录雷数 返回</a:t>
            </a:r>
            <a:br>
              <a:rPr lang="zh-CN" altLang="en-US" dirty="0"/>
            </a:br>
            <a:r>
              <a:rPr lang="zh-CN" altLang="en-US" dirty="0"/>
              <a:t>         如果周围没雷 则翻开当前位置</a:t>
            </a:r>
            <a:br>
              <a:rPr lang="zh-CN" altLang="en-US"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CFF00BF-ABA5-45D5-837A-6E7D2812D7C7}" type="slidenum">
              <a:rPr lang="zh-CN" altLang="en-US" smtClean="0"/>
              <a:t>5</a:t>
            </a:fld>
            <a:endParaRPr lang="zh-CN" altLang="en-US"/>
          </a:p>
        </p:txBody>
      </p:sp>
    </p:spTree>
    <p:extLst>
      <p:ext uri="{BB962C8B-B14F-4D97-AF65-F5344CB8AC3E}">
        <p14:creationId xmlns:p14="http://schemas.microsoft.com/office/powerpoint/2010/main" val="16603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9F78B-0BDF-B898-3CBF-C8A3F07D96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DC475A-BA46-23E0-4901-9D77AB4B6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F88A5E-4351-A036-F7C7-38946E12D8EC}"/>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5" name="页脚占位符 4">
            <a:extLst>
              <a:ext uri="{FF2B5EF4-FFF2-40B4-BE49-F238E27FC236}">
                <a16:creationId xmlns:a16="http://schemas.microsoft.com/office/drawing/2014/main" id="{00C07D48-6C23-7186-80D7-B7A26E401A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E11A31-0D5B-B333-814C-51C7AE745694}"/>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423879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5742-C7E3-90B2-C8D1-D466C91703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E7DB1C-4AFC-D61E-A417-402A00D3F8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C1AC5D-4A95-512B-3DFE-CA4D4FA25A70}"/>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5" name="页脚占位符 4">
            <a:extLst>
              <a:ext uri="{FF2B5EF4-FFF2-40B4-BE49-F238E27FC236}">
                <a16:creationId xmlns:a16="http://schemas.microsoft.com/office/drawing/2014/main" id="{F077FF86-394A-5C2C-2E9C-3930725350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F34431-F4BE-B74E-2B77-20435360463F}"/>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256881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6CBEDF-9D3A-446E-9CD6-DCFABE3B72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97A22A-465D-2E4F-D7AC-2F2839CD8D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34A76F-DC12-5490-CECB-83113365A065}"/>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5" name="页脚占位符 4">
            <a:extLst>
              <a:ext uri="{FF2B5EF4-FFF2-40B4-BE49-F238E27FC236}">
                <a16:creationId xmlns:a16="http://schemas.microsoft.com/office/drawing/2014/main" id="{6CA41D1D-D9F3-2BCD-BCB5-F08A088507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17AA56-5439-53BA-C2A0-D2FC70A153C4}"/>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84111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A6241-C06A-FA3B-E200-D2C93C0803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58BC2C-5904-9700-0A0C-07ADA00914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978183-3F5A-BF64-BB90-61FD983BF820}"/>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5" name="页脚占位符 4">
            <a:extLst>
              <a:ext uri="{FF2B5EF4-FFF2-40B4-BE49-F238E27FC236}">
                <a16:creationId xmlns:a16="http://schemas.microsoft.com/office/drawing/2014/main" id="{E9AACCD4-8A15-FB91-5386-C8A5B24467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1D1532-E214-03E9-0372-4F2B6540E77F}"/>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74077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E0535-8BDA-0448-1B3E-D377D0ABB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B3F8C9D-D5B4-740B-4D68-8A98F36E3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914638-BAF8-B7D0-D106-4FFA583AA0DC}"/>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5" name="页脚占位符 4">
            <a:extLst>
              <a:ext uri="{FF2B5EF4-FFF2-40B4-BE49-F238E27FC236}">
                <a16:creationId xmlns:a16="http://schemas.microsoft.com/office/drawing/2014/main" id="{ED423F8E-FFB0-0FC0-7B31-3B561EA05C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7D83A5-A55D-9A21-481C-3BC4FE844E81}"/>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45055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F4FF6-B092-5A4F-0991-0EF58AA3A2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2C6964-D20E-918E-D4DD-A62395D03F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766EEF3-13F5-73AE-372D-40A6E9F2B1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0CFA86-9761-3DDF-F462-121DE267E39C}"/>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6" name="页脚占位符 5">
            <a:extLst>
              <a:ext uri="{FF2B5EF4-FFF2-40B4-BE49-F238E27FC236}">
                <a16:creationId xmlns:a16="http://schemas.microsoft.com/office/drawing/2014/main" id="{1EB0DAC5-876C-E34D-C494-F58B067BF4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D03E0E-BFF6-9AA8-C70B-9C8FCB14193C}"/>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267984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ACA13-EE76-D79C-2F16-6DFDD484368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36A575-899B-FB1A-4B0A-96325E7DA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6A0301-8D77-E5AC-04ED-E1B4B90A6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2B6E99-9222-2856-DFD4-8F925C5A7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B319B-AD93-66C0-D462-089055D006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A9B15C-BEAB-1FCB-71CF-B42395A7359E}"/>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8" name="页脚占位符 7">
            <a:extLst>
              <a:ext uri="{FF2B5EF4-FFF2-40B4-BE49-F238E27FC236}">
                <a16:creationId xmlns:a16="http://schemas.microsoft.com/office/drawing/2014/main" id="{8CDD4217-DAC8-3814-9D14-6BF07EA8A0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8A0494-CA85-1A6D-EA50-87BEC894DF86}"/>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118753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71E80-7DE6-C942-C75E-39BB4BCA13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524ED6-A193-BE6A-649E-B403CDB1BA32}"/>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4" name="页脚占位符 3">
            <a:extLst>
              <a:ext uri="{FF2B5EF4-FFF2-40B4-BE49-F238E27FC236}">
                <a16:creationId xmlns:a16="http://schemas.microsoft.com/office/drawing/2014/main" id="{0AEE7DF3-071D-8839-DC83-DE24E8E8B0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1C04A92-01A7-B0CF-8678-B2A1B32E3C33}"/>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131966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19CADF4-6D87-81A2-3207-2F44693FF9E8}"/>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3" name="页脚占位符 2">
            <a:extLst>
              <a:ext uri="{FF2B5EF4-FFF2-40B4-BE49-F238E27FC236}">
                <a16:creationId xmlns:a16="http://schemas.microsoft.com/office/drawing/2014/main" id="{AAD96DDA-9840-14F3-BF57-E48D0A1D8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59B507-B076-7901-C3B8-27FF68FDEC1E}"/>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329190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7637C-FE69-FB6A-21B2-8788743FE1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7DC100-62E3-1DC7-225B-0235B4755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6DD5CE-80AF-5104-6A7C-FA5FE35BE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17CB72-A093-0C05-3CE3-274D16FBAFCB}"/>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6" name="页脚占位符 5">
            <a:extLst>
              <a:ext uri="{FF2B5EF4-FFF2-40B4-BE49-F238E27FC236}">
                <a16:creationId xmlns:a16="http://schemas.microsoft.com/office/drawing/2014/main" id="{AD3348AF-6FB8-B840-4EE3-332DBD22CA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DC07FA-763E-458C-F8FF-8AA547BE5572}"/>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237183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9B6B7-7279-D9E9-E488-6C457ECA52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D423E1-F206-DBCE-5120-FF043D095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012E09-23AC-25A1-40C2-DBB0D3C4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90E206-B8A9-5119-5E7E-77D16FAD0384}"/>
              </a:ext>
            </a:extLst>
          </p:cNvPr>
          <p:cNvSpPr>
            <a:spLocks noGrp="1"/>
          </p:cNvSpPr>
          <p:nvPr>
            <p:ph type="dt" sz="half" idx="10"/>
          </p:nvPr>
        </p:nvSpPr>
        <p:spPr/>
        <p:txBody>
          <a:bodyPr/>
          <a:lstStyle/>
          <a:p>
            <a:fld id="{B92B3569-64FC-4B3E-A929-9AA28EF5456E}" type="datetimeFigureOut">
              <a:rPr lang="zh-CN" altLang="en-US" smtClean="0"/>
              <a:t>2023/8/4</a:t>
            </a:fld>
            <a:endParaRPr lang="zh-CN" altLang="en-US"/>
          </a:p>
        </p:txBody>
      </p:sp>
      <p:sp>
        <p:nvSpPr>
          <p:cNvPr id="6" name="页脚占位符 5">
            <a:extLst>
              <a:ext uri="{FF2B5EF4-FFF2-40B4-BE49-F238E27FC236}">
                <a16:creationId xmlns:a16="http://schemas.microsoft.com/office/drawing/2014/main" id="{864A4E13-51EE-2A54-279F-4C3980EDC2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00F652-E860-B40C-9AC0-A0D8997F3B11}"/>
              </a:ext>
            </a:extLst>
          </p:cNvPr>
          <p:cNvSpPr>
            <a:spLocks noGrp="1"/>
          </p:cNvSpPr>
          <p:nvPr>
            <p:ph type="sldNum" sz="quarter" idx="12"/>
          </p:nvPr>
        </p:nvSpPr>
        <p:spPr/>
        <p:txBody>
          <a:body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229775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C9D5C5-DC4F-6609-4E72-1B954D176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978DF4-9270-0964-AEF4-D16620539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73A581-E060-759D-ECEE-DFF62EB91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B3569-64FC-4B3E-A929-9AA28EF5456E}" type="datetimeFigureOut">
              <a:rPr lang="zh-CN" altLang="en-US" smtClean="0"/>
              <a:t>2023/8/4</a:t>
            </a:fld>
            <a:endParaRPr lang="zh-CN" altLang="en-US"/>
          </a:p>
        </p:txBody>
      </p:sp>
      <p:sp>
        <p:nvSpPr>
          <p:cNvPr id="5" name="页脚占位符 4">
            <a:extLst>
              <a:ext uri="{FF2B5EF4-FFF2-40B4-BE49-F238E27FC236}">
                <a16:creationId xmlns:a16="http://schemas.microsoft.com/office/drawing/2014/main" id="{24CDDAE2-7EE6-E482-B8C9-902909E84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6E0C62-ACFF-B39B-B573-B6D77445E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7378F-821C-4AFC-9002-40D2E5D595F2}" type="slidenum">
              <a:rPr lang="zh-CN" altLang="en-US" smtClean="0"/>
              <a:t>‹#›</a:t>
            </a:fld>
            <a:endParaRPr lang="zh-CN" altLang="en-US"/>
          </a:p>
        </p:txBody>
      </p:sp>
    </p:spTree>
    <p:extLst>
      <p:ext uri="{BB962C8B-B14F-4D97-AF65-F5344CB8AC3E}">
        <p14:creationId xmlns:p14="http://schemas.microsoft.com/office/powerpoint/2010/main" val="349683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BF0A22A-B141-DEFF-8FD2-A1B5364BAD65}"/>
              </a:ext>
            </a:extLst>
          </p:cNvPr>
          <p:cNvSpPr txBox="1">
            <a:spLocks/>
          </p:cNvSpPr>
          <p:nvPr/>
        </p:nvSpPr>
        <p:spPr>
          <a:xfrm>
            <a:off x="1447800" y="89429"/>
            <a:ext cx="8602134" cy="1078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t>题干</a:t>
            </a:r>
          </a:p>
        </p:txBody>
      </p:sp>
      <p:pic>
        <p:nvPicPr>
          <p:cNvPr id="3" name="图片 2">
            <a:extLst>
              <a:ext uri="{FF2B5EF4-FFF2-40B4-BE49-F238E27FC236}">
                <a16:creationId xmlns:a16="http://schemas.microsoft.com/office/drawing/2014/main" id="{0FD87E98-FA14-A920-D039-3FB6186710D2}"/>
              </a:ext>
            </a:extLst>
          </p:cNvPr>
          <p:cNvPicPr>
            <a:picLocks noChangeAspect="1"/>
          </p:cNvPicPr>
          <p:nvPr/>
        </p:nvPicPr>
        <p:blipFill>
          <a:blip r:embed="rId2"/>
          <a:stretch>
            <a:fillRect/>
          </a:stretch>
        </p:blipFill>
        <p:spPr>
          <a:xfrm>
            <a:off x="1555761" y="999504"/>
            <a:ext cx="9425505" cy="5769067"/>
          </a:xfrm>
          <a:prstGeom prst="rect">
            <a:avLst/>
          </a:prstGeom>
        </p:spPr>
      </p:pic>
    </p:spTree>
    <p:extLst>
      <p:ext uri="{BB962C8B-B14F-4D97-AF65-F5344CB8AC3E}">
        <p14:creationId xmlns:p14="http://schemas.microsoft.com/office/powerpoint/2010/main" val="53717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07B06-BBD2-F034-561E-605CC8C4CD3C}"/>
              </a:ext>
            </a:extLst>
          </p:cNvPr>
          <p:cNvSpPr>
            <a:spLocks noGrp="1"/>
          </p:cNvSpPr>
          <p:nvPr>
            <p:ph type="title"/>
          </p:nvPr>
        </p:nvSpPr>
        <p:spPr/>
        <p:txBody>
          <a:bodyPr/>
          <a:lstStyle/>
          <a:p>
            <a:r>
              <a:rPr lang="zh-CN" altLang="en-US" dirty="0"/>
              <a:t>方法二：</a:t>
            </a:r>
            <a:r>
              <a:rPr lang="en-US" altLang="zh-CN" dirty="0"/>
              <a:t>DFS</a:t>
            </a:r>
            <a:endParaRPr lang="zh-CN" altLang="en-US" dirty="0"/>
          </a:p>
        </p:txBody>
      </p:sp>
      <p:sp>
        <p:nvSpPr>
          <p:cNvPr id="3" name="内容占位符 2">
            <a:extLst>
              <a:ext uri="{FF2B5EF4-FFF2-40B4-BE49-F238E27FC236}">
                <a16:creationId xmlns:a16="http://schemas.microsoft.com/office/drawing/2014/main" id="{2CC0486B-43A5-2833-156B-8B401E43EE9A}"/>
              </a:ext>
            </a:extLst>
          </p:cNvPr>
          <p:cNvSpPr>
            <a:spLocks noGrp="1"/>
          </p:cNvSpPr>
          <p:nvPr>
            <p:ph idx="1"/>
          </p:nvPr>
        </p:nvSpPr>
        <p:spPr/>
        <p:txBody>
          <a:bodyPr/>
          <a:lstStyle/>
          <a:p>
            <a:r>
              <a:rPr lang="zh-CN" altLang="en-US" dirty="0"/>
              <a:t>使用深度优先搜索方法，与</a:t>
            </a:r>
            <a:r>
              <a:rPr lang="en-US" altLang="zh-CN" dirty="0"/>
              <a:t>BFS</a:t>
            </a:r>
            <a:r>
              <a:rPr lang="zh-CN" altLang="en-US" dirty="0"/>
              <a:t>类似但不同在递归遍历时先一直搜寻直到边界之后再按照顺时针进行遍历周围</a:t>
            </a:r>
            <a:endParaRPr lang="en-US" altLang="zh-CN" dirty="0"/>
          </a:p>
          <a:p>
            <a:r>
              <a:rPr lang="zh-CN" altLang="en-US" dirty="0"/>
              <a:t>先初始化一个雷数变量，和</a:t>
            </a:r>
            <a:r>
              <a:rPr lang="en-US" altLang="zh-CN" dirty="0"/>
              <a:t>BFS</a:t>
            </a:r>
            <a:r>
              <a:rPr lang="zh-CN" altLang="en-US" dirty="0"/>
              <a:t>一样，如果周围有雷则雷数</a:t>
            </a:r>
            <a:r>
              <a:rPr lang="en-US" altLang="zh-CN" dirty="0"/>
              <a:t>+1</a:t>
            </a:r>
            <a:r>
              <a:rPr lang="zh-CN" altLang="en-US" dirty="0"/>
              <a:t>，判断</a:t>
            </a:r>
            <a:r>
              <a:rPr lang="en-US" altLang="zh-CN" dirty="0" err="1"/>
              <a:t>xy</a:t>
            </a:r>
            <a:r>
              <a:rPr lang="zh-CN" altLang="en-US" dirty="0"/>
              <a:t>周围是否有雷，如果有雷则将当前位置覆盖为雷数，并且进行回溯；如果没有雷，则将当前</a:t>
            </a:r>
            <a:r>
              <a:rPr lang="en-US" altLang="zh-CN" dirty="0" err="1"/>
              <a:t>xy</a:t>
            </a:r>
            <a:r>
              <a:rPr lang="zh-CN" altLang="en-US" dirty="0"/>
              <a:t>翻开为</a:t>
            </a:r>
            <a:r>
              <a:rPr lang="en-US" altLang="zh-CN" dirty="0"/>
              <a:t>B</a:t>
            </a:r>
            <a:r>
              <a:rPr lang="zh-CN" altLang="en-US" dirty="0"/>
              <a:t>，递归遍历周围</a:t>
            </a:r>
            <a:endParaRPr lang="en-US" altLang="zh-CN" dirty="0"/>
          </a:p>
        </p:txBody>
      </p:sp>
    </p:spTree>
    <p:extLst>
      <p:ext uri="{BB962C8B-B14F-4D97-AF65-F5344CB8AC3E}">
        <p14:creationId xmlns:p14="http://schemas.microsoft.com/office/powerpoint/2010/main" val="340033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a:extLst>
              <a:ext uri="{FF2B5EF4-FFF2-40B4-BE49-F238E27FC236}">
                <a16:creationId xmlns:a16="http://schemas.microsoft.com/office/drawing/2014/main" id="{24D57562-99A2-DDA4-22F5-4833259723E2}"/>
              </a:ext>
            </a:extLst>
          </p:cNvPr>
          <p:cNvCxnSpPr/>
          <p:nvPr/>
        </p:nvCxnSpPr>
        <p:spPr>
          <a:xfrm>
            <a:off x="1439333" y="3386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84BF505-AD91-9BF3-3540-D0260BE6F450}"/>
              </a:ext>
            </a:extLst>
          </p:cNvPr>
          <p:cNvCxnSpPr/>
          <p:nvPr/>
        </p:nvCxnSpPr>
        <p:spPr>
          <a:xfrm>
            <a:off x="17272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3A3B8E6-B088-2C01-6264-F28A22AEE192}"/>
              </a:ext>
            </a:extLst>
          </p:cNvPr>
          <p:cNvCxnSpPr/>
          <p:nvPr/>
        </p:nvCxnSpPr>
        <p:spPr>
          <a:xfrm>
            <a:off x="20574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4C1B4E-60D9-BEAB-3282-41628E84AA9B}"/>
              </a:ext>
            </a:extLst>
          </p:cNvPr>
          <p:cNvCxnSpPr/>
          <p:nvPr/>
        </p:nvCxnSpPr>
        <p:spPr>
          <a:xfrm>
            <a:off x="2379133"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415926C-2BFE-AC43-3E1E-B679DB6D20AA}"/>
              </a:ext>
            </a:extLst>
          </p:cNvPr>
          <p:cNvCxnSpPr/>
          <p:nvPr/>
        </p:nvCxnSpPr>
        <p:spPr>
          <a:xfrm>
            <a:off x="2726267"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2DC6FAE-455A-84B1-D8A7-25052D837258}"/>
              </a:ext>
            </a:extLst>
          </p:cNvPr>
          <p:cNvCxnSpPr/>
          <p:nvPr/>
        </p:nvCxnSpPr>
        <p:spPr>
          <a:xfrm>
            <a:off x="3073399"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表格 20">
            <a:extLst>
              <a:ext uri="{FF2B5EF4-FFF2-40B4-BE49-F238E27FC236}">
                <a16:creationId xmlns:a16="http://schemas.microsoft.com/office/drawing/2014/main" id="{85D463D0-63D2-E19E-857B-DBC3612DC11E}"/>
              </a:ext>
            </a:extLst>
          </p:cNvPr>
          <p:cNvGraphicFramePr>
            <a:graphicFrameLocks noGrp="1"/>
          </p:cNvGraphicFramePr>
          <p:nvPr>
            <p:extLst>
              <p:ext uri="{D42A27DB-BD31-4B8C-83A1-F6EECF244321}">
                <p14:modId xmlns:p14="http://schemas.microsoft.com/office/powerpoint/2010/main" val="3898464974"/>
              </p:ext>
            </p:extLst>
          </p:nvPr>
        </p:nvGraphicFramePr>
        <p:xfrm>
          <a:off x="3881961" y="809413"/>
          <a:ext cx="4515555" cy="1478280"/>
        </p:xfrm>
        <a:graphic>
          <a:graphicData uri="http://schemas.openxmlformats.org/drawingml/2006/table">
            <a:tbl>
              <a:tblPr firstRow="1" bandRow="1">
                <a:tableStyleId>{D7AC3CCA-C797-4891-BE02-D94E43425B78}</a:tableStyleId>
              </a:tblPr>
              <a:tblGrid>
                <a:gridCol w="903111">
                  <a:extLst>
                    <a:ext uri="{9D8B030D-6E8A-4147-A177-3AD203B41FA5}">
                      <a16:colId xmlns:a16="http://schemas.microsoft.com/office/drawing/2014/main" val="3071345362"/>
                    </a:ext>
                  </a:extLst>
                </a:gridCol>
                <a:gridCol w="903111">
                  <a:extLst>
                    <a:ext uri="{9D8B030D-6E8A-4147-A177-3AD203B41FA5}">
                      <a16:colId xmlns:a16="http://schemas.microsoft.com/office/drawing/2014/main" val="3831818906"/>
                    </a:ext>
                  </a:extLst>
                </a:gridCol>
                <a:gridCol w="903111">
                  <a:extLst>
                    <a:ext uri="{9D8B030D-6E8A-4147-A177-3AD203B41FA5}">
                      <a16:colId xmlns:a16="http://schemas.microsoft.com/office/drawing/2014/main" val="308737651"/>
                    </a:ext>
                  </a:extLst>
                </a:gridCol>
                <a:gridCol w="903111">
                  <a:extLst>
                    <a:ext uri="{9D8B030D-6E8A-4147-A177-3AD203B41FA5}">
                      <a16:colId xmlns:a16="http://schemas.microsoft.com/office/drawing/2014/main" val="138993885"/>
                    </a:ext>
                  </a:extLst>
                </a:gridCol>
                <a:gridCol w="903111">
                  <a:extLst>
                    <a:ext uri="{9D8B030D-6E8A-4147-A177-3AD203B41FA5}">
                      <a16:colId xmlns:a16="http://schemas.microsoft.com/office/drawing/2014/main" val="286075872"/>
                    </a:ext>
                  </a:extLst>
                </a:gridCol>
              </a:tblGrid>
              <a:tr h="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472568095"/>
                  </a:ext>
                </a:extLst>
              </a:tr>
              <a:tr h="37084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2038714326"/>
                  </a:ext>
                </a:extLst>
              </a:tr>
              <a:tr h="370840">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extLst>
                  <a:ext uri="{0D108BD9-81ED-4DB2-BD59-A6C34878D82A}">
                    <a16:rowId xmlns:a16="http://schemas.microsoft.com/office/drawing/2014/main" val="3786709448"/>
                  </a:ext>
                </a:extLst>
              </a:tr>
              <a:tr h="370840">
                <a:tc>
                  <a:txBody>
                    <a:bodyPr/>
                    <a:lstStyle/>
                    <a:p>
                      <a:endParaRPr lang="zh-CN" altLang="en-US" dirty="0"/>
                    </a:p>
                  </a:txBody>
                  <a:tcPr>
                    <a:solidFill>
                      <a:schemeClr val="bg1"/>
                    </a:solidFill>
                  </a:tcPr>
                </a:tc>
                <a:tc>
                  <a:txBody>
                    <a:bodyPr/>
                    <a:lstStyle/>
                    <a:p>
                      <a:endParaRPr lang="zh-CN" altLang="en-US" dirty="0"/>
                    </a:p>
                  </a:txBody>
                  <a:tcPr>
                    <a:solidFill>
                      <a:schemeClr val="bg2">
                        <a:lumMod val="75000"/>
                      </a:schemeClr>
                    </a:solidFill>
                  </a:tcPr>
                </a:tc>
                <a:tc>
                  <a:txBody>
                    <a:bodyPr/>
                    <a:lstStyle/>
                    <a:p>
                      <a:endParaRPr lang="zh-CN" altLang="en-US" sz="1800" kern="1200" dirty="0">
                        <a:solidFill>
                          <a:schemeClr val="dk1"/>
                        </a:solidFill>
                        <a:latin typeface="+mn-lt"/>
                        <a:ea typeface="+mn-ea"/>
                        <a:cs typeface="+mn-cs"/>
                      </a:endParaRPr>
                    </a:p>
                  </a:txBody>
                  <a:tcPr>
                    <a:solidFill>
                      <a:schemeClr val="bg2">
                        <a:lumMod val="75000"/>
                      </a:schemeClr>
                    </a:solidFill>
                  </a:tcPr>
                </a:tc>
                <a:tc>
                  <a:txBody>
                    <a:bodyPr/>
                    <a:lstStyle/>
                    <a:p>
                      <a:endParaRPr lang="zh-CN" altLang="en-US" sz="1800" kern="1200" dirty="0">
                        <a:solidFill>
                          <a:schemeClr val="dk1"/>
                        </a:solidFill>
                        <a:latin typeface="+mn-lt"/>
                        <a:ea typeface="+mn-ea"/>
                        <a:cs typeface="+mn-cs"/>
                      </a:endParaRPr>
                    </a:p>
                  </a:txBody>
                  <a:tcPr>
                    <a:solidFill>
                      <a:schemeClr val="bg2">
                        <a:lumMod val="75000"/>
                      </a:schemeClr>
                    </a:solidFill>
                  </a:tcPr>
                </a:tc>
                <a:tc>
                  <a:txBody>
                    <a:bodyPr/>
                    <a:lstStyle/>
                    <a:p>
                      <a:endParaRPr lang="zh-CN" altLang="en-US" sz="1800" kern="1200" dirty="0">
                        <a:solidFill>
                          <a:schemeClr val="dk1"/>
                        </a:solidFill>
                        <a:latin typeface="+mn-lt"/>
                        <a:ea typeface="+mn-ea"/>
                        <a:cs typeface="+mn-cs"/>
                      </a:endParaRPr>
                    </a:p>
                  </a:txBody>
                  <a:tcPr>
                    <a:solidFill>
                      <a:schemeClr val="bg2">
                        <a:lumMod val="75000"/>
                      </a:schemeClr>
                    </a:solidFill>
                  </a:tcPr>
                </a:tc>
                <a:extLst>
                  <a:ext uri="{0D108BD9-81ED-4DB2-BD59-A6C34878D82A}">
                    <a16:rowId xmlns:a16="http://schemas.microsoft.com/office/drawing/2014/main" val="2380081514"/>
                  </a:ext>
                </a:extLst>
              </a:tr>
            </a:tbl>
          </a:graphicData>
        </a:graphic>
      </p:graphicFrame>
      <p:pic>
        <p:nvPicPr>
          <p:cNvPr id="22" name="图片 21">
            <a:extLst>
              <a:ext uri="{FF2B5EF4-FFF2-40B4-BE49-F238E27FC236}">
                <a16:creationId xmlns:a16="http://schemas.microsoft.com/office/drawing/2014/main" id="{68D2EF8C-0BC4-9249-534A-A038B2B4E6F5}"/>
              </a:ext>
            </a:extLst>
          </p:cNvPr>
          <p:cNvPicPr>
            <a:picLocks noChangeAspect="1"/>
          </p:cNvPicPr>
          <p:nvPr/>
        </p:nvPicPr>
        <p:blipFill>
          <a:blip r:embed="rId2"/>
          <a:stretch>
            <a:fillRect/>
          </a:stretch>
        </p:blipFill>
        <p:spPr>
          <a:xfrm>
            <a:off x="5854229" y="1232809"/>
            <a:ext cx="571017" cy="302982"/>
          </a:xfrm>
          <a:prstGeom prst="rect">
            <a:avLst/>
          </a:prstGeom>
        </p:spPr>
      </p:pic>
      <p:sp>
        <p:nvSpPr>
          <p:cNvPr id="23" name="文本框 22">
            <a:extLst>
              <a:ext uri="{FF2B5EF4-FFF2-40B4-BE49-F238E27FC236}">
                <a16:creationId xmlns:a16="http://schemas.microsoft.com/office/drawing/2014/main" id="{72653A8C-7C2B-D3C1-77F0-4646D634C0A7}"/>
              </a:ext>
            </a:extLst>
          </p:cNvPr>
          <p:cNvSpPr txBox="1"/>
          <p:nvPr/>
        </p:nvSpPr>
        <p:spPr>
          <a:xfrm>
            <a:off x="450849" y="516466"/>
            <a:ext cx="2275418" cy="2031325"/>
          </a:xfrm>
          <a:prstGeom prst="rect">
            <a:avLst/>
          </a:prstGeom>
          <a:noFill/>
        </p:spPr>
        <p:txBody>
          <a:bodyPr wrap="square" rtlCol="0">
            <a:spAutoFit/>
          </a:bodyPr>
          <a:lstStyle/>
          <a:p>
            <a:r>
              <a:rPr lang="en-US" altLang="zh-CN" dirty="0"/>
              <a:t>board = [</a:t>
            </a:r>
          </a:p>
          <a:p>
            <a:r>
              <a:rPr lang="en-US" altLang="zh-CN" dirty="0"/>
              <a:t>["E","E","E","E","E"],</a:t>
            </a:r>
          </a:p>
          <a:p>
            <a:r>
              <a:rPr lang="en-US" altLang="zh-CN" dirty="0"/>
              <a:t>["E","E","M","E","E"],      ["E","E","E","E","E"],</a:t>
            </a:r>
          </a:p>
          <a:p>
            <a:r>
              <a:rPr lang="en-US" altLang="zh-CN" dirty="0"/>
              <a:t>["E","E","E","E","E"]</a:t>
            </a:r>
          </a:p>
          <a:p>
            <a:r>
              <a:rPr lang="en-US" altLang="zh-CN" dirty="0"/>
              <a:t>]</a:t>
            </a:r>
          </a:p>
          <a:p>
            <a:r>
              <a:rPr lang="en-US" altLang="zh-CN" dirty="0"/>
              <a:t>Click=[3,0]</a:t>
            </a:r>
            <a:endParaRPr lang="zh-CN" altLang="en-US" dirty="0"/>
          </a:p>
        </p:txBody>
      </p:sp>
      <p:cxnSp>
        <p:nvCxnSpPr>
          <p:cNvPr id="6" name="直接箭头连接符 5">
            <a:extLst>
              <a:ext uri="{FF2B5EF4-FFF2-40B4-BE49-F238E27FC236}">
                <a16:creationId xmlns:a16="http://schemas.microsoft.com/office/drawing/2014/main" id="{4ED743C0-21D7-CC30-FFC6-45BE5918F7C3}"/>
              </a:ext>
            </a:extLst>
          </p:cNvPr>
          <p:cNvCxnSpPr/>
          <p:nvPr/>
        </p:nvCxnSpPr>
        <p:spPr>
          <a:xfrm>
            <a:off x="4470400" y="516466"/>
            <a:ext cx="804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D74E8E7-C637-8835-B300-C7A2922669A3}"/>
              </a:ext>
            </a:extLst>
          </p:cNvPr>
          <p:cNvCxnSpPr/>
          <p:nvPr/>
        </p:nvCxnSpPr>
        <p:spPr>
          <a:xfrm>
            <a:off x="5257800" y="651933"/>
            <a:ext cx="0" cy="72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7663610-22D0-B44A-500F-310D90FEBF28}"/>
              </a:ext>
            </a:extLst>
          </p:cNvPr>
          <p:cNvCxnSpPr/>
          <p:nvPr/>
        </p:nvCxnSpPr>
        <p:spPr>
          <a:xfrm flipV="1">
            <a:off x="4080934" y="960966"/>
            <a:ext cx="0" cy="120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AA7DFAF-80BA-3CA9-E29C-9DA14544DAFA}"/>
              </a:ext>
            </a:extLst>
          </p:cNvPr>
          <p:cNvCxnSpPr/>
          <p:nvPr/>
        </p:nvCxnSpPr>
        <p:spPr>
          <a:xfrm flipV="1">
            <a:off x="4343400" y="575733"/>
            <a:ext cx="0" cy="43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DACD992-5E4A-1B1C-5B8F-09C06A2125F7}"/>
              </a:ext>
            </a:extLst>
          </p:cNvPr>
          <p:cNvCxnSpPr/>
          <p:nvPr/>
        </p:nvCxnSpPr>
        <p:spPr>
          <a:xfrm flipH="1">
            <a:off x="3403600" y="1473200"/>
            <a:ext cx="1693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FCCA909-D416-093A-6796-ADC9022D5A09}"/>
              </a:ext>
            </a:extLst>
          </p:cNvPr>
          <p:cNvCxnSpPr/>
          <p:nvPr/>
        </p:nvCxnSpPr>
        <p:spPr>
          <a:xfrm flipV="1">
            <a:off x="3386667" y="516466"/>
            <a:ext cx="0" cy="86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17C1FC3A-B7D1-0D34-7830-A78CB9275669}"/>
              </a:ext>
            </a:extLst>
          </p:cNvPr>
          <p:cNvSpPr/>
          <p:nvPr/>
        </p:nvSpPr>
        <p:spPr>
          <a:xfrm>
            <a:off x="4195229" y="958006"/>
            <a:ext cx="482597" cy="1947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0B7C732A-5BA4-E357-4352-0B17E7D240D9}"/>
              </a:ext>
            </a:extLst>
          </p:cNvPr>
          <p:cNvSpPr/>
          <p:nvPr/>
        </p:nvSpPr>
        <p:spPr>
          <a:xfrm>
            <a:off x="4343400" y="1278470"/>
            <a:ext cx="317509" cy="1693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49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608B2-9667-2C17-9441-A6A415DD5C55}"/>
              </a:ext>
            </a:extLst>
          </p:cNvPr>
          <p:cNvSpPr>
            <a:spLocks noGrp="1"/>
          </p:cNvSpPr>
          <p:nvPr>
            <p:ph type="title"/>
          </p:nvPr>
        </p:nvSpPr>
        <p:spPr/>
        <p:txBody>
          <a:bodyPr/>
          <a:lstStyle/>
          <a:p>
            <a:pPr algn="ctr"/>
            <a:r>
              <a:rPr lang="zh-CN" altLang="en-US" dirty="0"/>
              <a:t>示例</a:t>
            </a:r>
          </a:p>
        </p:txBody>
      </p:sp>
      <p:pic>
        <p:nvPicPr>
          <p:cNvPr id="4" name="图片 3">
            <a:extLst>
              <a:ext uri="{FF2B5EF4-FFF2-40B4-BE49-F238E27FC236}">
                <a16:creationId xmlns:a16="http://schemas.microsoft.com/office/drawing/2014/main" id="{D1F4EE09-0DE0-55B9-D46D-4B916605C0C8}"/>
              </a:ext>
            </a:extLst>
          </p:cNvPr>
          <p:cNvPicPr>
            <a:picLocks noChangeAspect="1"/>
          </p:cNvPicPr>
          <p:nvPr/>
        </p:nvPicPr>
        <p:blipFill>
          <a:blip r:embed="rId2"/>
          <a:stretch>
            <a:fillRect/>
          </a:stretch>
        </p:blipFill>
        <p:spPr>
          <a:xfrm>
            <a:off x="838200" y="1471305"/>
            <a:ext cx="10099705" cy="4404561"/>
          </a:xfrm>
          <a:prstGeom prst="rect">
            <a:avLst/>
          </a:prstGeom>
        </p:spPr>
      </p:pic>
    </p:spTree>
    <p:extLst>
      <p:ext uri="{BB962C8B-B14F-4D97-AF65-F5344CB8AC3E}">
        <p14:creationId xmlns:p14="http://schemas.microsoft.com/office/powerpoint/2010/main" val="65439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608B2-9667-2C17-9441-A6A415DD5C55}"/>
              </a:ext>
            </a:extLst>
          </p:cNvPr>
          <p:cNvSpPr>
            <a:spLocks noGrp="1"/>
          </p:cNvSpPr>
          <p:nvPr>
            <p:ph type="title"/>
          </p:nvPr>
        </p:nvSpPr>
        <p:spPr/>
        <p:txBody>
          <a:bodyPr/>
          <a:lstStyle/>
          <a:p>
            <a:pPr algn="ctr"/>
            <a:r>
              <a:rPr lang="zh-CN" altLang="en-US" dirty="0"/>
              <a:t>示例</a:t>
            </a:r>
          </a:p>
        </p:txBody>
      </p:sp>
      <p:pic>
        <p:nvPicPr>
          <p:cNvPr id="5" name="图片 4">
            <a:extLst>
              <a:ext uri="{FF2B5EF4-FFF2-40B4-BE49-F238E27FC236}">
                <a16:creationId xmlns:a16="http://schemas.microsoft.com/office/drawing/2014/main" id="{11291EE1-1CF5-2CCB-1BF6-2870C066DD6B}"/>
              </a:ext>
            </a:extLst>
          </p:cNvPr>
          <p:cNvPicPr>
            <a:picLocks noChangeAspect="1"/>
          </p:cNvPicPr>
          <p:nvPr/>
        </p:nvPicPr>
        <p:blipFill>
          <a:blip r:embed="rId2"/>
          <a:stretch>
            <a:fillRect/>
          </a:stretch>
        </p:blipFill>
        <p:spPr>
          <a:xfrm>
            <a:off x="719666" y="1489828"/>
            <a:ext cx="11023600" cy="4771409"/>
          </a:xfrm>
          <a:prstGeom prst="rect">
            <a:avLst/>
          </a:prstGeom>
        </p:spPr>
      </p:pic>
    </p:spTree>
    <p:extLst>
      <p:ext uri="{BB962C8B-B14F-4D97-AF65-F5344CB8AC3E}">
        <p14:creationId xmlns:p14="http://schemas.microsoft.com/office/powerpoint/2010/main" val="382917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A1370-BADB-F884-C4A8-986484C854DB}"/>
              </a:ext>
            </a:extLst>
          </p:cNvPr>
          <p:cNvSpPr>
            <a:spLocks noGrp="1"/>
          </p:cNvSpPr>
          <p:nvPr>
            <p:ph type="title"/>
          </p:nvPr>
        </p:nvSpPr>
        <p:spPr/>
        <p:txBody>
          <a:bodyPr/>
          <a:lstStyle/>
          <a:p>
            <a:pPr algn="ctr"/>
            <a:r>
              <a:rPr lang="zh-CN" altLang="en-US" dirty="0"/>
              <a:t>找到重点，确定数据结构和算法</a:t>
            </a:r>
          </a:p>
        </p:txBody>
      </p:sp>
      <p:sp>
        <p:nvSpPr>
          <p:cNvPr id="3" name="内容占位符 2">
            <a:extLst>
              <a:ext uri="{FF2B5EF4-FFF2-40B4-BE49-F238E27FC236}">
                <a16:creationId xmlns:a16="http://schemas.microsoft.com/office/drawing/2014/main" id="{11D7A085-AD42-F0BA-DBA0-D7AD4EBAC0D3}"/>
              </a:ext>
            </a:extLst>
          </p:cNvPr>
          <p:cNvSpPr>
            <a:spLocks noGrp="1"/>
          </p:cNvSpPr>
          <p:nvPr>
            <p:ph idx="1"/>
          </p:nvPr>
        </p:nvSpPr>
        <p:spPr/>
        <p:txBody>
          <a:bodyPr/>
          <a:lstStyle/>
          <a:p>
            <a:r>
              <a:rPr lang="en-US" altLang="zh-CN" dirty="0">
                <a:solidFill>
                  <a:srgbClr val="262626"/>
                </a:solidFill>
                <a:latin typeface="-apple-system"/>
              </a:rPr>
              <a:t>1</a:t>
            </a:r>
            <a:r>
              <a:rPr lang="zh-CN" altLang="en-US" dirty="0">
                <a:solidFill>
                  <a:srgbClr val="262626"/>
                </a:solidFill>
                <a:latin typeface="-apple-system"/>
              </a:rPr>
              <a:t>、字符分为三类，一是</a:t>
            </a:r>
            <a:r>
              <a:rPr lang="zh-CN" altLang="en-US" dirty="0">
                <a:solidFill>
                  <a:srgbClr val="FF0000"/>
                </a:solidFill>
                <a:latin typeface="-apple-system"/>
              </a:rPr>
              <a:t>地雷</a:t>
            </a:r>
            <a:r>
              <a:rPr lang="en-US" altLang="zh-CN" dirty="0">
                <a:solidFill>
                  <a:srgbClr val="262626"/>
                </a:solidFill>
                <a:latin typeface="-apple-system"/>
              </a:rPr>
              <a:t>M(</a:t>
            </a:r>
            <a:r>
              <a:rPr lang="zh-CN" altLang="en-US" dirty="0">
                <a:solidFill>
                  <a:srgbClr val="262626"/>
                </a:solidFill>
                <a:latin typeface="-apple-system"/>
              </a:rPr>
              <a:t>没挖出</a:t>
            </a:r>
            <a:r>
              <a:rPr lang="en-US" altLang="zh-CN" dirty="0">
                <a:solidFill>
                  <a:srgbClr val="262626"/>
                </a:solidFill>
                <a:latin typeface="-apple-system"/>
              </a:rPr>
              <a:t>)</a:t>
            </a:r>
            <a:r>
              <a:rPr lang="zh-CN" altLang="en-US" dirty="0">
                <a:solidFill>
                  <a:srgbClr val="262626"/>
                </a:solidFill>
                <a:latin typeface="-apple-system"/>
              </a:rPr>
              <a:t>和</a:t>
            </a:r>
            <a:r>
              <a:rPr lang="en-US" altLang="zh-CN" dirty="0">
                <a:solidFill>
                  <a:srgbClr val="262626"/>
                </a:solidFill>
                <a:latin typeface="-apple-system"/>
              </a:rPr>
              <a:t>X (</a:t>
            </a:r>
            <a:r>
              <a:rPr lang="zh-CN" altLang="en-US" dirty="0">
                <a:solidFill>
                  <a:srgbClr val="262626"/>
                </a:solidFill>
                <a:latin typeface="-apple-system"/>
              </a:rPr>
              <a:t>挖出</a:t>
            </a:r>
            <a:r>
              <a:rPr lang="en-US" altLang="zh-CN" dirty="0">
                <a:solidFill>
                  <a:srgbClr val="262626"/>
                </a:solidFill>
                <a:latin typeface="-apple-system"/>
              </a:rPr>
              <a:t>) </a:t>
            </a:r>
            <a:r>
              <a:rPr lang="zh-CN" altLang="en-US" dirty="0">
                <a:solidFill>
                  <a:srgbClr val="262626"/>
                </a:solidFill>
                <a:latin typeface="-apple-system"/>
              </a:rPr>
              <a:t>，二是</a:t>
            </a:r>
            <a:r>
              <a:rPr lang="zh-CN" altLang="en-US" dirty="0">
                <a:solidFill>
                  <a:srgbClr val="FF0000"/>
                </a:solidFill>
                <a:latin typeface="-apple-system"/>
              </a:rPr>
              <a:t>空白</a:t>
            </a:r>
            <a:r>
              <a:rPr lang="en-US" altLang="zh-CN" dirty="0">
                <a:solidFill>
                  <a:srgbClr val="262626"/>
                </a:solidFill>
                <a:latin typeface="-apple-system"/>
              </a:rPr>
              <a:t>E (</a:t>
            </a:r>
            <a:r>
              <a:rPr lang="zh-CN" altLang="en-US" dirty="0">
                <a:solidFill>
                  <a:srgbClr val="262626"/>
                </a:solidFill>
                <a:latin typeface="-apple-system"/>
              </a:rPr>
              <a:t>没挖出</a:t>
            </a:r>
            <a:r>
              <a:rPr lang="en-US" altLang="zh-CN" dirty="0">
                <a:solidFill>
                  <a:srgbClr val="262626"/>
                </a:solidFill>
                <a:latin typeface="-apple-system"/>
              </a:rPr>
              <a:t>)</a:t>
            </a:r>
            <a:r>
              <a:rPr lang="zh-CN" altLang="en-US" dirty="0">
                <a:solidFill>
                  <a:srgbClr val="262626"/>
                </a:solidFill>
                <a:latin typeface="-apple-system"/>
              </a:rPr>
              <a:t>和</a:t>
            </a:r>
            <a:r>
              <a:rPr lang="en-US" altLang="zh-CN" dirty="0">
                <a:solidFill>
                  <a:srgbClr val="262626"/>
                </a:solidFill>
                <a:latin typeface="-apple-system"/>
              </a:rPr>
              <a:t>B (</a:t>
            </a:r>
            <a:r>
              <a:rPr lang="zh-CN" altLang="en-US" dirty="0">
                <a:solidFill>
                  <a:srgbClr val="262626"/>
                </a:solidFill>
                <a:latin typeface="-apple-system"/>
              </a:rPr>
              <a:t>挖出</a:t>
            </a:r>
            <a:r>
              <a:rPr lang="en-US" altLang="zh-CN" dirty="0">
                <a:solidFill>
                  <a:srgbClr val="262626"/>
                </a:solidFill>
                <a:latin typeface="-apple-system"/>
              </a:rPr>
              <a:t>) </a:t>
            </a:r>
            <a:r>
              <a:rPr lang="zh-CN" altLang="en-US" dirty="0">
                <a:solidFill>
                  <a:srgbClr val="262626"/>
                </a:solidFill>
                <a:latin typeface="-apple-system"/>
              </a:rPr>
              <a:t>，三是</a:t>
            </a:r>
            <a:r>
              <a:rPr lang="zh-CN" altLang="en-US" dirty="0">
                <a:solidFill>
                  <a:srgbClr val="FF0000"/>
                </a:solidFill>
                <a:latin typeface="-apple-system"/>
              </a:rPr>
              <a:t>数字</a:t>
            </a:r>
            <a:r>
              <a:rPr lang="en-US" altLang="zh-CN" dirty="0">
                <a:solidFill>
                  <a:srgbClr val="262626"/>
                </a:solidFill>
                <a:latin typeface="-apple-system"/>
              </a:rPr>
              <a:t>1~8</a:t>
            </a:r>
            <a:r>
              <a:rPr lang="zh-CN" altLang="en-US" dirty="0">
                <a:solidFill>
                  <a:srgbClr val="262626"/>
                </a:solidFill>
                <a:latin typeface="-apple-system"/>
              </a:rPr>
              <a:t>代表该处位置周围的雷数量</a:t>
            </a:r>
            <a:endParaRPr lang="en-US" altLang="zh-CN" dirty="0">
              <a:solidFill>
                <a:srgbClr val="262626"/>
              </a:solidFill>
              <a:latin typeface="-apple-system"/>
            </a:endParaRPr>
          </a:p>
          <a:p>
            <a:r>
              <a:rPr lang="en-US" altLang="zh-CN" dirty="0">
                <a:solidFill>
                  <a:srgbClr val="262626"/>
                </a:solidFill>
                <a:latin typeface="-apple-system"/>
              </a:rPr>
              <a:t>2</a:t>
            </a:r>
            <a:r>
              <a:rPr lang="zh-CN" altLang="en-US" dirty="0">
                <a:solidFill>
                  <a:srgbClr val="262626"/>
                </a:solidFill>
                <a:latin typeface="-apple-system"/>
              </a:rPr>
              <a:t>、如果一个 没有相邻地雷 的</a:t>
            </a:r>
            <a:r>
              <a:rPr lang="zh-CN" altLang="en-US" dirty="0">
                <a:solidFill>
                  <a:srgbClr val="FF0000"/>
                </a:solidFill>
                <a:latin typeface="-apple-system"/>
              </a:rPr>
              <a:t>空方块</a:t>
            </a:r>
            <a:r>
              <a:rPr lang="zh-CN" altLang="en-US" dirty="0">
                <a:solidFill>
                  <a:srgbClr val="262626"/>
                </a:solidFill>
                <a:latin typeface="-apple-system"/>
              </a:rPr>
              <a:t>（</a:t>
            </a:r>
            <a:r>
              <a:rPr lang="en-US" altLang="zh-CN" dirty="0">
                <a:solidFill>
                  <a:srgbClr val="262626"/>
                </a:solidFill>
                <a:latin typeface="-apple-system"/>
              </a:rPr>
              <a:t>'E'</a:t>
            </a:r>
            <a:r>
              <a:rPr lang="zh-CN" altLang="en-US" dirty="0">
                <a:solidFill>
                  <a:srgbClr val="262626"/>
                </a:solidFill>
                <a:latin typeface="-apple-system"/>
              </a:rPr>
              <a:t>）</a:t>
            </a:r>
            <a:r>
              <a:rPr lang="zh-CN" altLang="en-US" dirty="0">
                <a:solidFill>
                  <a:srgbClr val="FF0000"/>
                </a:solidFill>
                <a:latin typeface="-apple-system"/>
              </a:rPr>
              <a:t>被挖出</a:t>
            </a:r>
            <a:r>
              <a:rPr lang="zh-CN" altLang="en-US" dirty="0">
                <a:solidFill>
                  <a:srgbClr val="262626"/>
                </a:solidFill>
                <a:latin typeface="-apple-system"/>
              </a:rPr>
              <a:t>，修改它为（</a:t>
            </a:r>
            <a:r>
              <a:rPr lang="en-US" altLang="zh-CN" dirty="0">
                <a:solidFill>
                  <a:srgbClr val="262626"/>
                </a:solidFill>
                <a:latin typeface="-apple-system"/>
              </a:rPr>
              <a:t>'B'</a:t>
            </a:r>
            <a:r>
              <a:rPr lang="zh-CN" altLang="en-US" dirty="0">
                <a:solidFill>
                  <a:srgbClr val="262626"/>
                </a:solidFill>
                <a:latin typeface="-apple-system"/>
              </a:rPr>
              <a:t>），并且所有和其相邻的 未挖出 方块都应该被</a:t>
            </a:r>
            <a:r>
              <a:rPr lang="zh-CN" altLang="en-US" dirty="0">
                <a:solidFill>
                  <a:srgbClr val="FF0000"/>
                </a:solidFill>
                <a:latin typeface="-apple-system"/>
              </a:rPr>
              <a:t>递归地揭露</a:t>
            </a:r>
            <a:r>
              <a:rPr lang="zh-CN" altLang="en-US" dirty="0">
                <a:solidFill>
                  <a:srgbClr val="262626"/>
                </a:solidFill>
                <a:latin typeface="-apple-system"/>
              </a:rPr>
              <a:t>。</a:t>
            </a:r>
            <a:endParaRPr lang="en-US" altLang="zh-CN" dirty="0">
              <a:solidFill>
                <a:srgbClr val="262626"/>
              </a:solidFill>
              <a:latin typeface="-apple-system"/>
            </a:endParaRPr>
          </a:p>
          <a:p>
            <a:r>
              <a:rPr lang="en-US" altLang="zh-CN" dirty="0">
                <a:solidFill>
                  <a:srgbClr val="262626"/>
                </a:solidFill>
                <a:latin typeface="-apple-system"/>
              </a:rPr>
              <a:t>3</a:t>
            </a:r>
            <a:r>
              <a:rPr lang="zh-CN" altLang="en-US" dirty="0">
                <a:solidFill>
                  <a:srgbClr val="262626"/>
                </a:solidFill>
                <a:latin typeface="-apple-system"/>
              </a:rPr>
              <a:t>、输入为一个二维数组和起始坐标，输出为修改后的二维数组</a:t>
            </a:r>
            <a:endParaRPr lang="en-US" altLang="zh-CN" dirty="0">
              <a:solidFill>
                <a:srgbClr val="262626"/>
              </a:solidFill>
              <a:latin typeface="-apple-system"/>
            </a:endParaRPr>
          </a:p>
          <a:p>
            <a:endParaRPr lang="en-US" altLang="zh-CN" dirty="0">
              <a:solidFill>
                <a:srgbClr val="262626"/>
              </a:solidFill>
              <a:latin typeface="-apple-system"/>
            </a:endParaRPr>
          </a:p>
          <a:p>
            <a:r>
              <a:rPr lang="zh-CN" altLang="en-US" dirty="0">
                <a:solidFill>
                  <a:srgbClr val="262626"/>
                </a:solidFill>
                <a:latin typeface="-apple-system"/>
              </a:rPr>
              <a:t>总结：有两种情况需要判断，一是附近有地雷，则需要标记数量且不能继续递归揭露；二是附近没地雷且当前没挖过，则挖开当前位置并向周围递归揭露，最终返回修改后的数组</a:t>
            </a:r>
            <a:endParaRPr lang="en-US" altLang="zh-CN" dirty="0">
              <a:solidFill>
                <a:srgbClr val="262626"/>
              </a:solidFill>
              <a:latin typeface="-apple-system"/>
            </a:endParaRPr>
          </a:p>
        </p:txBody>
      </p:sp>
    </p:spTree>
    <p:extLst>
      <p:ext uri="{BB962C8B-B14F-4D97-AF65-F5344CB8AC3E}">
        <p14:creationId xmlns:p14="http://schemas.microsoft.com/office/powerpoint/2010/main" val="411369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608B2-9667-2C17-9441-A6A415DD5C55}"/>
              </a:ext>
            </a:extLst>
          </p:cNvPr>
          <p:cNvSpPr>
            <a:spLocks noGrp="1"/>
          </p:cNvSpPr>
          <p:nvPr>
            <p:ph type="title"/>
          </p:nvPr>
        </p:nvSpPr>
        <p:spPr/>
        <p:txBody>
          <a:bodyPr/>
          <a:lstStyle/>
          <a:p>
            <a:pPr algn="ctr"/>
            <a:r>
              <a:rPr lang="zh-CN" altLang="en-US" dirty="0"/>
              <a:t>示例</a:t>
            </a:r>
          </a:p>
        </p:txBody>
      </p:sp>
      <p:pic>
        <p:nvPicPr>
          <p:cNvPr id="4" name="图片 3">
            <a:extLst>
              <a:ext uri="{FF2B5EF4-FFF2-40B4-BE49-F238E27FC236}">
                <a16:creationId xmlns:a16="http://schemas.microsoft.com/office/drawing/2014/main" id="{D1F4EE09-0DE0-55B9-D46D-4B916605C0C8}"/>
              </a:ext>
            </a:extLst>
          </p:cNvPr>
          <p:cNvPicPr>
            <a:picLocks noChangeAspect="1"/>
          </p:cNvPicPr>
          <p:nvPr/>
        </p:nvPicPr>
        <p:blipFill>
          <a:blip r:embed="rId3"/>
          <a:stretch>
            <a:fillRect/>
          </a:stretch>
        </p:blipFill>
        <p:spPr>
          <a:xfrm>
            <a:off x="838200" y="1471305"/>
            <a:ext cx="10099705" cy="4404561"/>
          </a:xfrm>
          <a:prstGeom prst="rect">
            <a:avLst/>
          </a:prstGeom>
        </p:spPr>
      </p:pic>
    </p:spTree>
    <p:extLst>
      <p:ext uri="{BB962C8B-B14F-4D97-AF65-F5344CB8AC3E}">
        <p14:creationId xmlns:p14="http://schemas.microsoft.com/office/powerpoint/2010/main" val="287230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C4F16E-2348-14A0-91EF-B53BEB62912C}"/>
              </a:ext>
            </a:extLst>
          </p:cNvPr>
          <p:cNvSpPr/>
          <p:nvPr/>
        </p:nvSpPr>
        <p:spPr>
          <a:xfrm>
            <a:off x="1159933" y="516467"/>
            <a:ext cx="2243667" cy="1735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42F02722-DA4C-64F1-797F-6DE290FDA205}"/>
              </a:ext>
            </a:extLst>
          </p:cNvPr>
          <p:cNvCxnSpPr/>
          <p:nvPr/>
        </p:nvCxnSpPr>
        <p:spPr>
          <a:xfrm>
            <a:off x="1159933" y="762000"/>
            <a:ext cx="2565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E1BD677-4692-FFDC-2CFC-318A5D21A556}"/>
              </a:ext>
            </a:extLst>
          </p:cNvPr>
          <p:cNvCxnSpPr/>
          <p:nvPr/>
        </p:nvCxnSpPr>
        <p:spPr>
          <a:xfrm>
            <a:off x="1159933" y="1016000"/>
            <a:ext cx="2565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0D9AA6D-4528-CDB9-9857-F8248A7E9247}"/>
              </a:ext>
            </a:extLst>
          </p:cNvPr>
          <p:cNvCxnSpPr/>
          <p:nvPr/>
        </p:nvCxnSpPr>
        <p:spPr>
          <a:xfrm>
            <a:off x="1066800" y="1253067"/>
            <a:ext cx="2565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C7788C2-B974-2932-CD69-62DF364950B2}"/>
              </a:ext>
            </a:extLst>
          </p:cNvPr>
          <p:cNvCxnSpPr/>
          <p:nvPr/>
        </p:nvCxnSpPr>
        <p:spPr>
          <a:xfrm>
            <a:off x="999067" y="1473200"/>
            <a:ext cx="2565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CBBCE3D-2DDA-2118-B97D-969EFE2FAC28}"/>
              </a:ext>
            </a:extLst>
          </p:cNvPr>
          <p:cNvCxnSpPr/>
          <p:nvPr/>
        </p:nvCxnSpPr>
        <p:spPr>
          <a:xfrm>
            <a:off x="897467" y="1735667"/>
            <a:ext cx="2565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9D4BB78-7FA5-16DF-E8D0-879BFBAF623F}"/>
              </a:ext>
            </a:extLst>
          </p:cNvPr>
          <p:cNvCxnSpPr/>
          <p:nvPr/>
        </p:nvCxnSpPr>
        <p:spPr>
          <a:xfrm>
            <a:off x="838200" y="1964267"/>
            <a:ext cx="2565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4D57562-99A2-DDA4-22F5-4833259723E2}"/>
              </a:ext>
            </a:extLst>
          </p:cNvPr>
          <p:cNvCxnSpPr/>
          <p:nvPr/>
        </p:nvCxnSpPr>
        <p:spPr>
          <a:xfrm>
            <a:off x="1439333" y="3386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84BF505-AD91-9BF3-3540-D0260BE6F450}"/>
              </a:ext>
            </a:extLst>
          </p:cNvPr>
          <p:cNvCxnSpPr/>
          <p:nvPr/>
        </p:nvCxnSpPr>
        <p:spPr>
          <a:xfrm>
            <a:off x="17272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3A3B8E6-B088-2C01-6264-F28A22AEE192}"/>
              </a:ext>
            </a:extLst>
          </p:cNvPr>
          <p:cNvCxnSpPr/>
          <p:nvPr/>
        </p:nvCxnSpPr>
        <p:spPr>
          <a:xfrm>
            <a:off x="20574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4C1B4E-60D9-BEAB-3282-41628E84AA9B}"/>
              </a:ext>
            </a:extLst>
          </p:cNvPr>
          <p:cNvCxnSpPr/>
          <p:nvPr/>
        </p:nvCxnSpPr>
        <p:spPr>
          <a:xfrm>
            <a:off x="2379133"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415926C-2BFE-AC43-3E1E-B679DB6D20AA}"/>
              </a:ext>
            </a:extLst>
          </p:cNvPr>
          <p:cNvCxnSpPr/>
          <p:nvPr/>
        </p:nvCxnSpPr>
        <p:spPr>
          <a:xfrm>
            <a:off x="2726267"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2DC6FAE-455A-84B1-D8A7-25052D837258}"/>
              </a:ext>
            </a:extLst>
          </p:cNvPr>
          <p:cNvCxnSpPr/>
          <p:nvPr/>
        </p:nvCxnSpPr>
        <p:spPr>
          <a:xfrm>
            <a:off x="3073399"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29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07B06-BBD2-F034-561E-605CC8C4CD3C}"/>
              </a:ext>
            </a:extLst>
          </p:cNvPr>
          <p:cNvSpPr>
            <a:spLocks noGrp="1"/>
          </p:cNvSpPr>
          <p:nvPr>
            <p:ph type="title"/>
          </p:nvPr>
        </p:nvSpPr>
        <p:spPr/>
        <p:txBody>
          <a:bodyPr/>
          <a:lstStyle/>
          <a:p>
            <a:r>
              <a:rPr lang="zh-CN" altLang="en-US" dirty="0"/>
              <a:t>方法一：</a:t>
            </a:r>
            <a:r>
              <a:rPr lang="en-US" altLang="zh-CN" dirty="0"/>
              <a:t>BFS</a:t>
            </a:r>
            <a:endParaRPr lang="zh-CN" altLang="en-US" dirty="0"/>
          </a:p>
        </p:txBody>
      </p:sp>
      <p:sp>
        <p:nvSpPr>
          <p:cNvPr id="3" name="内容占位符 2">
            <a:extLst>
              <a:ext uri="{FF2B5EF4-FFF2-40B4-BE49-F238E27FC236}">
                <a16:creationId xmlns:a16="http://schemas.microsoft.com/office/drawing/2014/main" id="{2CC0486B-43A5-2833-156B-8B401E43EE9A}"/>
              </a:ext>
            </a:extLst>
          </p:cNvPr>
          <p:cNvSpPr>
            <a:spLocks noGrp="1"/>
          </p:cNvSpPr>
          <p:nvPr>
            <p:ph idx="1"/>
          </p:nvPr>
        </p:nvSpPr>
        <p:spPr/>
        <p:txBody>
          <a:bodyPr/>
          <a:lstStyle/>
          <a:p>
            <a:r>
              <a:rPr lang="zh-CN" altLang="en-US" dirty="0"/>
              <a:t>使用广度优先搜索方法，利用队列来存储当前遍历元素的周围满足递归遍历条件的元素</a:t>
            </a:r>
            <a:r>
              <a:rPr lang="en-US" altLang="zh-CN" dirty="0"/>
              <a:t>(</a:t>
            </a:r>
            <a:r>
              <a:rPr lang="zh-CN" altLang="en-US" dirty="0"/>
              <a:t>即未翻开且周围无雷的元素</a:t>
            </a:r>
            <a:r>
              <a:rPr lang="en-US" altLang="zh-CN" dirty="0"/>
              <a:t>)</a:t>
            </a:r>
          </a:p>
          <a:p>
            <a:r>
              <a:rPr lang="zh-CN" altLang="en-US" dirty="0"/>
              <a:t>每次从队列中出队一个元素进行遍历，初始化进队元素为</a:t>
            </a:r>
            <a:r>
              <a:rPr lang="en-US" altLang="zh-CN" dirty="0"/>
              <a:t>click</a:t>
            </a:r>
            <a:r>
              <a:rPr lang="zh-CN" altLang="en-US" dirty="0"/>
              <a:t>，遍历之前初始化一个雷数变量，之后按照</a:t>
            </a:r>
            <a:r>
              <a:rPr lang="zh-CN" altLang="en-US" dirty="0">
                <a:solidFill>
                  <a:srgbClr val="FF0000"/>
                </a:solidFill>
              </a:rPr>
              <a:t>顺时针</a:t>
            </a:r>
            <a:r>
              <a:rPr lang="zh-CN" altLang="en-US" dirty="0"/>
              <a:t>从正上方开始遍历当前元素的周围相邻元素</a:t>
            </a:r>
            <a:r>
              <a:rPr lang="en-US" altLang="zh-CN" dirty="0" err="1"/>
              <a:t>xy</a:t>
            </a:r>
            <a:r>
              <a:rPr lang="zh-CN" altLang="en-US" dirty="0"/>
              <a:t>，如果周围有雷，则当前位置</a:t>
            </a:r>
            <a:r>
              <a:rPr lang="en-US" altLang="zh-CN" dirty="0"/>
              <a:t>XY</a:t>
            </a:r>
            <a:r>
              <a:rPr lang="zh-CN" altLang="en-US" dirty="0"/>
              <a:t>的周围雷数</a:t>
            </a:r>
            <a:r>
              <a:rPr lang="en-US" altLang="zh-CN" dirty="0"/>
              <a:t>+1</a:t>
            </a:r>
            <a:r>
              <a:rPr lang="zh-CN" altLang="en-US" dirty="0"/>
              <a:t>，并且当前遍历的周围元素</a:t>
            </a:r>
            <a:r>
              <a:rPr lang="en-US" altLang="zh-CN" dirty="0" err="1"/>
              <a:t>xy</a:t>
            </a:r>
            <a:r>
              <a:rPr lang="zh-CN" altLang="en-US" dirty="0"/>
              <a:t>不能进队，将周围全部遍历完之后，将当前元素覆盖为雷数；如果周围没有雷，则当前位置</a:t>
            </a:r>
            <a:r>
              <a:rPr lang="en-US" altLang="zh-CN" dirty="0"/>
              <a:t>XY</a:t>
            </a:r>
            <a:r>
              <a:rPr lang="zh-CN" altLang="en-US" dirty="0"/>
              <a:t>为以翻开的空白点</a:t>
            </a:r>
            <a:r>
              <a:rPr lang="en-US" altLang="zh-CN" dirty="0"/>
              <a:t>E</a:t>
            </a:r>
            <a:r>
              <a:rPr lang="zh-CN" altLang="en-US" dirty="0"/>
              <a:t>，并且如果当前遍历元素</a:t>
            </a:r>
            <a:r>
              <a:rPr lang="en-US" altLang="zh-CN" dirty="0" err="1"/>
              <a:t>xy</a:t>
            </a:r>
            <a:r>
              <a:rPr lang="zh-CN" altLang="en-US" dirty="0"/>
              <a:t>没有翻开，则翻开此位置</a:t>
            </a:r>
            <a:r>
              <a:rPr lang="en-US" altLang="zh-CN" dirty="0" err="1"/>
              <a:t>xy</a:t>
            </a:r>
            <a:r>
              <a:rPr lang="zh-CN" altLang="en-US" dirty="0"/>
              <a:t>，并且将元素进队，作为可以递归遍历的对象</a:t>
            </a:r>
            <a:endParaRPr lang="en-US" altLang="zh-CN" dirty="0"/>
          </a:p>
        </p:txBody>
      </p:sp>
    </p:spTree>
    <p:extLst>
      <p:ext uri="{BB962C8B-B14F-4D97-AF65-F5344CB8AC3E}">
        <p14:creationId xmlns:p14="http://schemas.microsoft.com/office/powerpoint/2010/main" val="17800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a:extLst>
              <a:ext uri="{FF2B5EF4-FFF2-40B4-BE49-F238E27FC236}">
                <a16:creationId xmlns:a16="http://schemas.microsoft.com/office/drawing/2014/main" id="{24D57562-99A2-DDA4-22F5-4833259723E2}"/>
              </a:ext>
            </a:extLst>
          </p:cNvPr>
          <p:cNvCxnSpPr/>
          <p:nvPr/>
        </p:nvCxnSpPr>
        <p:spPr>
          <a:xfrm>
            <a:off x="1439333" y="3386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84BF505-AD91-9BF3-3540-D0260BE6F450}"/>
              </a:ext>
            </a:extLst>
          </p:cNvPr>
          <p:cNvCxnSpPr/>
          <p:nvPr/>
        </p:nvCxnSpPr>
        <p:spPr>
          <a:xfrm>
            <a:off x="17272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3A3B8E6-B088-2C01-6264-F28A22AEE192}"/>
              </a:ext>
            </a:extLst>
          </p:cNvPr>
          <p:cNvCxnSpPr/>
          <p:nvPr/>
        </p:nvCxnSpPr>
        <p:spPr>
          <a:xfrm>
            <a:off x="20574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4C1B4E-60D9-BEAB-3282-41628E84AA9B}"/>
              </a:ext>
            </a:extLst>
          </p:cNvPr>
          <p:cNvCxnSpPr/>
          <p:nvPr/>
        </p:nvCxnSpPr>
        <p:spPr>
          <a:xfrm>
            <a:off x="2379133"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415926C-2BFE-AC43-3E1E-B679DB6D20AA}"/>
              </a:ext>
            </a:extLst>
          </p:cNvPr>
          <p:cNvCxnSpPr/>
          <p:nvPr/>
        </p:nvCxnSpPr>
        <p:spPr>
          <a:xfrm>
            <a:off x="2726267"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2DC6FAE-455A-84B1-D8A7-25052D837258}"/>
              </a:ext>
            </a:extLst>
          </p:cNvPr>
          <p:cNvCxnSpPr/>
          <p:nvPr/>
        </p:nvCxnSpPr>
        <p:spPr>
          <a:xfrm>
            <a:off x="3073399"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表格 20">
            <a:extLst>
              <a:ext uri="{FF2B5EF4-FFF2-40B4-BE49-F238E27FC236}">
                <a16:creationId xmlns:a16="http://schemas.microsoft.com/office/drawing/2014/main" id="{85D463D0-63D2-E19E-857B-DBC3612DC11E}"/>
              </a:ext>
            </a:extLst>
          </p:cNvPr>
          <p:cNvGraphicFramePr>
            <a:graphicFrameLocks noGrp="1"/>
          </p:cNvGraphicFramePr>
          <p:nvPr>
            <p:extLst>
              <p:ext uri="{D42A27DB-BD31-4B8C-83A1-F6EECF244321}">
                <p14:modId xmlns:p14="http://schemas.microsoft.com/office/powerpoint/2010/main" val="208611740"/>
              </p:ext>
            </p:extLst>
          </p:nvPr>
        </p:nvGraphicFramePr>
        <p:xfrm>
          <a:off x="3881961" y="809413"/>
          <a:ext cx="8127999" cy="2961640"/>
        </p:xfrm>
        <a:graphic>
          <a:graphicData uri="http://schemas.openxmlformats.org/drawingml/2006/table">
            <a:tbl>
              <a:tblPr firstRow="1" bandRow="1">
                <a:tableStyleId>{D7AC3CCA-C797-4891-BE02-D94E43425B78}</a:tableStyleId>
              </a:tblPr>
              <a:tblGrid>
                <a:gridCol w="903111">
                  <a:extLst>
                    <a:ext uri="{9D8B030D-6E8A-4147-A177-3AD203B41FA5}">
                      <a16:colId xmlns:a16="http://schemas.microsoft.com/office/drawing/2014/main" val="3071345362"/>
                    </a:ext>
                  </a:extLst>
                </a:gridCol>
                <a:gridCol w="903111">
                  <a:extLst>
                    <a:ext uri="{9D8B030D-6E8A-4147-A177-3AD203B41FA5}">
                      <a16:colId xmlns:a16="http://schemas.microsoft.com/office/drawing/2014/main" val="3831818906"/>
                    </a:ext>
                  </a:extLst>
                </a:gridCol>
                <a:gridCol w="903111">
                  <a:extLst>
                    <a:ext uri="{9D8B030D-6E8A-4147-A177-3AD203B41FA5}">
                      <a16:colId xmlns:a16="http://schemas.microsoft.com/office/drawing/2014/main" val="308737651"/>
                    </a:ext>
                  </a:extLst>
                </a:gridCol>
                <a:gridCol w="903111">
                  <a:extLst>
                    <a:ext uri="{9D8B030D-6E8A-4147-A177-3AD203B41FA5}">
                      <a16:colId xmlns:a16="http://schemas.microsoft.com/office/drawing/2014/main" val="138993885"/>
                    </a:ext>
                  </a:extLst>
                </a:gridCol>
                <a:gridCol w="903111">
                  <a:extLst>
                    <a:ext uri="{9D8B030D-6E8A-4147-A177-3AD203B41FA5}">
                      <a16:colId xmlns:a16="http://schemas.microsoft.com/office/drawing/2014/main" val="286075872"/>
                    </a:ext>
                  </a:extLst>
                </a:gridCol>
                <a:gridCol w="903111">
                  <a:extLst>
                    <a:ext uri="{9D8B030D-6E8A-4147-A177-3AD203B41FA5}">
                      <a16:colId xmlns:a16="http://schemas.microsoft.com/office/drawing/2014/main" val="4058612410"/>
                    </a:ext>
                  </a:extLst>
                </a:gridCol>
                <a:gridCol w="903111">
                  <a:extLst>
                    <a:ext uri="{9D8B030D-6E8A-4147-A177-3AD203B41FA5}">
                      <a16:colId xmlns:a16="http://schemas.microsoft.com/office/drawing/2014/main" val="3726571987"/>
                    </a:ext>
                  </a:extLst>
                </a:gridCol>
                <a:gridCol w="903111">
                  <a:extLst>
                    <a:ext uri="{9D8B030D-6E8A-4147-A177-3AD203B41FA5}">
                      <a16:colId xmlns:a16="http://schemas.microsoft.com/office/drawing/2014/main" val="3607449308"/>
                    </a:ext>
                  </a:extLst>
                </a:gridCol>
                <a:gridCol w="903111">
                  <a:extLst>
                    <a:ext uri="{9D8B030D-6E8A-4147-A177-3AD203B41FA5}">
                      <a16:colId xmlns:a16="http://schemas.microsoft.com/office/drawing/2014/main" val="3633391878"/>
                    </a:ext>
                  </a:extLst>
                </a:gridCol>
              </a:tblGrid>
              <a:tr h="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extLst>
                  <a:ext uri="{0D108BD9-81ED-4DB2-BD59-A6C34878D82A}">
                    <a16:rowId xmlns:a16="http://schemas.microsoft.com/office/drawing/2014/main" val="472568095"/>
                  </a:ext>
                </a:extLst>
              </a:tr>
              <a:tr h="37084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2038714326"/>
                  </a:ext>
                </a:extLst>
              </a:tr>
              <a:tr h="370840">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3786709448"/>
                  </a:ext>
                </a:extLst>
              </a:tr>
              <a:tr h="370840">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1"/>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2380081514"/>
                  </a:ext>
                </a:extLst>
              </a:tr>
              <a:tr h="370840">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3554965855"/>
                  </a:ext>
                </a:extLst>
              </a:tr>
              <a:tr h="370840">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extLst>
                  <a:ext uri="{0D108BD9-81ED-4DB2-BD59-A6C34878D82A}">
                    <a16:rowId xmlns:a16="http://schemas.microsoft.com/office/drawing/2014/main" val="1334981646"/>
                  </a:ext>
                </a:extLst>
              </a:tr>
              <a:tr h="370840">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extLst>
                  <a:ext uri="{0D108BD9-81ED-4DB2-BD59-A6C34878D82A}">
                    <a16:rowId xmlns:a16="http://schemas.microsoft.com/office/drawing/2014/main" val="1339904371"/>
                  </a:ext>
                </a:extLst>
              </a:tr>
              <a:tr h="370840">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extLst>
                  <a:ext uri="{0D108BD9-81ED-4DB2-BD59-A6C34878D82A}">
                    <a16:rowId xmlns:a16="http://schemas.microsoft.com/office/drawing/2014/main" val="3336615638"/>
                  </a:ext>
                </a:extLst>
              </a:tr>
            </a:tbl>
          </a:graphicData>
        </a:graphic>
      </p:graphicFrame>
      <p:pic>
        <p:nvPicPr>
          <p:cNvPr id="22" name="图片 21">
            <a:extLst>
              <a:ext uri="{FF2B5EF4-FFF2-40B4-BE49-F238E27FC236}">
                <a16:creationId xmlns:a16="http://schemas.microsoft.com/office/drawing/2014/main" id="{68D2EF8C-0BC4-9249-534A-A038B2B4E6F5}"/>
              </a:ext>
            </a:extLst>
          </p:cNvPr>
          <p:cNvPicPr>
            <a:picLocks noChangeAspect="1"/>
          </p:cNvPicPr>
          <p:nvPr/>
        </p:nvPicPr>
        <p:blipFill>
          <a:blip r:embed="rId2"/>
          <a:stretch>
            <a:fillRect/>
          </a:stretch>
        </p:blipFill>
        <p:spPr>
          <a:xfrm>
            <a:off x="7660451" y="1562100"/>
            <a:ext cx="571017" cy="302982"/>
          </a:xfrm>
          <a:prstGeom prst="rect">
            <a:avLst/>
          </a:prstGeom>
        </p:spPr>
      </p:pic>
      <p:sp>
        <p:nvSpPr>
          <p:cNvPr id="23" name="文本框 22">
            <a:extLst>
              <a:ext uri="{FF2B5EF4-FFF2-40B4-BE49-F238E27FC236}">
                <a16:creationId xmlns:a16="http://schemas.microsoft.com/office/drawing/2014/main" id="{72653A8C-7C2B-D3C1-77F0-4646D634C0A7}"/>
              </a:ext>
            </a:extLst>
          </p:cNvPr>
          <p:cNvSpPr txBox="1"/>
          <p:nvPr/>
        </p:nvSpPr>
        <p:spPr>
          <a:xfrm>
            <a:off x="450849" y="516466"/>
            <a:ext cx="2275418" cy="3416320"/>
          </a:xfrm>
          <a:prstGeom prst="rect">
            <a:avLst/>
          </a:prstGeom>
          <a:noFill/>
        </p:spPr>
        <p:txBody>
          <a:bodyPr wrap="square" rtlCol="0">
            <a:spAutoFit/>
          </a:bodyPr>
          <a:lstStyle/>
          <a:p>
            <a:r>
              <a:rPr lang="en-US" altLang="zh-CN" dirty="0"/>
              <a:t>Board=[</a:t>
            </a:r>
          </a:p>
          <a:p>
            <a:r>
              <a:rPr lang="en-US" altLang="zh-CN" dirty="0"/>
              <a:t>[E,E,E,E,E,E,E,E,E],</a:t>
            </a:r>
          </a:p>
          <a:p>
            <a:r>
              <a:rPr lang="en-US" altLang="zh-CN" dirty="0"/>
              <a:t>[E,E,E,E,E,E,E,E,E],</a:t>
            </a:r>
          </a:p>
          <a:p>
            <a:r>
              <a:rPr lang="en-US" altLang="zh-CN" dirty="0"/>
              <a:t>[E,E,E,E,</a:t>
            </a:r>
            <a:r>
              <a:rPr lang="en-US" altLang="zh-CN" dirty="0">
                <a:solidFill>
                  <a:srgbClr val="FF0000"/>
                </a:solidFill>
              </a:rPr>
              <a:t>M</a:t>
            </a:r>
            <a:r>
              <a:rPr lang="en-US" altLang="zh-CN" dirty="0"/>
              <a:t>,E,E,E,E],</a:t>
            </a:r>
          </a:p>
          <a:p>
            <a:r>
              <a:rPr lang="en-US" altLang="zh-CN" dirty="0"/>
              <a:t>[E,E,E,E,E,E,E,E,E],</a:t>
            </a:r>
          </a:p>
          <a:p>
            <a:r>
              <a:rPr lang="en-US" altLang="zh-CN" dirty="0"/>
              <a:t>[E,E,E,E,E,E,E,E,E],</a:t>
            </a:r>
          </a:p>
          <a:p>
            <a:r>
              <a:rPr lang="en-US" altLang="zh-CN" dirty="0"/>
              <a:t>[E,E,E,E,E,E,E,E,E],</a:t>
            </a:r>
          </a:p>
          <a:p>
            <a:r>
              <a:rPr lang="en-US" altLang="zh-CN" dirty="0"/>
              <a:t>[E,E,E,E,E,E,E,E,E],</a:t>
            </a:r>
          </a:p>
          <a:p>
            <a:r>
              <a:rPr lang="en-US" altLang="zh-CN" dirty="0"/>
              <a:t>[E,E,E,E,E,E,E,E,E]</a:t>
            </a:r>
          </a:p>
          <a:p>
            <a:r>
              <a:rPr lang="en-US" altLang="zh-CN" dirty="0"/>
              <a:t>]</a:t>
            </a:r>
          </a:p>
          <a:p>
            <a:endParaRPr lang="en-US" altLang="zh-CN" dirty="0"/>
          </a:p>
          <a:p>
            <a:r>
              <a:rPr lang="en-US" altLang="zh-CN" dirty="0"/>
              <a:t>Click=[3,2]</a:t>
            </a:r>
            <a:endParaRPr lang="zh-CN" altLang="en-US" dirty="0"/>
          </a:p>
        </p:txBody>
      </p:sp>
      <p:cxnSp>
        <p:nvCxnSpPr>
          <p:cNvPr id="25" name="直接箭头连接符 24">
            <a:extLst>
              <a:ext uri="{FF2B5EF4-FFF2-40B4-BE49-F238E27FC236}">
                <a16:creationId xmlns:a16="http://schemas.microsoft.com/office/drawing/2014/main" id="{7925CCB3-C351-92D7-C6C3-75F03AC8F977}"/>
              </a:ext>
            </a:extLst>
          </p:cNvPr>
          <p:cNvCxnSpPr/>
          <p:nvPr/>
        </p:nvCxnSpPr>
        <p:spPr>
          <a:xfrm flipV="1">
            <a:off x="6096000" y="1769533"/>
            <a:ext cx="0" cy="37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F50235F-85B7-35EA-2761-219033E668CE}"/>
              </a:ext>
            </a:extLst>
          </p:cNvPr>
          <p:cNvCxnSpPr/>
          <p:nvPr/>
        </p:nvCxnSpPr>
        <p:spPr>
          <a:xfrm>
            <a:off x="6350000" y="1778000"/>
            <a:ext cx="618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1555EF5-FC53-56F3-3EBE-9ED0B2FB5EA7}"/>
              </a:ext>
            </a:extLst>
          </p:cNvPr>
          <p:cNvSpPr txBox="1"/>
          <p:nvPr/>
        </p:nvSpPr>
        <p:spPr>
          <a:xfrm>
            <a:off x="635000" y="4419600"/>
            <a:ext cx="11243733" cy="369332"/>
          </a:xfrm>
          <a:prstGeom prst="rect">
            <a:avLst/>
          </a:prstGeom>
          <a:noFill/>
        </p:spPr>
        <p:txBody>
          <a:bodyPr wrap="square" rtlCol="0">
            <a:spAutoFit/>
          </a:bodyPr>
          <a:lstStyle/>
          <a:p>
            <a:r>
              <a:rPr lang="en-US" altLang="zh-CN" dirty="0"/>
              <a:t>Deque=[(2,2),(2,3),(3,3),(4,3),(4,2), (4, 1) , (3, 1), (2, 1)]</a:t>
            </a:r>
            <a:endParaRPr lang="zh-CN" altLang="en-US" dirty="0"/>
          </a:p>
        </p:txBody>
      </p:sp>
      <p:cxnSp>
        <p:nvCxnSpPr>
          <p:cNvPr id="34" name="直接箭头连接符 33">
            <a:extLst>
              <a:ext uri="{FF2B5EF4-FFF2-40B4-BE49-F238E27FC236}">
                <a16:creationId xmlns:a16="http://schemas.microsoft.com/office/drawing/2014/main" id="{60F31417-CBC2-861D-2E7C-63193A3A79A5}"/>
              </a:ext>
            </a:extLst>
          </p:cNvPr>
          <p:cNvCxnSpPr/>
          <p:nvPr/>
        </p:nvCxnSpPr>
        <p:spPr>
          <a:xfrm>
            <a:off x="7162800" y="1769533"/>
            <a:ext cx="0" cy="74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D9AF40B-681C-166A-1D4F-059B353427F4}"/>
              </a:ext>
            </a:extLst>
          </p:cNvPr>
          <p:cNvCxnSpPr/>
          <p:nvPr/>
        </p:nvCxnSpPr>
        <p:spPr>
          <a:xfrm flipH="1">
            <a:off x="5257800" y="2429933"/>
            <a:ext cx="149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C8B779C-247E-5ED0-DC4C-0D7507DEE063}"/>
              </a:ext>
            </a:extLst>
          </p:cNvPr>
          <p:cNvCxnSpPr/>
          <p:nvPr/>
        </p:nvCxnSpPr>
        <p:spPr>
          <a:xfrm flipV="1">
            <a:off x="5046133" y="1667933"/>
            <a:ext cx="0" cy="85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05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00A2CF-3435-2C1B-9745-D52DA2F310C2}"/>
              </a:ext>
            </a:extLst>
          </p:cNvPr>
          <p:cNvSpPr/>
          <p:nvPr/>
        </p:nvSpPr>
        <p:spPr>
          <a:xfrm>
            <a:off x="3145791" y="3064087"/>
            <a:ext cx="2179742" cy="1314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24D57562-99A2-DDA4-22F5-4833259723E2}"/>
              </a:ext>
            </a:extLst>
          </p:cNvPr>
          <p:cNvCxnSpPr/>
          <p:nvPr/>
        </p:nvCxnSpPr>
        <p:spPr>
          <a:xfrm>
            <a:off x="1439333" y="3386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84BF505-AD91-9BF3-3540-D0260BE6F450}"/>
              </a:ext>
            </a:extLst>
          </p:cNvPr>
          <p:cNvCxnSpPr/>
          <p:nvPr/>
        </p:nvCxnSpPr>
        <p:spPr>
          <a:xfrm>
            <a:off x="17272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3A3B8E6-B088-2C01-6264-F28A22AEE192}"/>
              </a:ext>
            </a:extLst>
          </p:cNvPr>
          <p:cNvCxnSpPr/>
          <p:nvPr/>
        </p:nvCxnSpPr>
        <p:spPr>
          <a:xfrm>
            <a:off x="2057400" y="4275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C4C1B4E-60D9-BEAB-3282-41628E84AA9B}"/>
              </a:ext>
            </a:extLst>
          </p:cNvPr>
          <p:cNvCxnSpPr/>
          <p:nvPr/>
        </p:nvCxnSpPr>
        <p:spPr>
          <a:xfrm>
            <a:off x="2379133"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415926C-2BFE-AC43-3E1E-B679DB6D20AA}"/>
              </a:ext>
            </a:extLst>
          </p:cNvPr>
          <p:cNvCxnSpPr/>
          <p:nvPr/>
        </p:nvCxnSpPr>
        <p:spPr>
          <a:xfrm>
            <a:off x="2726267"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2DC6FAE-455A-84B1-D8A7-25052D837258}"/>
              </a:ext>
            </a:extLst>
          </p:cNvPr>
          <p:cNvCxnSpPr/>
          <p:nvPr/>
        </p:nvCxnSpPr>
        <p:spPr>
          <a:xfrm>
            <a:off x="3073399" y="516467"/>
            <a:ext cx="0" cy="20912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表格 20">
            <a:extLst>
              <a:ext uri="{FF2B5EF4-FFF2-40B4-BE49-F238E27FC236}">
                <a16:creationId xmlns:a16="http://schemas.microsoft.com/office/drawing/2014/main" id="{85D463D0-63D2-E19E-857B-DBC3612DC11E}"/>
              </a:ext>
            </a:extLst>
          </p:cNvPr>
          <p:cNvGraphicFramePr>
            <a:graphicFrameLocks noGrp="1"/>
          </p:cNvGraphicFramePr>
          <p:nvPr/>
        </p:nvGraphicFramePr>
        <p:xfrm>
          <a:off x="3881961" y="809413"/>
          <a:ext cx="4515555" cy="1478280"/>
        </p:xfrm>
        <a:graphic>
          <a:graphicData uri="http://schemas.openxmlformats.org/drawingml/2006/table">
            <a:tbl>
              <a:tblPr firstRow="1" bandRow="1">
                <a:tableStyleId>{D7AC3CCA-C797-4891-BE02-D94E43425B78}</a:tableStyleId>
              </a:tblPr>
              <a:tblGrid>
                <a:gridCol w="903111">
                  <a:extLst>
                    <a:ext uri="{9D8B030D-6E8A-4147-A177-3AD203B41FA5}">
                      <a16:colId xmlns:a16="http://schemas.microsoft.com/office/drawing/2014/main" val="3071345362"/>
                    </a:ext>
                  </a:extLst>
                </a:gridCol>
                <a:gridCol w="903111">
                  <a:extLst>
                    <a:ext uri="{9D8B030D-6E8A-4147-A177-3AD203B41FA5}">
                      <a16:colId xmlns:a16="http://schemas.microsoft.com/office/drawing/2014/main" val="3831818906"/>
                    </a:ext>
                  </a:extLst>
                </a:gridCol>
                <a:gridCol w="903111">
                  <a:extLst>
                    <a:ext uri="{9D8B030D-6E8A-4147-A177-3AD203B41FA5}">
                      <a16:colId xmlns:a16="http://schemas.microsoft.com/office/drawing/2014/main" val="308737651"/>
                    </a:ext>
                  </a:extLst>
                </a:gridCol>
                <a:gridCol w="903111">
                  <a:extLst>
                    <a:ext uri="{9D8B030D-6E8A-4147-A177-3AD203B41FA5}">
                      <a16:colId xmlns:a16="http://schemas.microsoft.com/office/drawing/2014/main" val="138993885"/>
                    </a:ext>
                  </a:extLst>
                </a:gridCol>
                <a:gridCol w="903111">
                  <a:extLst>
                    <a:ext uri="{9D8B030D-6E8A-4147-A177-3AD203B41FA5}">
                      <a16:colId xmlns:a16="http://schemas.microsoft.com/office/drawing/2014/main" val="286075872"/>
                    </a:ext>
                  </a:extLst>
                </a:gridCol>
              </a:tblGrid>
              <a:tr h="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472568095"/>
                  </a:ext>
                </a:extLst>
              </a:tr>
              <a:tr h="37084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a:p>
                  </a:txBody>
                  <a:tcPr>
                    <a:solidFill>
                      <a:schemeClr val="bg2">
                        <a:lumMod val="75000"/>
                      </a:schemeClr>
                    </a:solidFill>
                  </a:tcPr>
                </a:tc>
                <a:extLst>
                  <a:ext uri="{0D108BD9-81ED-4DB2-BD59-A6C34878D82A}">
                    <a16:rowId xmlns:a16="http://schemas.microsoft.com/office/drawing/2014/main" val="2038714326"/>
                  </a:ext>
                </a:extLst>
              </a:tr>
              <a:tr h="370840">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tc>
                  <a:txBody>
                    <a:bodyPr/>
                    <a:lstStyle/>
                    <a:p>
                      <a:endParaRPr lang="zh-CN" altLang="en-US" dirty="0"/>
                    </a:p>
                  </a:txBody>
                  <a:tcPr>
                    <a:solidFill>
                      <a:schemeClr val="bg2">
                        <a:lumMod val="75000"/>
                      </a:schemeClr>
                    </a:solidFill>
                  </a:tcPr>
                </a:tc>
                <a:extLst>
                  <a:ext uri="{0D108BD9-81ED-4DB2-BD59-A6C34878D82A}">
                    <a16:rowId xmlns:a16="http://schemas.microsoft.com/office/drawing/2014/main" val="3786709448"/>
                  </a:ext>
                </a:extLst>
              </a:tr>
              <a:tr h="370840">
                <a:tc>
                  <a:txBody>
                    <a:bodyPr/>
                    <a:lstStyle/>
                    <a:p>
                      <a:endParaRPr lang="zh-CN" altLang="en-US" dirty="0"/>
                    </a:p>
                  </a:txBody>
                  <a:tcPr>
                    <a:solidFill>
                      <a:schemeClr val="bg1"/>
                    </a:solidFill>
                  </a:tcPr>
                </a:tc>
                <a:tc>
                  <a:txBody>
                    <a:bodyPr/>
                    <a:lstStyle/>
                    <a:p>
                      <a:endParaRPr lang="zh-CN" altLang="en-US" dirty="0"/>
                    </a:p>
                  </a:txBody>
                  <a:tcPr>
                    <a:solidFill>
                      <a:schemeClr val="bg2">
                        <a:lumMod val="75000"/>
                      </a:schemeClr>
                    </a:solidFill>
                  </a:tcPr>
                </a:tc>
                <a:tc>
                  <a:txBody>
                    <a:bodyPr/>
                    <a:lstStyle/>
                    <a:p>
                      <a:endParaRPr lang="zh-CN" altLang="en-US" sz="1800" kern="1200" dirty="0">
                        <a:solidFill>
                          <a:schemeClr val="dk1"/>
                        </a:solidFill>
                        <a:latin typeface="+mn-lt"/>
                        <a:ea typeface="+mn-ea"/>
                        <a:cs typeface="+mn-cs"/>
                      </a:endParaRPr>
                    </a:p>
                  </a:txBody>
                  <a:tcPr>
                    <a:solidFill>
                      <a:schemeClr val="bg2">
                        <a:lumMod val="75000"/>
                      </a:schemeClr>
                    </a:solidFill>
                  </a:tcPr>
                </a:tc>
                <a:tc>
                  <a:txBody>
                    <a:bodyPr/>
                    <a:lstStyle/>
                    <a:p>
                      <a:endParaRPr lang="zh-CN" altLang="en-US" sz="1800" kern="1200" dirty="0">
                        <a:solidFill>
                          <a:schemeClr val="dk1"/>
                        </a:solidFill>
                        <a:latin typeface="+mn-lt"/>
                        <a:ea typeface="+mn-ea"/>
                        <a:cs typeface="+mn-cs"/>
                      </a:endParaRPr>
                    </a:p>
                  </a:txBody>
                  <a:tcPr>
                    <a:solidFill>
                      <a:schemeClr val="bg2">
                        <a:lumMod val="75000"/>
                      </a:schemeClr>
                    </a:solidFill>
                  </a:tcPr>
                </a:tc>
                <a:tc>
                  <a:txBody>
                    <a:bodyPr/>
                    <a:lstStyle/>
                    <a:p>
                      <a:endParaRPr lang="zh-CN" altLang="en-US" sz="1800" kern="1200" dirty="0">
                        <a:solidFill>
                          <a:schemeClr val="dk1"/>
                        </a:solidFill>
                        <a:latin typeface="+mn-lt"/>
                        <a:ea typeface="+mn-ea"/>
                        <a:cs typeface="+mn-cs"/>
                      </a:endParaRPr>
                    </a:p>
                  </a:txBody>
                  <a:tcPr>
                    <a:solidFill>
                      <a:schemeClr val="bg2">
                        <a:lumMod val="75000"/>
                      </a:schemeClr>
                    </a:solidFill>
                  </a:tcPr>
                </a:tc>
                <a:extLst>
                  <a:ext uri="{0D108BD9-81ED-4DB2-BD59-A6C34878D82A}">
                    <a16:rowId xmlns:a16="http://schemas.microsoft.com/office/drawing/2014/main" val="2380081514"/>
                  </a:ext>
                </a:extLst>
              </a:tr>
            </a:tbl>
          </a:graphicData>
        </a:graphic>
      </p:graphicFrame>
      <p:pic>
        <p:nvPicPr>
          <p:cNvPr id="22" name="图片 21">
            <a:extLst>
              <a:ext uri="{FF2B5EF4-FFF2-40B4-BE49-F238E27FC236}">
                <a16:creationId xmlns:a16="http://schemas.microsoft.com/office/drawing/2014/main" id="{68D2EF8C-0BC4-9249-534A-A038B2B4E6F5}"/>
              </a:ext>
            </a:extLst>
          </p:cNvPr>
          <p:cNvPicPr>
            <a:picLocks noChangeAspect="1"/>
          </p:cNvPicPr>
          <p:nvPr/>
        </p:nvPicPr>
        <p:blipFill>
          <a:blip r:embed="rId2"/>
          <a:stretch>
            <a:fillRect/>
          </a:stretch>
        </p:blipFill>
        <p:spPr>
          <a:xfrm>
            <a:off x="5932606" y="1232809"/>
            <a:ext cx="571017" cy="302982"/>
          </a:xfrm>
          <a:prstGeom prst="rect">
            <a:avLst/>
          </a:prstGeom>
        </p:spPr>
      </p:pic>
      <p:sp>
        <p:nvSpPr>
          <p:cNvPr id="23" name="文本框 22">
            <a:extLst>
              <a:ext uri="{FF2B5EF4-FFF2-40B4-BE49-F238E27FC236}">
                <a16:creationId xmlns:a16="http://schemas.microsoft.com/office/drawing/2014/main" id="{72653A8C-7C2B-D3C1-77F0-4646D634C0A7}"/>
              </a:ext>
            </a:extLst>
          </p:cNvPr>
          <p:cNvSpPr txBox="1"/>
          <p:nvPr/>
        </p:nvSpPr>
        <p:spPr>
          <a:xfrm>
            <a:off x="450849" y="516466"/>
            <a:ext cx="2275418" cy="2031325"/>
          </a:xfrm>
          <a:prstGeom prst="rect">
            <a:avLst/>
          </a:prstGeom>
          <a:noFill/>
        </p:spPr>
        <p:txBody>
          <a:bodyPr wrap="square" rtlCol="0">
            <a:spAutoFit/>
          </a:bodyPr>
          <a:lstStyle/>
          <a:p>
            <a:r>
              <a:rPr lang="en-US" altLang="zh-CN" dirty="0"/>
              <a:t>board = [</a:t>
            </a:r>
          </a:p>
          <a:p>
            <a:r>
              <a:rPr lang="en-US" altLang="zh-CN" dirty="0"/>
              <a:t>["E","E","E","E","E"],</a:t>
            </a:r>
          </a:p>
          <a:p>
            <a:r>
              <a:rPr lang="en-US" altLang="zh-CN" dirty="0"/>
              <a:t>["E","E","M","E","E"],      ["E","E","E","E","E"],</a:t>
            </a:r>
          </a:p>
          <a:p>
            <a:r>
              <a:rPr lang="en-US" altLang="zh-CN" dirty="0"/>
              <a:t>["E","E","E","E","E"]</a:t>
            </a:r>
          </a:p>
          <a:p>
            <a:r>
              <a:rPr lang="en-US" altLang="zh-CN" dirty="0"/>
              <a:t>]</a:t>
            </a:r>
          </a:p>
          <a:p>
            <a:r>
              <a:rPr lang="en-US" altLang="zh-CN" dirty="0"/>
              <a:t>Click=[3,0]</a:t>
            </a:r>
            <a:endParaRPr lang="zh-CN" altLang="en-US" dirty="0"/>
          </a:p>
        </p:txBody>
      </p:sp>
      <p:cxnSp>
        <p:nvCxnSpPr>
          <p:cNvPr id="6" name="直接箭头连接符 5">
            <a:extLst>
              <a:ext uri="{FF2B5EF4-FFF2-40B4-BE49-F238E27FC236}">
                <a16:creationId xmlns:a16="http://schemas.microsoft.com/office/drawing/2014/main" id="{4ED743C0-21D7-CC30-FFC6-45BE5918F7C3}"/>
              </a:ext>
            </a:extLst>
          </p:cNvPr>
          <p:cNvCxnSpPr/>
          <p:nvPr/>
        </p:nvCxnSpPr>
        <p:spPr>
          <a:xfrm>
            <a:off x="4343400" y="1701800"/>
            <a:ext cx="804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D74E8E7-C637-8835-B300-C7A2922669A3}"/>
              </a:ext>
            </a:extLst>
          </p:cNvPr>
          <p:cNvCxnSpPr>
            <a:cxnSpLocks/>
          </p:cNvCxnSpPr>
          <p:nvPr/>
        </p:nvCxnSpPr>
        <p:spPr>
          <a:xfrm>
            <a:off x="5325533" y="1701800"/>
            <a:ext cx="0" cy="58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7663610-22D0-B44A-500F-310D90FEBF28}"/>
              </a:ext>
            </a:extLst>
          </p:cNvPr>
          <p:cNvCxnSpPr>
            <a:cxnSpLocks/>
          </p:cNvCxnSpPr>
          <p:nvPr/>
        </p:nvCxnSpPr>
        <p:spPr>
          <a:xfrm flipV="1">
            <a:off x="4080934" y="1710267"/>
            <a:ext cx="0" cy="452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D5B6F2F1-D665-6D76-9F1F-6FE2256A008A}"/>
              </a:ext>
            </a:extLst>
          </p:cNvPr>
          <p:cNvSpPr/>
          <p:nvPr/>
        </p:nvSpPr>
        <p:spPr>
          <a:xfrm>
            <a:off x="4114325" y="1576918"/>
            <a:ext cx="477276" cy="2666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9A71A6C1-BB37-FE99-79C8-D88DCF34411B}"/>
              </a:ext>
            </a:extLst>
          </p:cNvPr>
          <p:cNvCxnSpPr>
            <a:cxnSpLocks/>
          </p:cNvCxnSpPr>
          <p:nvPr/>
        </p:nvCxnSpPr>
        <p:spPr>
          <a:xfrm flipV="1">
            <a:off x="3963368" y="1335617"/>
            <a:ext cx="0" cy="452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8205250B-5CE9-35C2-889F-C8DB7220F478}"/>
              </a:ext>
            </a:extLst>
          </p:cNvPr>
          <p:cNvCxnSpPr/>
          <p:nvPr/>
        </p:nvCxnSpPr>
        <p:spPr>
          <a:xfrm>
            <a:off x="4343400" y="1352308"/>
            <a:ext cx="804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80574D51-1D83-2889-4EB6-646286130DA9}"/>
              </a:ext>
            </a:extLst>
          </p:cNvPr>
          <p:cNvCxnSpPr>
            <a:cxnSpLocks/>
          </p:cNvCxnSpPr>
          <p:nvPr/>
        </p:nvCxnSpPr>
        <p:spPr>
          <a:xfrm>
            <a:off x="5521476" y="1298303"/>
            <a:ext cx="0" cy="86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A2C5FD7-3DB9-12EE-BED7-D9875DA0C252}"/>
              </a:ext>
            </a:extLst>
          </p:cNvPr>
          <p:cNvCxnSpPr/>
          <p:nvPr/>
        </p:nvCxnSpPr>
        <p:spPr>
          <a:xfrm flipH="1">
            <a:off x="3518263" y="2429933"/>
            <a:ext cx="1924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795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5765</TotalTime>
  <Words>786</Words>
  <Application>Microsoft Office PowerPoint</Application>
  <PresentationFormat>宽屏</PresentationFormat>
  <Paragraphs>43</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-apple-system</vt:lpstr>
      <vt:lpstr>等线</vt:lpstr>
      <vt:lpstr>等线 Light</vt:lpstr>
      <vt:lpstr>Arial</vt:lpstr>
      <vt:lpstr>Office 主题​​</vt:lpstr>
      <vt:lpstr>PowerPoint 演示文稿</vt:lpstr>
      <vt:lpstr>示例</vt:lpstr>
      <vt:lpstr>示例</vt:lpstr>
      <vt:lpstr>找到重点，确定数据结构和算法</vt:lpstr>
      <vt:lpstr>示例</vt:lpstr>
      <vt:lpstr>PowerPoint 演示文稿</vt:lpstr>
      <vt:lpstr>方法一：BFS</vt:lpstr>
      <vt:lpstr>PowerPoint 演示文稿</vt:lpstr>
      <vt:lpstr>PowerPoint 演示文稿</vt:lpstr>
      <vt:lpstr>方法二：DFS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俊桦 匡</dc:creator>
  <cp:lastModifiedBy>俊桦 匡</cp:lastModifiedBy>
  <cp:revision>60</cp:revision>
  <dcterms:created xsi:type="dcterms:W3CDTF">2023-07-27T09:05:44Z</dcterms:created>
  <dcterms:modified xsi:type="dcterms:W3CDTF">2023-08-05T08:01:27Z</dcterms:modified>
</cp:coreProperties>
</file>