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3"/>
    <p:sldId id="258" r:id="rId4"/>
    <p:sldId id="257" r:id="rId5"/>
  </p:sldIdLst>
  <p:sldSz cx="12192000" cy="6858000"/>
  <p:notesSz cx="6858000" cy="9144000"/>
  <p:custDataLst>
    <p:tags r:id="rId1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3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60"/>
        <p:guide pos="3831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gs" Target="tags/tag85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/>
            </a:gs>
            <a:gs pos="100000">
              <a:schemeClr val="bg2">
                <a:lumMod val="8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tags" Target="../tags/tag71.xml"/><Relationship Id="rId8" Type="http://schemas.openxmlformats.org/officeDocument/2006/relationships/tags" Target="../tags/tag70.xml"/><Relationship Id="rId7" Type="http://schemas.openxmlformats.org/officeDocument/2006/relationships/tags" Target="../tags/tag69.xml"/><Relationship Id="rId6" Type="http://schemas.openxmlformats.org/officeDocument/2006/relationships/tags" Target="../tags/tag68.xml"/><Relationship Id="rId5" Type="http://schemas.openxmlformats.org/officeDocument/2006/relationships/tags" Target="../tags/tag67.xml"/><Relationship Id="rId4" Type="http://schemas.openxmlformats.org/officeDocument/2006/relationships/tags" Target="../tags/tag66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1" Type="http://schemas.openxmlformats.org/officeDocument/2006/relationships/slideLayout" Target="../slideLayouts/slideLayout1.xml"/><Relationship Id="rId10" Type="http://schemas.openxmlformats.org/officeDocument/2006/relationships/tags" Target="../tags/tag72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81.xml"/><Relationship Id="rId8" Type="http://schemas.openxmlformats.org/officeDocument/2006/relationships/tags" Target="../tags/tag80.xml"/><Relationship Id="rId7" Type="http://schemas.openxmlformats.org/officeDocument/2006/relationships/tags" Target="../tags/tag79.xml"/><Relationship Id="rId6" Type="http://schemas.openxmlformats.org/officeDocument/2006/relationships/tags" Target="../tags/tag78.xml"/><Relationship Id="rId5" Type="http://schemas.openxmlformats.org/officeDocument/2006/relationships/tags" Target="../tags/tag77.xml"/><Relationship Id="rId4" Type="http://schemas.openxmlformats.org/officeDocument/2006/relationships/tags" Target="../tags/tag76.xml"/><Relationship Id="rId3" Type="http://schemas.openxmlformats.org/officeDocument/2006/relationships/tags" Target="../tags/tag75.xml"/><Relationship Id="rId2" Type="http://schemas.openxmlformats.org/officeDocument/2006/relationships/tags" Target="../tags/tag74.xml"/><Relationship Id="rId11" Type="http://schemas.openxmlformats.org/officeDocument/2006/relationships/slideLayout" Target="../slideLayouts/slideLayout2.xml"/><Relationship Id="rId10" Type="http://schemas.openxmlformats.org/officeDocument/2006/relationships/tags" Target="../tags/tag82.xml"/><Relationship Id="rId1" Type="http://schemas.openxmlformats.org/officeDocument/2006/relationships/tags" Target="../tags/tag7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4.xml"/><Relationship Id="rId1" Type="http://schemas.openxmlformats.org/officeDocument/2006/relationships/tags" Target="../tags/tag8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679450" y="269240"/>
            <a:ext cx="10668635" cy="2038985"/>
          </a:xfrm>
        </p:spPr>
        <p:txBody>
          <a:bodyPr>
            <a:normAutofit fontScale="70000"/>
          </a:bodyPr>
          <a:p>
            <a:pPr algn="l"/>
            <a:r>
              <a:rPr lang="zh-CN" altLang="en-US" sz="4000" b="1"/>
              <a:t>给你一个整数数组 nums ，请你找出一个具有最大和的连续子数组（子数组最少包含一个元素），返回其最大和。子数组是数组中的一个连续部分。</a:t>
            </a:r>
            <a:endParaRPr lang="zh-CN" altLang="en-US" sz="4000" b="1"/>
          </a:p>
          <a:p>
            <a:r>
              <a:rPr lang="zh-CN" altLang="en-US"/>
              <a:t> 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760730" y="1929765"/>
            <a:ext cx="7268845" cy="116395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 b="1"/>
              <a:t>输入：nums = [-2,1,-3,4,-1,2,1,-5,4]</a:t>
            </a:r>
            <a:endParaRPr lang="zh-CN" altLang="en-US" b="1"/>
          </a:p>
          <a:p>
            <a:r>
              <a:rPr lang="zh-CN" altLang="en-US" b="1"/>
              <a:t>输出：6</a:t>
            </a:r>
            <a:endParaRPr lang="zh-CN" altLang="en-US" b="1"/>
          </a:p>
          <a:p>
            <a:r>
              <a:rPr lang="zh-CN" altLang="en-US" b="1"/>
              <a:t>解释：连续子数组 [4,-1,2,1] 的和最大，为 6 。</a:t>
            </a:r>
            <a:endParaRPr lang="zh-CN" altLang="en-US" b="1"/>
          </a:p>
        </p:txBody>
      </p:sp>
      <p:sp>
        <p:nvSpPr>
          <p:cNvPr id="6" name="文本框 5"/>
          <p:cNvSpPr txBox="1"/>
          <p:nvPr/>
        </p:nvSpPr>
        <p:spPr>
          <a:xfrm>
            <a:off x="760730" y="2967990"/>
            <a:ext cx="1008126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ym typeface="+mn-ea"/>
              </a:rPr>
              <a:t>所以当我们的</a:t>
            </a:r>
            <a:r>
              <a:rPr lang="en-US" altLang="zh-CN" b="1">
                <a:sym typeface="+mn-ea"/>
              </a:rPr>
              <a:t>sum</a:t>
            </a:r>
            <a:r>
              <a:rPr lang="zh-CN" altLang="en-US" b="1">
                <a:sym typeface="+mn-ea"/>
              </a:rPr>
              <a:t>为负数的时候，我们就要重新将</a:t>
            </a:r>
            <a:r>
              <a:rPr lang="en-US" altLang="zh-CN" b="1">
                <a:sym typeface="+mn-ea"/>
              </a:rPr>
              <a:t>sum</a:t>
            </a:r>
            <a:r>
              <a:rPr lang="zh-CN" altLang="en-US" b="1">
                <a:sym typeface="+mn-ea"/>
              </a:rPr>
              <a:t>初始为</a:t>
            </a:r>
            <a:r>
              <a:rPr lang="en-US" altLang="zh-CN" b="1">
                <a:sym typeface="+mn-ea"/>
              </a:rPr>
              <a:t>0,</a:t>
            </a:r>
            <a:r>
              <a:rPr lang="zh-CN" altLang="en-US" b="1">
                <a:sym typeface="+mn-ea"/>
              </a:rPr>
              <a:t>每一次的</a:t>
            </a:r>
            <a:r>
              <a:rPr lang="en-US" altLang="zh-CN" b="1">
                <a:sym typeface="+mn-ea"/>
              </a:rPr>
              <a:t>sum</a:t>
            </a:r>
            <a:r>
              <a:rPr lang="zh-CN" altLang="en-US" b="1">
                <a:sym typeface="+mn-ea"/>
              </a:rPr>
              <a:t>都与</a:t>
            </a:r>
            <a:r>
              <a:rPr lang="en-US" altLang="zh-CN" b="1">
                <a:sym typeface="+mn-ea"/>
              </a:rPr>
              <a:t>max</a:t>
            </a:r>
            <a:r>
              <a:rPr lang="zh-CN" altLang="en-US" b="1">
                <a:sym typeface="+mn-ea"/>
              </a:rPr>
              <a:t>进行比较，实时获取最大的</a:t>
            </a:r>
            <a:r>
              <a:rPr lang="en-US" altLang="zh-CN" b="1">
                <a:sym typeface="+mn-ea"/>
              </a:rPr>
              <a:t>max</a:t>
            </a:r>
            <a:endParaRPr lang="en-US" altLang="zh-CN" b="1"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99160" y="3674110"/>
            <a:ext cx="77597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-2</a:t>
            </a:r>
            <a:endParaRPr lang="en-US" altLang="zh-CN"/>
          </a:p>
        </p:txBody>
      </p:sp>
      <p:sp>
        <p:nvSpPr>
          <p:cNvPr id="5" name="矩形 4"/>
          <p:cNvSpPr/>
          <p:nvPr>
            <p:custDataLst>
              <p:tags r:id="rId2"/>
            </p:custDataLst>
          </p:nvPr>
        </p:nvSpPr>
        <p:spPr>
          <a:xfrm>
            <a:off x="1675130" y="3674110"/>
            <a:ext cx="77597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9" name="矩形 8"/>
          <p:cNvSpPr/>
          <p:nvPr>
            <p:custDataLst>
              <p:tags r:id="rId3"/>
            </p:custDataLst>
          </p:nvPr>
        </p:nvSpPr>
        <p:spPr>
          <a:xfrm>
            <a:off x="2451100" y="3674110"/>
            <a:ext cx="77597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-3</a:t>
            </a:r>
            <a:endParaRPr lang="en-US" altLang="zh-CN"/>
          </a:p>
        </p:txBody>
      </p:sp>
      <p:sp>
        <p:nvSpPr>
          <p:cNvPr id="10" name="矩形 9"/>
          <p:cNvSpPr/>
          <p:nvPr>
            <p:custDataLst>
              <p:tags r:id="rId4"/>
            </p:custDataLst>
          </p:nvPr>
        </p:nvSpPr>
        <p:spPr>
          <a:xfrm>
            <a:off x="3227070" y="3674110"/>
            <a:ext cx="77597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11" name="矩形 10"/>
          <p:cNvSpPr/>
          <p:nvPr>
            <p:custDataLst>
              <p:tags r:id="rId5"/>
            </p:custDataLst>
          </p:nvPr>
        </p:nvSpPr>
        <p:spPr>
          <a:xfrm>
            <a:off x="3965575" y="3674110"/>
            <a:ext cx="77597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-1</a:t>
            </a:r>
            <a:endParaRPr lang="en-US" altLang="zh-CN"/>
          </a:p>
        </p:txBody>
      </p:sp>
      <p:sp>
        <p:nvSpPr>
          <p:cNvPr id="12" name="矩形 11"/>
          <p:cNvSpPr/>
          <p:nvPr>
            <p:custDataLst>
              <p:tags r:id="rId6"/>
            </p:custDataLst>
          </p:nvPr>
        </p:nvSpPr>
        <p:spPr>
          <a:xfrm>
            <a:off x="4704080" y="3674110"/>
            <a:ext cx="77597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13" name="矩形 12"/>
          <p:cNvSpPr/>
          <p:nvPr>
            <p:custDataLst>
              <p:tags r:id="rId7"/>
            </p:custDataLst>
          </p:nvPr>
        </p:nvSpPr>
        <p:spPr>
          <a:xfrm>
            <a:off x="5480050" y="3674110"/>
            <a:ext cx="77597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4" name="矩形 13"/>
          <p:cNvSpPr/>
          <p:nvPr/>
        </p:nvSpPr>
        <p:spPr>
          <a:xfrm>
            <a:off x="1045845" y="4649470"/>
            <a:ext cx="482600" cy="90805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noAutofit/>
          </a:bodyPr>
          <a:p>
            <a:pPr algn="ctr"/>
            <a:r>
              <a:rPr lang="en-US" altLang="zh-CN" sz="36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-2</a:t>
            </a:r>
            <a:endParaRPr lang="en-US" altLang="zh-CN" sz="36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675130" y="4649470"/>
            <a:ext cx="60960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6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 1    1    4    4    5    6    6    6</a:t>
            </a:r>
            <a:endParaRPr lang="en-US" altLang="zh-CN" sz="36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</p:txBody>
      </p:sp>
      <p:sp>
        <p:nvSpPr>
          <p:cNvPr id="16" name="矩形 15"/>
          <p:cNvSpPr/>
          <p:nvPr>
            <p:custDataLst>
              <p:tags r:id="rId8"/>
            </p:custDataLst>
          </p:nvPr>
        </p:nvSpPr>
        <p:spPr>
          <a:xfrm>
            <a:off x="6256020" y="3674110"/>
            <a:ext cx="77597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-5</a:t>
            </a:r>
            <a:endParaRPr lang="en-US" altLang="zh-CN"/>
          </a:p>
        </p:txBody>
      </p:sp>
      <p:sp>
        <p:nvSpPr>
          <p:cNvPr id="18" name="矩形 17"/>
          <p:cNvSpPr/>
          <p:nvPr>
            <p:custDataLst>
              <p:tags r:id="rId9"/>
            </p:custDataLst>
          </p:nvPr>
        </p:nvSpPr>
        <p:spPr>
          <a:xfrm>
            <a:off x="7001510" y="3674110"/>
            <a:ext cx="77597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</p:spTree>
    <p:custDataLst>
      <p:tags r:id="rId10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>
            <p:custDataLst>
              <p:tags r:id="rId1"/>
            </p:custDataLst>
          </p:nvPr>
        </p:nvSpPr>
        <p:spPr>
          <a:xfrm>
            <a:off x="725170" y="613410"/>
            <a:ext cx="77597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-2</a:t>
            </a:r>
            <a:endParaRPr lang="en-US" altLang="zh-CN"/>
          </a:p>
        </p:txBody>
      </p:sp>
      <p:sp>
        <p:nvSpPr>
          <p:cNvPr id="5" name="矩形 4"/>
          <p:cNvSpPr/>
          <p:nvPr>
            <p:custDataLst>
              <p:tags r:id="rId2"/>
            </p:custDataLst>
          </p:nvPr>
        </p:nvSpPr>
        <p:spPr>
          <a:xfrm>
            <a:off x="1501140" y="613410"/>
            <a:ext cx="77597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9" name="矩形 8"/>
          <p:cNvSpPr/>
          <p:nvPr>
            <p:custDataLst>
              <p:tags r:id="rId3"/>
            </p:custDataLst>
          </p:nvPr>
        </p:nvSpPr>
        <p:spPr>
          <a:xfrm>
            <a:off x="2277110" y="613410"/>
            <a:ext cx="77597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-3</a:t>
            </a:r>
            <a:endParaRPr lang="en-US" altLang="zh-CN"/>
          </a:p>
        </p:txBody>
      </p:sp>
      <p:sp>
        <p:nvSpPr>
          <p:cNvPr id="10" name="矩形 9"/>
          <p:cNvSpPr/>
          <p:nvPr>
            <p:custDataLst>
              <p:tags r:id="rId4"/>
            </p:custDataLst>
          </p:nvPr>
        </p:nvSpPr>
        <p:spPr>
          <a:xfrm>
            <a:off x="3053080" y="613410"/>
            <a:ext cx="77597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11" name="矩形 10"/>
          <p:cNvSpPr/>
          <p:nvPr>
            <p:custDataLst>
              <p:tags r:id="rId5"/>
            </p:custDataLst>
          </p:nvPr>
        </p:nvSpPr>
        <p:spPr>
          <a:xfrm>
            <a:off x="3791585" y="613410"/>
            <a:ext cx="77597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-1</a:t>
            </a:r>
            <a:endParaRPr lang="en-US" altLang="zh-CN"/>
          </a:p>
        </p:txBody>
      </p:sp>
      <p:sp>
        <p:nvSpPr>
          <p:cNvPr id="12" name="矩形 11"/>
          <p:cNvSpPr/>
          <p:nvPr>
            <p:custDataLst>
              <p:tags r:id="rId6"/>
            </p:custDataLst>
          </p:nvPr>
        </p:nvSpPr>
        <p:spPr>
          <a:xfrm>
            <a:off x="4530090" y="613410"/>
            <a:ext cx="77597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13" name="矩形 12"/>
          <p:cNvSpPr/>
          <p:nvPr>
            <p:custDataLst>
              <p:tags r:id="rId7"/>
            </p:custDataLst>
          </p:nvPr>
        </p:nvSpPr>
        <p:spPr>
          <a:xfrm>
            <a:off x="5306060" y="613410"/>
            <a:ext cx="77597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6" name="矩形 15"/>
          <p:cNvSpPr/>
          <p:nvPr>
            <p:custDataLst>
              <p:tags r:id="rId8"/>
            </p:custDataLst>
          </p:nvPr>
        </p:nvSpPr>
        <p:spPr>
          <a:xfrm>
            <a:off x="6082030" y="613410"/>
            <a:ext cx="77597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-5</a:t>
            </a:r>
            <a:endParaRPr lang="en-US" altLang="zh-CN"/>
          </a:p>
        </p:txBody>
      </p:sp>
      <p:sp>
        <p:nvSpPr>
          <p:cNvPr id="18" name="矩形 17"/>
          <p:cNvSpPr/>
          <p:nvPr>
            <p:custDataLst>
              <p:tags r:id="rId9"/>
            </p:custDataLst>
          </p:nvPr>
        </p:nvSpPr>
        <p:spPr>
          <a:xfrm>
            <a:off x="6827520" y="613410"/>
            <a:ext cx="77597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899160" y="2011045"/>
            <a:ext cx="7751445" cy="42367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①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-2  &lt;   0  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，当前的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sum &lt; 0 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，重新开始寻找子数组，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max 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更新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-2</a:t>
            </a:r>
            <a:endParaRPr lang="en-US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②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 &gt; 0  sum = 1, max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更新为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  </a:t>
            </a:r>
            <a:endParaRPr lang="en-US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③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1+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-3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=  -2 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sum =-2  ,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重新开始寻找子数组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,  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因为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sum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小于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max,max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不需要更新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④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4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，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sum=4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，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max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更新为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-4</a:t>
            </a:r>
            <a:endParaRPr lang="en-US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⑤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4+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（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-1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）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= 3 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，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sum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小于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max,max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不需要更新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⑥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3+2=5  sum =5 ,max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更新为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5</a:t>
            </a:r>
            <a:endParaRPr lang="en-US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⑦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5+1=6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，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sum=6, max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更新为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6</a:t>
            </a:r>
            <a:endParaRPr lang="en-US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⑧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6+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（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-5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）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= 1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，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sum =1, sum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小于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1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，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max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不需要更新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⑨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1+4=5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，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sum=5,sum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小于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max,max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不需要更新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r>
              <a:rPr lang="zh-CN" altLang="en-US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总结</a:t>
            </a:r>
            <a:r>
              <a:rPr lang="zh-CN" altLang="en-US" sz="28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：当前数组最大的子数组的和为</a:t>
            </a:r>
            <a:r>
              <a:rPr lang="en-US" altLang="zh-CN" sz="28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6</a:t>
            </a:r>
            <a:r>
              <a:rPr lang="en-US" altLang="zh-CN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</a:t>
            </a:r>
            <a:endParaRPr lang="en-US" altLang="zh-CN" sz="2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123045" y="187515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</p:spTree>
    <p:custDataLst>
      <p:tags r:id="rId10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文本框 6"/>
          <p:cNvSpPr txBox="1"/>
          <p:nvPr>
            <p:custDataLst>
              <p:tags r:id="rId1"/>
            </p:custDataLst>
          </p:nvPr>
        </p:nvSpPr>
        <p:spPr>
          <a:xfrm>
            <a:off x="840740" y="2125980"/>
            <a:ext cx="9980295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ym typeface="+mn-ea"/>
              </a:rPr>
              <a:t>正数</a:t>
            </a:r>
            <a:r>
              <a:rPr lang="en-US" altLang="zh-CN" b="1">
                <a:sym typeface="+mn-ea"/>
              </a:rPr>
              <a:t>  +  </a:t>
            </a:r>
            <a:r>
              <a:rPr lang="zh-CN" altLang="en-US" b="1">
                <a:sym typeface="+mn-ea"/>
              </a:rPr>
              <a:t>正数</a:t>
            </a:r>
            <a:r>
              <a:rPr lang="en-US" altLang="zh-CN" b="1">
                <a:sym typeface="+mn-ea"/>
              </a:rPr>
              <a:t>  </a:t>
            </a:r>
            <a:r>
              <a:rPr lang="zh-CN" altLang="en-US" b="1">
                <a:sym typeface="+mn-ea"/>
              </a:rPr>
              <a:t>变得更大</a:t>
            </a:r>
            <a:r>
              <a:rPr lang="en-US" altLang="zh-CN" b="1">
                <a:sym typeface="+mn-ea"/>
              </a:rPr>
              <a:t> </a:t>
            </a:r>
            <a:r>
              <a:rPr lang="zh-CN" altLang="en-US" b="1">
                <a:sym typeface="+mn-ea"/>
              </a:rPr>
              <a:t>，我们采用</a:t>
            </a:r>
            <a:r>
              <a:rPr lang="en-US" altLang="zh-CN" b="1">
                <a:sym typeface="+mn-ea"/>
              </a:rPr>
              <a:t>sum</a:t>
            </a:r>
            <a:r>
              <a:rPr lang="zh-CN" altLang="en-US" b="1">
                <a:sym typeface="+mn-ea"/>
              </a:rPr>
              <a:t>记录和，并且每次记录之后都与</a:t>
            </a:r>
            <a:r>
              <a:rPr lang="en-US" altLang="zh-CN" b="1">
                <a:sym typeface="+mn-ea"/>
              </a:rPr>
              <a:t>max</a:t>
            </a:r>
            <a:r>
              <a:rPr lang="zh-CN" altLang="en-US" b="1">
                <a:sym typeface="+mn-ea"/>
              </a:rPr>
              <a:t>进行比较，保证</a:t>
            </a:r>
            <a:r>
              <a:rPr lang="en-US" altLang="zh-CN" b="1">
                <a:sym typeface="+mn-ea"/>
              </a:rPr>
              <a:t>max	         </a:t>
            </a:r>
            <a:r>
              <a:rPr lang="zh-CN" altLang="en-US" b="1">
                <a:sym typeface="+mn-ea"/>
              </a:rPr>
              <a:t>一直是当前最大的</a:t>
            </a:r>
            <a:r>
              <a:rPr lang="zh-CN" altLang="en-US" b="1">
                <a:sym typeface="+mn-ea"/>
              </a:rPr>
              <a:t>和</a:t>
            </a:r>
            <a:endParaRPr lang="zh-CN" altLang="en-US" b="1">
              <a:sym typeface="+mn-ea"/>
            </a:endParaRPr>
          </a:p>
          <a:p>
            <a:r>
              <a:rPr lang="en-US" altLang="zh-CN" b="1">
                <a:sym typeface="+mn-ea"/>
              </a:rPr>
              <a:t>         +  </a:t>
            </a:r>
            <a:r>
              <a:rPr lang="zh-CN" altLang="en-US" b="1">
                <a:sym typeface="+mn-ea"/>
              </a:rPr>
              <a:t>负数</a:t>
            </a:r>
            <a:r>
              <a:rPr lang="en-US" altLang="zh-CN" b="1">
                <a:sym typeface="+mn-ea"/>
              </a:rPr>
              <a:t> </a:t>
            </a:r>
            <a:r>
              <a:rPr lang="zh-CN" altLang="en-US" b="1">
                <a:sym typeface="+mn-ea"/>
              </a:rPr>
              <a:t>（</a:t>
            </a:r>
            <a:r>
              <a:rPr lang="en-US" altLang="zh-CN" b="1">
                <a:sym typeface="+mn-ea"/>
              </a:rPr>
              <a:t>&gt;0</a:t>
            </a:r>
            <a:r>
              <a:rPr lang="zh-CN" altLang="en-US" b="1">
                <a:sym typeface="+mn-ea"/>
              </a:rPr>
              <a:t>）依旧当作正数来处理，因为</a:t>
            </a:r>
            <a:r>
              <a:rPr lang="en-US" altLang="zh-CN" b="1">
                <a:sym typeface="+mn-ea"/>
              </a:rPr>
              <a:t>sum</a:t>
            </a:r>
            <a:r>
              <a:rPr lang="zh-CN" altLang="en-US" b="1">
                <a:sym typeface="+mn-ea"/>
              </a:rPr>
              <a:t>没有变成负数的时候就依旧有变大的</a:t>
            </a:r>
            <a:r>
              <a:rPr lang="zh-CN" altLang="en-US" b="1">
                <a:sym typeface="+mn-ea"/>
              </a:rPr>
              <a:t>可能</a:t>
            </a:r>
            <a:endParaRPr lang="zh-CN" altLang="en-US" b="1">
              <a:sym typeface="+mn-ea"/>
            </a:endParaRPr>
          </a:p>
          <a:p>
            <a:r>
              <a:rPr lang="zh-CN" altLang="en-US" b="1">
                <a:sym typeface="+mn-ea"/>
              </a:rPr>
              <a:t> </a:t>
            </a:r>
            <a:r>
              <a:rPr lang="en-US" altLang="zh-CN" b="1">
                <a:sym typeface="+mn-ea"/>
              </a:rPr>
              <a:t>  	         (&lt;0)   </a:t>
            </a:r>
            <a:r>
              <a:rPr lang="zh-CN" altLang="en-US" b="1">
                <a:sym typeface="+mn-ea"/>
              </a:rPr>
              <a:t>这个时候我们就要将</a:t>
            </a:r>
            <a:r>
              <a:rPr lang="en-US" altLang="zh-CN" b="1">
                <a:sym typeface="+mn-ea"/>
              </a:rPr>
              <a:t>sum</a:t>
            </a:r>
            <a:r>
              <a:rPr lang="zh-CN" altLang="en-US" b="1">
                <a:sym typeface="+mn-ea"/>
              </a:rPr>
              <a:t>重新初始化为</a:t>
            </a:r>
            <a:r>
              <a:rPr lang="en-US" altLang="zh-CN" b="1">
                <a:sym typeface="+mn-ea"/>
              </a:rPr>
              <a:t>0</a:t>
            </a:r>
            <a:endParaRPr lang="en-US" altLang="zh-CN" b="1">
              <a:sym typeface="+mn-ea"/>
            </a:endParaRPr>
          </a:p>
          <a:p>
            <a:endParaRPr lang="en-US" altLang="zh-CN" b="1"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40740" y="3439795"/>
            <a:ext cx="1042670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ym typeface="+mn-ea"/>
              </a:rPr>
              <a:t>总结一句就是当前如果出现了</a:t>
            </a:r>
            <a:r>
              <a:rPr lang="en-US" altLang="zh-CN" b="1">
                <a:sym typeface="+mn-ea"/>
              </a:rPr>
              <a:t>sum</a:t>
            </a:r>
            <a:r>
              <a:rPr lang="zh-CN" altLang="en-US" b="1">
                <a:sym typeface="+mn-ea"/>
              </a:rPr>
              <a:t>为负数的情况，这个子数组就不会再大于之前的最大和了，我们就可以另寻子数组了。</a:t>
            </a:r>
            <a:endParaRPr lang="zh-CN" altLang="en-US" b="1">
              <a:sym typeface="+mn-ea"/>
            </a:endParaRPr>
          </a:p>
          <a:p>
            <a:r>
              <a:rPr lang="zh-CN" altLang="en-US" b="1">
                <a:sym typeface="+mn-ea"/>
              </a:rPr>
              <a:t>每次进行计算就要将</a:t>
            </a:r>
            <a:r>
              <a:rPr lang="en-US" altLang="zh-CN" b="1">
                <a:sym typeface="+mn-ea"/>
              </a:rPr>
              <a:t>sum</a:t>
            </a:r>
            <a:r>
              <a:rPr lang="zh-CN" altLang="en-US" b="1">
                <a:sym typeface="+mn-ea"/>
              </a:rPr>
              <a:t>与</a:t>
            </a:r>
            <a:r>
              <a:rPr lang="en-US" altLang="zh-CN" b="1">
                <a:sym typeface="+mn-ea"/>
              </a:rPr>
              <a:t>max</a:t>
            </a:r>
            <a:r>
              <a:rPr lang="zh-CN" altLang="en-US" b="1">
                <a:sym typeface="+mn-ea"/>
              </a:rPr>
              <a:t>进行比较，这样保证我们的</a:t>
            </a:r>
            <a:r>
              <a:rPr lang="en-US" altLang="zh-CN" b="1">
                <a:sym typeface="+mn-ea"/>
              </a:rPr>
              <a:t>max</a:t>
            </a:r>
            <a:r>
              <a:rPr lang="zh-CN" altLang="en-US" b="1">
                <a:sym typeface="+mn-ea"/>
              </a:rPr>
              <a:t>记录的一直都是当前的最大值</a:t>
            </a:r>
            <a:endParaRPr lang="zh-CN" altLang="en-US" b="1"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40740" y="1413510"/>
            <a:ext cx="60960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ym typeface="+mn-ea"/>
              </a:rPr>
              <a:t>负数</a:t>
            </a:r>
            <a:r>
              <a:rPr lang="en-US" altLang="zh-CN" b="1">
                <a:sym typeface="+mn-ea"/>
              </a:rPr>
              <a:t>  +  </a:t>
            </a:r>
            <a:r>
              <a:rPr lang="zh-CN" altLang="en-US" b="1">
                <a:sym typeface="+mn-ea"/>
              </a:rPr>
              <a:t>负数</a:t>
            </a:r>
            <a:r>
              <a:rPr lang="en-US" altLang="zh-CN" b="1">
                <a:sym typeface="+mn-ea"/>
              </a:rPr>
              <a:t> </a:t>
            </a:r>
            <a:r>
              <a:rPr lang="zh-CN" altLang="en-US" b="1">
                <a:sym typeface="+mn-ea"/>
              </a:rPr>
              <a:t>一定会变小</a:t>
            </a:r>
            <a:endParaRPr lang="zh-CN" altLang="en-US" b="1">
              <a:sym typeface="+mn-ea"/>
            </a:endParaRPr>
          </a:p>
          <a:p>
            <a:r>
              <a:rPr lang="en-US" altLang="zh-CN" b="1">
                <a:sym typeface="+mn-ea"/>
              </a:rPr>
              <a:t>         +  </a:t>
            </a:r>
            <a:r>
              <a:rPr lang="zh-CN" altLang="en-US" b="1">
                <a:sym typeface="+mn-ea"/>
              </a:rPr>
              <a:t>正数</a:t>
            </a:r>
            <a:r>
              <a:rPr lang="en-US" altLang="zh-CN" b="1">
                <a:sym typeface="+mn-ea"/>
              </a:rPr>
              <a:t> </a:t>
            </a:r>
            <a:r>
              <a:rPr lang="zh-CN" altLang="en-US" b="1">
                <a:sym typeface="+mn-ea"/>
              </a:rPr>
              <a:t>它这个和也会比这个正数要小</a:t>
            </a:r>
            <a:endParaRPr lang="zh-CN" altLang="en-US" b="1"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5.xml><?xml version="1.0" encoding="utf-8"?>
<p:tagLst xmlns:p="http://schemas.openxmlformats.org/presentationml/2006/main">
  <p:tag name="COMMONDATA" val="eyJoZGlkIjoiNjk5MzYzNzIzYjk5Y2MwY2RkOWEwOGM1ZmUyMzg0ZGEifQ=="/>
  <p:tag name="KSO_WPP_MARK_KEY" val="a1917cc9-9d36-4a5a-89ae-62da784ec514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/>
            </a:gs>
            <a:gs pos="100000">
              <a:schemeClr val="phClr">
                <a:lumMod val="85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860</Words>
  <Application>WPS 演示</Application>
  <PresentationFormat>宽屏</PresentationFormat>
  <Paragraphs>73</Paragraphs>
  <Slides>3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cen fei</cp:lastModifiedBy>
  <cp:revision>179</cp:revision>
  <dcterms:created xsi:type="dcterms:W3CDTF">2019-06-19T02:08:00Z</dcterms:created>
  <dcterms:modified xsi:type="dcterms:W3CDTF">2023-07-18T12:51:39Z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2052-11.1.0.14309</vt:lpwstr>
  </property>
  <property fmtid="{D5CDD505-2E9C-101B-9397-08002B2CF9AE}" pid="3" name="ICV">
    <vt:lpwstr>28118EFEF285412A9C4EE5595DF76C59_13</vt:lpwstr>
  </property>
</Properties>
</file>