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4" r:id="rId10"/>
    <p:sldId id="262" r:id="rId11"/>
    <p:sldId id="267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7" userDrawn="1">
          <p15:clr>
            <a:srgbClr val="A4A3A4"/>
          </p15:clr>
        </p15:guide>
        <p15:guide id="2" pos="38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17"/>
        <p:guide pos="385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38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5" Type="http://schemas.openxmlformats.org/officeDocument/2006/relationships/slideLayout" Target="../slideLayouts/slideLayout1.xml"/><Relationship Id="rId24" Type="http://schemas.openxmlformats.org/officeDocument/2006/relationships/tags" Target="../tags/tag109.xml"/><Relationship Id="rId23" Type="http://schemas.openxmlformats.org/officeDocument/2006/relationships/tags" Target="../tags/tag108.xml"/><Relationship Id="rId22" Type="http://schemas.openxmlformats.org/officeDocument/2006/relationships/tags" Target="../tags/tag107.xml"/><Relationship Id="rId21" Type="http://schemas.openxmlformats.org/officeDocument/2006/relationships/tags" Target="../tags/tag106.xml"/><Relationship Id="rId20" Type="http://schemas.openxmlformats.org/officeDocument/2006/relationships/tags" Target="../tags/tag105.xml"/><Relationship Id="rId2" Type="http://schemas.openxmlformats.org/officeDocument/2006/relationships/tags" Target="../tags/tag87.xml"/><Relationship Id="rId19" Type="http://schemas.openxmlformats.org/officeDocument/2006/relationships/tags" Target="../tags/tag104.xml"/><Relationship Id="rId18" Type="http://schemas.openxmlformats.org/officeDocument/2006/relationships/tags" Target="../tags/tag103.xml"/><Relationship Id="rId17" Type="http://schemas.openxmlformats.org/officeDocument/2006/relationships/tags" Target="../tags/tag102.xml"/><Relationship Id="rId16" Type="http://schemas.openxmlformats.org/officeDocument/2006/relationships/tags" Target="../tags/tag101.xml"/><Relationship Id="rId15" Type="http://schemas.openxmlformats.org/officeDocument/2006/relationships/tags" Target="../tags/tag100.xml"/><Relationship Id="rId14" Type="http://schemas.openxmlformats.org/officeDocument/2006/relationships/tags" Target="../tags/tag99.xml"/><Relationship Id="rId13" Type="http://schemas.openxmlformats.org/officeDocument/2006/relationships/tags" Target="../tags/tag98.xml"/><Relationship Id="rId12" Type="http://schemas.openxmlformats.org/officeDocument/2006/relationships/tags" Target="../tags/tag97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tags" Target="../tags/tag8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6" Type="http://schemas.openxmlformats.org/officeDocument/2006/relationships/slideLayout" Target="../slideLayouts/slideLayout1.xml"/><Relationship Id="rId25" Type="http://schemas.openxmlformats.org/officeDocument/2006/relationships/tags" Target="../tags/tag134.xml"/><Relationship Id="rId24" Type="http://schemas.openxmlformats.org/officeDocument/2006/relationships/tags" Target="../tags/tag133.xml"/><Relationship Id="rId23" Type="http://schemas.openxmlformats.org/officeDocument/2006/relationships/tags" Target="../tags/tag132.xml"/><Relationship Id="rId22" Type="http://schemas.openxmlformats.org/officeDocument/2006/relationships/tags" Target="../tags/tag131.xml"/><Relationship Id="rId21" Type="http://schemas.openxmlformats.org/officeDocument/2006/relationships/tags" Target="../tags/tag130.xml"/><Relationship Id="rId20" Type="http://schemas.openxmlformats.org/officeDocument/2006/relationships/tags" Target="../tags/tag129.xml"/><Relationship Id="rId2" Type="http://schemas.openxmlformats.org/officeDocument/2006/relationships/tags" Target="../tags/tag111.xml"/><Relationship Id="rId19" Type="http://schemas.openxmlformats.org/officeDocument/2006/relationships/tags" Target="../tags/tag128.xml"/><Relationship Id="rId18" Type="http://schemas.openxmlformats.org/officeDocument/2006/relationships/tags" Target="../tags/tag127.xml"/><Relationship Id="rId17" Type="http://schemas.openxmlformats.org/officeDocument/2006/relationships/tags" Target="../tags/tag126.xml"/><Relationship Id="rId16" Type="http://schemas.openxmlformats.org/officeDocument/2006/relationships/tags" Target="../tags/tag125.xml"/><Relationship Id="rId15" Type="http://schemas.openxmlformats.org/officeDocument/2006/relationships/tags" Target="../tags/tag124.xml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tags" Target="../tags/tag110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6405" y="199390"/>
            <a:ext cx="11190605" cy="73240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/>
              <a:t>1. 两数之和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题目</a:t>
            </a:r>
            <a:r>
              <a:rPr lang="zh-CN" altLang="en-US" sz="2000"/>
              <a:t>描述：给定一个整数数组 nums 和一个整数目标值 target，请你在该数组中找出 和为目标值 target  的那 两个 整数，并返回它们的数组下标。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你可以假设每种输入只会对应一个答案。但是，数组中同一个元素在答案里不能重复出现。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你可以按任意顺序返回答案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示例 1：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输入：nums = [2,7,11,15], target = 9</a:t>
            </a:r>
            <a:endParaRPr lang="zh-CN" altLang="en-US" sz="2000"/>
          </a:p>
          <a:p>
            <a:r>
              <a:rPr lang="zh-CN" altLang="en-US" sz="2000"/>
              <a:t>输出：[0,1]</a:t>
            </a:r>
            <a:endParaRPr lang="zh-CN" altLang="en-US" sz="2000"/>
          </a:p>
          <a:p>
            <a:r>
              <a:rPr lang="zh-CN" altLang="en-US" sz="2000"/>
              <a:t>解释：因为 nums[0] + nums[1] == 9 ，返回 [0, 1] 。</a:t>
            </a:r>
            <a:endParaRPr lang="zh-CN" altLang="en-US" sz="2000"/>
          </a:p>
          <a:p>
            <a:r>
              <a:rPr lang="zh-CN" altLang="en-US" sz="2000"/>
              <a:t>示例 2：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输入：nums = [3,2,4], target = 6</a:t>
            </a:r>
            <a:endParaRPr lang="zh-CN" altLang="en-US" sz="2000"/>
          </a:p>
          <a:p>
            <a:r>
              <a:rPr lang="zh-CN" altLang="en-US" sz="2000"/>
              <a:t>输出：[1,2]</a:t>
            </a:r>
            <a:endParaRPr lang="zh-CN" altLang="en-US" sz="2000"/>
          </a:p>
          <a:p>
            <a:r>
              <a:rPr lang="zh-CN" altLang="en-US" sz="2000"/>
              <a:t>示例 3：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输入：nums = [3,3], target = 6</a:t>
            </a:r>
            <a:endParaRPr lang="zh-CN" altLang="en-US" sz="2000"/>
          </a:p>
          <a:p>
            <a:r>
              <a:rPr lang="zh-CN" altLang="en-US" sz="2000"/>
              <a:t>输出：[0,1]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sp>
        <p:nvSpPr>
          <p:cNvPr id="11" name="文本框 10"/>
          <p:cNvSpPr txBox="1"/>
          <p:nvPr/>
        </p:nvSpPr>
        <p:spPr>
          <a:xfrm>
            <a:off x="7509510" y="2439035"/>
            <a:ext cx="34048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提示：</a:t>
            </a:r>
            <a:endParaRPr lang="en-US" altLang="zh-CN"/>
          </a:p>
          <a:p>
            <a:r>
              <a:rPr lang="zh-CN" altLang="en-US"/>
              <a:t>2 &lt;= nums.length &lt;= 104</a:t>
            </a:r>
            <a:endParaRPr lang="zh-CN" altLang="en-US"/>
          </a:p>
          <a:p>
            <a:r>
              <a:rPr lang="zh-CN" altLang="en-US"/>
              <a:t>-10</a:t>
            </a:r>
            <a:r>
              <a:rPr lang="zh-CN" altLang="en-US" baseline="30000"/>
              <a:t>9</a:t>
            </a:r>
            <a:r>
              <a:rPr lang="zh-CN" altLang="en-US"/>
              <a:t> &lt;= nums[i] &lt;= 10</a:t>
            </a:r>
            <a:r>
              <a:rPr lang="zh-CN" altLang="en-US" baseline="30000"/>
              <a:t>9</a:t>
            </a:r>
            <a:endParaRPr lang="zh-CN" altLang="en-US"/>
          </a:p>
          <a:p>
            <a:r>
              <a:rPr lang="zh-CN" altLang="en-US"/>
              <a:t>-10</a:t>
            </a:r>
            <a:r>
              <a:rPr lang="zh-CN" altLang="en-US" baseline="30000"/>
              <a:t>9</a:t>
            </a:r>
            <a:r>
              <a:rPr lang="zh-CN" altLang="en-US"/>
              <a:t> &lt;= target &lt;= 10</a:t>
            </a:r>
            <a:r>
              <a:rPr lang="zh-CN" altLang="en-US" baseline="30000"/>
              <a:t>9</a:t>
            </a:r>
            <a:endParaRPr lang="zh-CN" altLang="en-US"/>
          </a:p>
          <a:p>
            <a:r>
              <a:rPr lang="zh-CN" altLang="en-US"/>
              <a:t>只会存在一个有效答案</a:t>
            </a:r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6659880" y="2162175"/>
            <a:ext cx="3797935" cy="0"/>
          </a:xfrm>
          <a:prstGeom prst="line">
            <a:avLst/>
          </a:prstGeom>
          <a:ln w="28575" cmpd="sng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1"/>
            </p:custDataLst>
          </p:nvPr>
        </p:nvCxnSpPr>
        <p:spPr>
          <a:xfrm flipV="1">
            <a:off x="4729163" y="1629410"/>
            <a:ext cx="1095375" cy="2540"/>
          </a:xfrm>
          <a:prstGeom prst="line">
            <a:avLst/>
          </a:prstGeom>
          <a:ln w="28575" cmpd="sng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137920" y="582295"/>
            <a:ext cx="4585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方法一：直接查找（</a:t>
            </a:r>
            <a:r>
              <a:rPr lang="en-US" altLang="zh-CN" sz="2400"/>
              <a:t>for</a:t>
            </a:r>
            <a:r>
              <a:rPr lang="zh-CN" altLang="en-US" sz="2400"/>
              <a:t>双重循环</a:t>
            </a:r>
            <a:r>
              <a:rPr lang="en-US" altLang="zh-CN" sz="2400"/>
              <a:t>)</a:t>
            </a:r>
            <a:endParaRPr lang="en-US" altLang="zh-CN" sz="2400"/>
          </a:p>
        </p:txBody>
      </p:sp>
      <p:sp>
        <p:nvSpPr>
          <p:cNvPr id="6" name="矩形 5"/>
          <p:cNvSpPr/>
          <p:nvPr/>
        </p:nvSpPr>
        <p:spPr>
          <a:xfrm>
            <a:off x="1200150" y="1326515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1914525" y="1326515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634615" y="1326515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3354705" y="1326515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3360420" y="2875915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640330" y="2875915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1920240" y="2875915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1200150" y="2875915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6" name="矩形 15"/>
          <p:cNvSpPr/>
          <p:nvPr>
            <p:custDataLst>
              <p:tags r:id="rId4"/>
            </p:custDataLst>
          </p:nvPr>
        </p:nvSpPr>
        <p:spPr>
          <a:xfrm>
            <a:off x="4074795" y="1326515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4080510" y="2875915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1" name="上箭头 20"/>
          <p:cNvSpPr/>
          <p:nvPr/>
        </p:nvSpPr>
        <p:spPr>
          <a:xfrm>
            <a:off x="1390650" y="2100580"/>
            <a:ext cx="354330" cy="476250"/>
          </a:xfrm>
          <a:prstGeom prst="upArrow">
            <a:avLst>
              <a:gd name="adj1" fmla="val 50000"/>
              <a:gd name="adj2" fmla="val 5274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22" name="上箭头 21"/>
          <p:cNvSpPr/>
          <p:nvPr/>
        </p:nvSpPr>
        <p:spPr>
          <a:xfrm>
            <a:off x="2103120" y="3747770"/>
            <a:ext cx="354330" cy="476250"/>
          </a:xfrm>
          <a:prstGeom prst="upArrow">
            <a:avLst>
              <a:gd name="adj1" fmla="val 50000"/>
              <a:gd name="adj2" fmla="val 5274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j</a:t>
            </a:r>
            <a:endParaRPr lang="en-US" altLang="zh-CN"/>
          </a:p>
        </p:txBody>
      </p:sp>
      <p:sp>
        <p:nvSpPr>
          <p:cNvPr id="23" name="上箭头 22"/>
          <p:cNvSpPr/>
          <p:nvPr/>
        </p:nvSpPr>
        <p:spPr>
          <a:xfrm>
            <a:off x="3543300" y="3747770"/>
            <a:ext cx="354330" cy="476250"/>
          </a:xfrm>
          <a:prstGeom prst="upArrow">
            <a:avLst>
              <a:gd name="adj1" fmla="val 50000"/>
              <a:gd name="adj2" fmla="val 5274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j</a:t>
            </a:r>
            <a:endParaRPr lang="en-US" altLang="zh-CN"/>
          </a:p>
        </p:txBody>
      </p:sp>
      <p:sp>
        <p:nvSpPr>
          <p:cNvPr id="24" name="上箭头 23"/>
          <p:cNvSpPr/>
          <p:nvPr/>
        </p:nvSpPr>
        <p:spPr>
          <a:xfrm>
            <a:off x="4256405" y="3747770"/>
            <a:ext cx="354330" cy="476250"/>
          </a:xfrm>
          <a:prstGeom prst="upArrow">
            <a:avLst>
              <a:gd name="adj1" fmla="val 50000"/>
              <a:gd name="adj2" fmla="val 5274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j</a:t>
            </a:r>
            <a:endParaRPr lang="en-US" altLang="zh-CN"/>
          </a:p>
        </p:txBody>
      </p:sp>
      <p:sp>
        <p:nvSpPr>
          <p:cNvPr id="25" name="上箭头 24"/>
          <p:cNvSpPr/>
          <p:nvPr/>
        </p:nvSpPr>
        <p:spPr>
          <a:xfrm>
            <a:off x="2823210" y="3747770"/>
            <a:ext cx="354330" cy="476250"/>
          </a:xfrm>
          <a:prstGeom prst="upArrow">
            <a:avLst>
              <a:gd name="adj1" fmla="val 50000"/>
              <a:gd name="adj2" fmla="val 5274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j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6240780" y="2436495"/>
            <a:ext cx="4541520" cy="1698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/>
              <a:t>直到满足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en-US" altLang="zh-CN" sz="2000"/>
              <a:t>nums[i]+nums[j] == target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000"/>
              <a:t>循环停止</a:t>
            </a:r>
            <a:endParaRPr lang="zh-CN" altLang="en-US" sz="2000"/>
          </a:p>
          <a:p>
            <a:pPr>
              <a:lnSpc>
                <a:spcPct val="150000"/>
              </a:lnSpc>
            </a:pPr>
            <a:endParaRPr lang="zh-CN" altLang="en-US" sz="2000"/>
          </a:p>
        </p:txBody>
      </p:sp>
      <p:sp>
        <p:nvSpPr>
          <p:cNvPr id="27" name="文本框 26"/>
          <p:cNvSpPr txBox="1"/>
          <p:nvPr/>
        </p:nvSpPr>
        <p:spPr>
          <a:xfrm>
            <a:off x="350520" y="1470025"/>
            <a:ext cx="8439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外层</a:t>
            </a:r>
            <a:endParaRPr lang="zh-CN" altLang="en-US" sz="2000"/>
          </a:p>
        </p:txBody>
      </p:sp>
      <p:sp>
        <p:nvSpPr>
          <p:cNvPr id="28" name="文本框 27"/>
          <p:cNvSpPr txBox="1"/>
          <p:nvPr/>
        </p:nvSpPr>
        <p:spPr>
          <a:xfrm>
            <a:off x="356235" y="3145155"/>
            <a:ext cx="8439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内层</a:t>
            </a:r>
            <a:endParaRPr lang="zh-CN" altLang="en-US" sz="2000"/>
          </a:p>
        </p:txBody>
      </p:sp>
      <p:sp>
        <p:nvSpPr>
          <p:cNvPr id="30" name="文本框 29"/>
          <p:cNvSpPr txBox="1"/>
          <p:nvPr/>
        </p:nvSpPr>
        <p:spPr>
          <a:xfrm>
            <a:off x="1199515" y="1018540"/>
            <a:ext cx="3608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0          1         2         3         4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1200150" y="2569210"/>
            <a:ext cx="3608705" cy="389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   0          1         2         3         4</a:t>
            </a:r>
            <a:endParaRPr lang="en-US" altLang="zh-CN"/>
          </a:p>
        </p:txBody>
      </p:sp>
      <p:sp>
        <p:nvSpPr>
          <p:cNvPr id="2" name="上箭头 1"/>
          <p:cNvSpPr/>
          <p:nvPr>
            <p:custDataLst>
              <p:tags r:id="rId5"/>
            </p:custDataLst>
          </p:nvPr>
        </p:nvSpPr>
        <p:spPr>
          <a:xfrm>
            <a:off x="2103120" y="2122805"/>
            <a:ext cx="354330" cy="476250"/>
          </a:xfrm>
          <a:prstGeom prst="upArrow">
            <a:avLst>
              <a:gd name="adj1" fmla="val 50000"/>
              <a:gd name="adj2" fmla="val 5274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4" name="矩形 3"/>
          <p:cNvSpPr/>
          <p:nvPr>
            <p:custDataLst>
              <p:tags r:id="rId6"/>
            </p:custDataLst>
          </p:nvPr>
        </p:nvSpPr>
        <p:spPr>
          <a:xfrm>
            <a:off x="6949440" y="1241425"/>
            <a:ext cx="7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129655" y="1415415"/>
            <a:ext cx="819785" cy="453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target</a:t>
            </a:r>
            <a:endParaRPr lang="en-US" altLang="zh-CN"/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bldLvl="0" animBg="1"/>
      <p:bldP spid="22" grpId="1" animBg="1"/>
      <p:bldP spid="22" grpId="2" bldLvl="0" animBg="1"/>
      <p:bldP spid="23" grpId="0" bldLvl="0" animBg="1"/>
      <p:bldP spid="23" grpId="1" animBg="1"/>
      <p:bldP spid="23" grpId="2" bldLvl="0" animBg="1"/>
      <p:bldP spid="24" grpId="0" bldLvl="0" animBg="1"/>
      <p:bldP spid="24" grpId="1" animBg="1"/>
      <p:bldP spid="25" grpId="0" bldLvl="0" animBg="1"/>
      <p:bldP spid="25" grpId="1" animBg="1"/>
      <p:bldP spid="25" grpId="2" bldLvl="0" animBg="1"/>
      <p:bldP spid="26" grpId="0"/>
      <p:bldP spid="27" grpId="0"/>
      <p:bldP spid="27" grpId="1"/>
      <p:bldP spid="28" grpId="0"/>
      <p:bldP spid="28" grpId="1"/>
      <p:bldP spid="21" grpId="2" animBg="1"/>
      <p:bldP spid="2" grpId="0" bldLvl="0" animBg="1"/>
      <p:bldP spid="2" grpId="1" animBg="1"/>
      <p:bldP spid="24" grpId="2" animBg="1"/>
      <p:bldP spid="25" grpId="3" animBg="1"/>
      <p:bldP spid="25" grpId="4" animBg="1"/>
      <p:bldP spid="23" grpId="3" animBg="1"/>
      <p:bldP spid="11" grpId="0" animBg="1"/>
      <p:bldP spid="12" grpId="0" animBg="1"/>
      <p:bldP spid="13" grpId="0" animBg="1"/>
      <p:bldP spid="15" grpId="0" animBg="1"/>
      <p:bldP spid="17" grpId="0" animBg="1"/>
      <p:bldP spid="31" grpId="0"/>
      <p:bldP spid="11" grpId="1" animBg="1"/>
      <p:bldP spid="12" grpId="1" animBg="1"/>
      <p:bldP spid="13" grpId="1" animBg="1"/>
      <p:bldP spid="15" grpId="1" animBg="1"/>
      <p:bldP spid="17" grpId="1" animBg="1"/>
      <p:bldP spid="31" grpId="1"/>
      <p:bldP spid="23" grpId="5" animBg="1"/>
      <p:bldP spid="24" grpId="3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1耗时耗空间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540" y="3896995"/>
            <a:ext cx="5619115" cy="645160"/>
          </a:xfrm>
          <a:prstGeom prst="rect">
            <a:avLst/>
          </a:prstGeom>
        </p:spPr>
      </p:pic>
      <p:pic>
        <p:nvPicPr>
          <p:cNvPr id="5" name="图片 4" descr="1.1代码"/>
          <p:cNvPicPr>
            <a:picLocks noChangeAspect="1"/>
          </p:cNvPicPr>
          <p:nvPr/>
        </p:nvPicPr>
        <p:blipFill>
          <a:blip r:embed="rId2"/>
          <a:srcRect l="6868" t="14124" r="2447"/>
          <a:stretch>
            <a:fillRect/>
          </a:stretch>
        </p:blipFill>
        <p:spPr>
          <a:xfrm>
            <a:off x="637540" y="1241425"/>
            <a:ext cx="5619115" cy="238633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637540" y="476250"/>
            <a:ext cx="4585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方法一：直接查找（</a:t>
            </a:r>
            <a:r>
              <a:rPr lang="en-US" altLang="zh-CN" sz="2400"/>
              <a:t>for</a:t>
            </a:r>
            <a:r>
              <a:rPr lang="zh-CN" altLang="en-US" sz="2400"/>
              <a:t>双重循环</a:t>
            </a:r>
            <a:r>
              <a:rPr lang="en-US" altLang="zh-CN" sz="2400"/>
              <a:t>)</a:t>
            </a:r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6765290" y="1241425"/>
            <a:ext cx="2553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时间复杂度：</a:t>
            </a:r>
            <a:r>
              <a:rPr lang="en-US" altLang="zh-CN" sz="2000"/>
              <a:t>O(n</a:t>
            </a:r>
            <a:r>
              <a:rPr lang="en-US" altLang="zh-CN" sz="2000" baseline="30000"/>
              <a:t>2</a:t>
            </a:r>
            <a:r>
              <a:rPr lang="en-US" altLang="zh-CN" sz="2000"/>
              <a:t>)</a:t>
            </a:r>
            <a:endParaRPr lang="zh-CN" altLang="en-US" sz="2000"/>
          </a:p>
        </p:txBody>
      </p:sp>
      <p:sp>
        <p:nvSpPr>
          <p:cNvPr id="8" name="文本框 7"/>
          <p:cNvSpPr txBox="1"/>
          <p:nvPr/>
        </p:nvSpPr>
        <p:spPr>
          <a:xfrm>
            <a:off x="6765290" y="1927225"/>
            <a:ext cx="36798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/>
              <a:t>有没有更好的方法来降低时间耗费？</a:t>
            </a:r>
            <a:endParaRPr lang="zh-CN" altLang="en-US" sz="200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637540" y="476250"/>
            <a:ext cx="4585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方法二：哈希表（字典</a:t>
            </a:r>
            <a:r>
              <a:rPr lang="en-US" altLang="zh-CN" sz="2400"/>
              <a:t>)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818515" y="1115060"/>
            <a:ext cx="97434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/>
              <a:t>哈希表：是根据关键码值(Key value)而直接进行访问的数据结构。也就是说，它通过把关键码值映射到表中一个位置来访问记录，以加快查找的速度。</a:t>
            </a:r>
            <a:endParaRPr lang="zh-CN" altLang="en-US" sz="2000"/>
          </a:p>
        </p:txBody>
      </p:sp>
      <p:sp>
        <p:nvSpPr>
          <p:cNvPr id="5" name="矩形 4"/>
          <p:cNvSpPr/>
          <p:nvPr/>
        </p:nvSpPr>
        <p:spPr>
          <a:xfrm>
            <a:off x="944880" y="2708910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659255" y="2708910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379345" y="2708910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3099435" y="2708910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3819525" y="2708910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3660" y="2870200"/>
            <a:ext cx="744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nums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944880" y="2341880"/>
            <a:ext cx="3608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0          1         2         3         4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5863590" y="2710180"/>
            <a:ext cx="7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5862955" y="3430270"/>
            <a:ext cx="7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5862955" y="4150360"/>
            <a:ext cx="7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5862955" y="4870450"/>
            <a:ext cx="7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6583680" y="2710180"/>
            <a:ext cx="72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6583680" y="3430270"/>
            <a:ext cx="72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6583680" y="4150360"/>
            <a:ext cx="72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6583680" y="4870450"/>
            <a:ext cx="72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5923280" y="2341880"/>
            <a:ext cx="599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key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6583680" y="2341880"/>
            <a:ext cx="775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value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6583680" y="3430270"/>
            <a:ext cx="72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8000365" y="3061335"/>
            <a:ext cx="3201670" cy="1088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根据列表</a:t>
            </a:r>
            <a:r>
              <a:rPr lang="en-US" altLang="zh-CN"/>
              <a:t>nums</a:t>
            </a:r>
            <a:r>
              <a:rPr lang="zh-CN" altLang="en-US"/>
              <a:t>创建一个字典，以此可以根据列表元素值快速索引出对应的数组</a:t>
            </a:r>
            <a:r>
              <a:rPr lang="zh-CN" altLang="en-US"/>
              <a:t>下标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 uiExpand="1" build="allAtOnce"/>
      <p:bldP spid="18" grpId="0" bldLvl="0" animBg="1" uiExpand="1" build="allAtOnce"/>
      <p:bldP spid="19" grpId="0" bldLvl="0" animBg="1" uiExpand="1" build="allAtOnce"/>
      <p:bldP spid="20" grpId="0" bldLvl="0" animBg="1" uiExpand="1" build="allAtOnce"/>
      <p:bldP spid="21" grpId="0" bldLvl="0" animBg="1" uiExpand="1" build="allAtOnce"/>
      <p:bldP spid="22" grpId="0" bldLvl="0" animBg="1" uiExpand="1" build="allAtOnce"/>
      <p:bldP spid="23" grpId="0" bldLvl="0" animBg="1" uiExpand="1" build="allAtOnce"/>
      <p:bldP spid="24" grpId="0" bldLvl="0" animBg="1" uiExpand="1" build="allAtOnce"/>
      <p:bldP spid="25" grpId="0"/>
      <p:bldP spid="27" grpId="0"/>
      <p:bldP spid="5" grpId="0" animBg="1"/>
      <p:bldP spid="7" grpId="0" animBg="1"/>
      <p:bldP spid="8" grpId="0" animBg="1"/>
      <p:bldP spid="9" grpId="0" animBg="1"/>
      <p:bldP spid="16" grpId="0" animBg="1"/>
      <p:bldP spid="15" grpId="0"/>
      <p:bldP spid="30" grpId="0"/>
      <p:bldP spid="5" grpId="1" animBg="1"/>
      <p:bldP spid="7" grpId="1" animBg="1"/>
      <p:bldP spid="8" grpId="1" animBg="1"/>
      <p:bldP spid="9" grpId="1" animBg="1"/>
      <p:bldP spid="16" grpId="1" animBg="1"/>
      <p:bldP spid="15" grpId="1"/>
      <p:bldP spid="30" grpId="1"/>
      <p:bldP spid="4" grpId="0"/>
      <p:bldP spid="4" grpId="1"/>
      <p:bldP spid="28" grpId="0" animBg="1"/>
      <p:bldP spid="2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37540" y="422910"/>
            <a:ext cx="4020185" cy="611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242. 有效的字母异位词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414145" y="1034415"/>
            <a:ext cx="90544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/>
              <a:t>题目描述：给定两个字符串 s 和 t ，编写一个函数来判断 t 是否是 s 的字母异位词。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注意：若 s 和 t 中每个字符出现的次数都相同，则称 s 和 t 互为字母异位词。</a:t>
            </a:r>
            <a:endParaRPr lang="zh-CN" altLang="en-US" sz="2000"/>
          </a:p>
        </p:txBody>
      </p:sp>
      <p:sp>
        <p:nvSpPr>
          <p:cNvPr id="8" name="矩形 7"/>
          <p:cNvSpPr/>
          <p:nvPr/>
        </p:nvSpPr>
        <p:spPr>
          <a:xfrm>
            <a:off x="3771900" y="1199515"/>
            <a:ext cx="808355" cy="337820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93135" y="2078355"/>
            <a:ext cx="3066415" cy="37782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414780" y="2634615"/>
            <a:ext cx="4210685" cy="3528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/>
              <a:t>示例 1: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输入: s = "anagram", t = "nagaram"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输出: true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示例 2: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输入: s = "rat", t = "car"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输出: false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animBg="1"/>
      <p:bldP spid="9" grpId="0" bldLvl="0" animBg="1"/>
      <p:bldP spid="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37540" y="422910"/>
            <a:ext cx="4020185" cy="611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242. 有效的字母异位词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808355" y="1034415"/>
            <a:ext cx="4197350" cy="1594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/>
              <a:t>示例 1: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输入: s = "anagram", t = "nagaram"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输出: true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05705" y="422910"/>
            <a:ext cx="615632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/>
              <a:t>方法一：统计这两个字符串字符种类和数量是否</a:t>
            </a:r>
            <a:r>
              <a:rPr lang="zh-CN" altLang="en-US" sz="2000"/>
              <a:t>相等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733425" y="2628900"/>
            <a:ext cx="39243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1.</a:t>
            </a:r>
            <a:r>
              <a:rPr lang="zh-CN" altLang="en-US"/>
              <a:t>判断两个字符串长度是否一样，不一样则直接返回</a:t>
            </a:r>
            <a:r>
              <a:rPr lang="en-US" altLang="zh-CN"/>
              <a:t>false</a:t>
            </a:r>
            <a:r>
              <a:rPr lang="zh-CN" altLang="en-US"/>
              <a:t>。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2.</a:t>
            </a:r>
            <a:r>
              <a:rPr lang="zh-CN" altLang="en-US"/>
              <a:t>若一样，分别统计两个字符串中的各字符数量，分别存储在两个字典</a:t>
            </a:r>
            <a:r>
              <a:rPr lang="zh-CN" altLang="en-US"/>
              <a:t>中。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3.</a:t>
            </a:r>
            <a:r>
              <a:rPr lang="zh-CN" altLang="en-US"/>
              <a:t>比较两个字典是否相等，相等返回</a:t>
            </a:r>
            <a:r>
              <a:rPr lang="en-US" altLang="zh-CN"/>
              <a:t>true</a:t>
            </a:r>
            <a:r>
              <a:rPr lang="zh-CN" altLang="en-US"/>
              <a:t>，否则返回</a:t>
            </a:r>
            <a:r>
              <a:rPr lang="en-US" altLang="zh-CN"/>
              <a:t>false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6856730" y="2809875"/>
            <a:ext cx="7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7582535" y="2809875"/>
            <a:ext cx="7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8308340" y="2809875"/>
            <a:ext cx="7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9034145" y="2809875"/>
            <a:ext cx="7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7588250" y="3532505"/>
            <a:ext cx="72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6856730" y="3532505"/>
            <a:ext cx="72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6864350" y="3532505"/>
            <a:ext cx="72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9763760" y="3532505"/>
            <a:ext cx="72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6136640" y="3060700"/>
            <a:ext cx="599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key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5922645" y="3655695"/>
            <a:ext cx="813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value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9759950" y="2809875"/>
            <a:ext cx="7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33" name="矩形 32"/>
          <p:cNvSpPr/>
          <p:nvPr/>
        </p:nvSpPr>
        <p:spPr>
          <a:xfrm>
            <a:off x="9034145" y="3532505"/>
            <a:ext cx="72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005705" y="1528445"/>
            <a:ext cx="318770" cy="5594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000">
                <a:sym typeface="+mn-ea"/>
              </a:rPr>
              <a:t>s</a:t>
            </a:r>
            <a:r>
              <a:rPr lang="zh-CN" altLang="en-US">
                <a:sym typeface="+mn-ea"/>
              </a:rPr>
              <a:t> </a:t>
            </a:r>
            <a:endParaRPr lang="zh-CN" altLang="en-US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10835" y="1367155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130925" y="1367155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851015" y="1367155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571105" y="1367155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8291195" y="1367155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9011285" y="1367155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9731375" y="1367155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443220" y="1011555"/>
            <a:ext cx="5034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0         1          2         3         4          5         6</a:t>
            </a:r>
            <a:endParaRPr lang="en-US" altLang="zh-CN"/>
          </a:p>
        </p:txBody>
      </p:sp>
      <p:sp>
        <p:nvSpPr>
          <p:cNvPr id="15" name="上箭头 14"/>
          <p:cNvSpPr/>
          <p:nvPr/>
        </p:nvSpPr>
        <p:spPr>
          <a:xfrm>
            <a:off x="5605145" y="2183765"/>
            <a:ext cx="334645" cy="4419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16" name="上箭头 15"/>
          <p:cNvSpPr/>
          <p:nvPr>
            <p:custDataLst>
              <p:tags r:id="rId1"/>
            </p:custDataLst>
          </p:nvPr>
        </p:nvSpPr>
        <p:spPr>
          <a:xfrm>
            <a:off x="6415405" y="2186940"/>
            <a:ext cx="334645" cy="4419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26" name="上箭头 25"/>
          <p:cNvSpPr/>
          <p:nvPr>
            <p:custDataLst>
              <p:tags r:id="rId2"/>
            </p:custDataLst>
          </p:nvPr>
        </p:nvSpPr>
        <p:spPr>
          <a:xfrm>
            <a:off x="7100570" y="2186940"/>
            <a:ext cx="334645" cy="4419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28" name="上箭头 27"/>
          <p:cNvSpPr/>
          <p:nvPr>
            <p:custDataLst>
              <p:tags r:id="rId3"/>
            </p:custDataLst>
          </p:nvPr>
        </p:nvSpPr>
        <p:spPr>
          <a:xfrm>
            <a:off x="7840980" y="2186940"/>
            <a:ext cx="334645" cy="4419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29" name="上箭头 28"/>
          <p:cNvSpPr/>
          <p:nvPr>
            <p:custDataLst>
              <p:tags r:id="rId4"/>
            </p:custDataLst>
          </p:nvPr>
        </p:nvSpPr>
        <p:spPr>
          <a:xfrm>
            <a:off x="8553450" y="2183765"/>
            <a:ext cx="334645" cy="4419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30" name="上箭头 29"/>
          <p:cNvSpPr/>
          <p:nvPr>
            <p:custDataLst>
              <p:tags r:id="rId5"/>
            </p:custDataLst>
          </p:nvPr>
        </p:nvSpPr>
        <p:spPr>
          <a:xfrm>
            <a:off x="9265920" y="2186940"/>
            <a:ext cx="334645" cy="4419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31" name="上箭头 30"/>
          <p:cNvSpPr/>
          <p:nvPr>
            <p:custDataLst>
              <p:tags r:id="rId6"/>
            </p:custDataLst>
          </p:nvPr>
        </p:nvSpPr>
        <p:spPr>
          <a:xfrm>
            <a:off x="9946005" y="2186940"/>
            <a:ext cx="334645" cy="4419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35" name="文本框 34"/>
          <p:cNvSpPr txBox="1"/>
          <p:nvPr>
            <p:custDataLst>
              <p:tags r:id="rId7"/>
            </p:custDataLst>
          </p:nvPr>
        </p:nvSpPr>
        <p:spPr>
          <a:xfrm>
            <a:off x="4919980" y="3148965"/>
            <a:ext cx="685165" cy="5594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>
                <a:sym typeface="+mn-ea"/>
              </a:rPr>
              <a:t>sdict</a:t>
            </a:r>
            <a:r>
              <a:rPr lang="zh-CN" altLang="en-US">
                <a:sym typeface="+mn-ea"/>
              </a:rPr>
              <a:t> </a:t>
            </a:r>
            <a:endParaRPr lang="zh-CN" altLang="en-US">
              <a:sym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308340" y="3532505"/>
            <a:ext cx="72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7" name="矩形 36"/>
          <p:cNvSpPr/>
          <p:nvPr>
            <p:custDataLst>
              <p:tags r:id="rId8"/>
            </p:custDataLst>
          </p:nvPr>
        </p:nvSpPr>
        <p:spPr>
          <a:xfrm>
            <a:off x="6864350" y="3532505"/>
            <a:ext cx="72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8" name="矩形 37"/>
          <p:cNvSpPr/>
          <p:nvPr/>
        </p:nvSpPr>
        <p:spPr>
          <a:xfrm>
            <a:off x="6856730" y="4791075"/>
            <a:ext cx="7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39" name="矩形 38"/>
          <p:cNvSpPr/>
          <p:nvPr/>
        </p:nvSpPr>
        <p:spPr>
          <a:xfrm>
            <a:off x="7582535" y="4791075"/>
            <a:ext cx="7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40" name="矩形 39"/>
          <p:cNvSpPr/>
          <p:nvPr/>
        </p:nvSpPr>
        <p:spPr>
          <a:xfrm>
            <a:off x="8308340" y="4791075"/>
            <a:ext cx="7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</a:t>
            </a:r>
            <a:endParaRPr lang="en-US" altLang="zh-CN"/>
          </a:p>
        </p:txBody>
      </p:sp>
      <p:sp>
        <p:nvSpPr>
          <p:cNvPr id="41" name="矩形 40"/>
          <p:cNvSpPr/>
          <p:nvPr/>
        </p:nvSpPr>
        <p:spPr>
          <a:xfrm>
            <a:off x="9034145" y="4791075"/>
            <a:ext cx="7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42" name="矩形 41"/>
          <p:cNvSpPr/>
          <p:nvPr/>
        </p:nvSpPr>
        <p:spPr>
          <a:xfrm>
            <a:off x="7593965" y="5513705"/>
            <a:ext cx="72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3" name="矩形 42"/>
          <p:cNvSpPr/>
          <p:nvPr/>
        </p:nvSpPr>
        <p:spPr>
          <a:xfrm>
            <a:off x="6856730" y="5513705"/>
            <a:ext cx="72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5" name="矩形 44"/>
          <p:cNvSpPr/>
          <p:nvPr/>
        </p:nvSpPr>
        <p:spPr>
          <a:xfrm>
            <a:off x="9763760" y="5513705"/>
            <a:ext cx="72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6136640" y="5041900"/>
            <a:ext cx="599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key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5922645" y="5636895"/>
            <a:ext cx="813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value</a:t>
            </a:r>
            <a:endParaRPr lang="en-US" altLang="zh-CN"/>
          </a:p>
        </p:txBody>
      </p:sp>
      <p:sp>
        <p:nvSpPr>
          <p:cNvPr id="48" name="矩形 47"/>
          <p:cNvSpPr/>
          <p:nvPr/>
        </p:nvSpPr>
        <p:spPr>
          <a:xfrm>
            <a:off x="9759950" y="4791075"/>
            <a:ext cx="7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49" name="矩形 48"/>
          <p:cNvSpPr/>
          <p:nvPr/>
        </p:nvSpPr>
        <p:spPr>
          <a:xfrm>
            <a:off x="9032875" y="5513705"/>
            <a:ext cx="72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4919980" y="5130165"/>
            <a:ext cx="685165" cy="5594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>
                <a:sym typeface="+mn-ea"/>
              </a:rPr>
              <a:t>tdict</a:t>
            </a:r>
            <a:r>
              <a:rPr lang="zh-CN" altLang="en-US">
                <a:sym typeface="+mn-ea"/>
              </a:rPr>
              <a:t> </a:t>
            </a:r>
            <a:endParaRPr lang="zh-CN" altLang="en-US"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314055" y="5513705"/>
            <a:ext cx="72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2" grpId="0"/>
      <p:bldP spid="2" grpId="1"/>
      <p:bldP spid="5" grpId="0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/>
      <p:bldP spid="5" grpId="1"/>
      <p:bldP spid="6" grpId="1" animBg="1"/>
      <p:bldP spid="7" grpId="1" animBg="1"/>
      <p:bldP spid="8" grpId="1" animBg="1"/>
      <p:bldP spid="9" grpId="1" animBg="1"/>
      <p:bldP spid="11" grpId="1" animBg="1"/>
      <p:bldP spid="12" grpId="1" animBg="1"/>
      <p:bldP spid="13" grpId="1" animBg="1"/>
      <p:bldP spid="14" grpId="1"/>
      <p:bldP spid="15" grpId="0" animBg="1"/>
      <p:bldP spid="15" grpId="1" animBg="1"/>
      <p:bldP spid="15" grpId="2" animBg="1"/>
      <p:bldP spid="16" grpId="0" bldLvl="0" animBg="1"/>
      <p:bldP spid="16" grpId="1" animBg="1"/>
      <p:bldP spid="16" grpId="2" bldLvl="0" animBg="1"/>
      <p:bldP spid="26" grpId="0" bldLvl="0" animBg="1"/>
      <p:bldP spid="26" grpId="1" animBg="1"/>
      <p:bldP spid="26" grpId="2" bldLvl="0" animBg="1"/>
      <p:bldP spid="28" grpId="0" bldLvl="0" animBg="1"/>
      <p:bldP spid="28" grpId="1" animBg="1"/>
      <p:bldP spid="28" grpId="2" bldLvl="0" animBg="1"/>
      <p:bldP spid="29" grpId="0" bldLvl="0" animBg="1"/>
      <p:bldP spid="29" grpId="1" animBg="1"/>
      <p:bldP spid="29" grpId="2" bldLvl="0" animBg="1"/>
      <p:bldP spid="30" grpId="0" bldLvl="0" animBg="1"/>
      <p:bldP spid="30" grpId="1" animBg="1"/>
      <p:bldP spid="30" grpId="2" bldLvl="0" animBg="1"/>
      <p:bldP spid="31" grpId="0" bldLvl="0" animBg="1"/>
      <p:bldP spid="31" grpId="1" animBg="1"/>
      <p:bldP spid="31" grpId="2" bldLvl="0" animBg="1"/>
      <p:bldP spid="25" grpId="0"/>
      <p:bldP spid="25" grpId="1"/>
      <p:bldP spid="27" grpId="0"/>
      <p:bldP spid="27" grpId="1"/>
      <p:bldP spid="35" grpId="0"/>
      <p:bldP spid="35" grpId="1"/>
      <p:bldP spid="17" grpId="0" animBg="1"/>
      <p:bldP spid="17" grpId="1" animBg="1"/>
      <p:bldP spid="22" grpId="0" bldLvl="0" animBg="1"/>
      <p:bldP spid="22" grpId="1" animBg="1"/>
      <p:bldP spid="18" grpId="0" animBg="1"/>
      <p:bldP spid="18" grpId="1" animBg="1"/>
      <p:bldP spid="21" grpId="0" bldLvl="0" animBg="1"/>
      <p:bldP spid="21" grpId="1" animBg="1"/>
      <p:bldP spid="19" grpId="0" animBg="1"/>
      <p:bldP spid="19" grpId="1" animBg="1"/>
      <p:bldP spid="36" grpId="0" bldLvl="0" animBg="1"/>
      <p:bldP spid="36" grpId="1" animBg="1"/>
      <p:bldP spid="20" grpId="0" animBg="1"/>
      <p:bldP spid="20" grpId="1" animBg="1"/>
      <p:bldP spid="33" grpId="0" bldLvl="0" animBg="1"/>
      <p:bldP spid="33" grpId="1" animBg="1"/>
      <p:bldP spid="32" grpId="0" animBg="1"/>
      <p:bldP spid="32" grpId="1" animBg="1"/>
      <p:bldP spid="24" grpId="0" bldLvl="0" animBg="1"/>
      <p:bldP spid="24" grpId="1" animBg="1"/>
      <p:bldP spid="23" grpId="0" bldLvl="0" animBg="1"/>
      <p:bldP spid="23" grpId="1" animBg="1"/>
      <p:bldP spid="37" grpId="0" bldLvl="0" animBg="1"/>
      <p:bldP spid="37" grpId="1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6" grpId="0"/>
      <p:bldP spid="47" grpId="0"/>
      <p:bldP spid="48" grpId="0" animBg="1"/>
      <p:bldP spid="49" grpId="0" animBg="1"/>
      <p:bldP spid="50" grpId="0"/>
      <p:bldP spid="51" grpId="0" animBg="1"/>
      <p:bldP spid="38" grpId="1" animBg="1"/>
      <p:bldP spid="39" grpId="1" animBg="1"/>
      <p:bldP spid="40" grpId="1" animBg="1"/>
      <p:bldP spid="41" grpId="1" animBg="1"/>
      <p:bldP spid="42" grpId="1" animBg="1"/>
      <p:bldP spid="43" grpId="1" animBg="1"/>
      <p:bldP spid="45" grpId="1" animBg="1"/>
      <p:bldP spid="46" grpId="1"/>
      <p:bldP spid="47" grpId="1"/>
      <p:bldP spid="48" grpId="1" animBg="1"/>
      <p:bldP spid="49" grpId="1" animBg="1"/>
      <p:bldP spid="50" grpId="1"/>
      <p:bldP spid="5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37540" y="422910"/>
            <a:ext cx="4020185" cy="611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242. 有效的字母异位词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734695" y="1034415"/>
            <a:ext cx="4271010" cy="1594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/>
              <a:t>示例 1: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输入: s = "anagram", t = "nagaram"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输出: true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383405" y="422910"/>
            <a:ext cx="761682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/>
              <a:t>方法一（优化版）：统计这两个字符串字符种类和数量是否</a:t>
            </a:r>
            <a:r>
              <a:rPr lang="zh-CN" altLang="en-US" sz="2000"/>
              <a:t>相等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734695" y="2324735"/>
            <a:ext cx="4184650" cy="4076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1.</a:t>
            </a:r>
            <a:r>
              <a:rPr lang="zh-CN" altLang="en-US"/>
              <a:t>判断两个字符串长度是否一样，不一样则直接返回</a:t>
            </a:r>
            <a:r>
              <a:rPr lang="en-US" altLang="zh-CN"/>
              <a:t>false</a:t>
            </a:r>
            <a:r>
              <a:rPr lang="zh-CN" altLang="en-US"/>
              <a:t>。</a:t>
            </a:r>
            <a:endParaRPr lang="zh-CN" altLang="en-US"/>
          </a:p>
          <a:p>
            <a:pPr indent="0" fontAlgn="auto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/>
          </a:p>
          <a:p>
            <a:pPr indent="0" fontAlgn="auto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2.</a:t>
            </a:r>
            <a:r>
              <a:rPr lang="zh-CN" altLang="en-US"/>
              <a:t>若一样，先统计字符串中的各字符数量，存储在字典中。然后遍历另一个字符串，若该字符串中字符元素存在于字典中，则字典中的字符对应值减一，否则返回</a:t>
            </a:r>
            <a:r>
              <a:rPr lang="en-US" altLang="zh-CN"/>
              <a:t>false</a:t>
            </a:r>
            <a:endParaRPr lang="zh-CN" altLang="en-US"/>
          </a:p>
          <a:p>
            <a:pPr indent="0" fontAlgn="auto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/>
          </a:p>
          <a:p>
            <a:pPr indent="0" fontAlgn="auto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3.</a:t>
            </a:r>
            <a:r>
              <a:rPr lang="zh-CN" altLang="en-US"/>
              <a:t>判断字典的值是否都为</a:t>
            </a:r>
            <a:r>
              <a:rPr lang="en-US" altLang="zh-CN"/>
              <a:t>0</a:t>
            </a:r>
            <a:r>
              <a:rPr lang="zh-CN" altLang="en-US"/>
              <a:t>，是</a:t>
            </a:r>
            <a:r>
              <a:rPr lang="zh-CN" altLang="en-US"/>
              <a:t>则返回</a:t>
            </a:r>
            <a:r>
              <a:rPr lang="en-US" altLang="zh-CN"/>
              <a:t>true</a:t>
            </a:r>
            <a:r>
              <a:rPr lang="zh-CN" altLang="en-US"/>
              <a:t>，否则返回</a:t>
            </a:r>
            <a:r>
              <a:rPr lang="en-US" altLang="zh-CN"/>
              <a:t>false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6856730" y="2809875"/>
            <a:ext cx="7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7582535" y="2809875"/>
            <a:ext cx="7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8308340" y="2809875"/>
            <a:ext cx="7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9034145" y="2809875"/>
            <a:ext cx="7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7588250" y="3532505"/>
            <a:ext cx="72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6856730" y="3532505"/>
            <a:ext cx="72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6864350" y="3532505"/>
            <a:ext cx="72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9763760" y="3532505"/>
            <a:ext cx="72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6136640" y="3060700"/>
            <a:ext cx="599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key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5922645" y="3655695"/>
            <a:ext cx="813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value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9759950" y="2809875"/>
            <a:ext cx="7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33" name="矩形 32"/>
          <p:cNvSpPr/>
          <p:nvPr/>
        </p:nvSpPr>
        <p:spPr>
          <a:xfrm>
            <a:off x="9034145" y="3532505"/>
            <a:ext cx="72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005705" y="1528445"/>
            <a:ext cx="318770" cy="5594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000">
                <a:sym typeface="+mn-ea"/>
              </a:rPr>
              <a:t>s</a:t>
            </a:r>
            <a:r>
              <a:rPr lang="zh-CN" altLang="en-US">
                <a:sym typeface="+mn-ea"/>
              </a:rPr>
              <a:t> </a:t>
            </a:r>
            <a:endParaRPr lang="zh-CN" altLang="en-US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10835" y="1367155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130925" y="1367155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851015" y="1367155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571105" y="1367155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8291195" y="1367155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9011285" y="1367155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9731375" y="1367155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443220" y="1011555"/>
            <a:ext cx="5034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0         1          2         3         4          5         6</a:t>
            </a:r>
            <a:endParaRPr lang="en-US" altLang="zh-CN"/>
          </a:p>
        </p:txBody>
      </p:sp>
      <p:sp>
        <p:nvSpPr>
          <p:cNvPr id="35" name="文本框 34"/>
          <p:cNvSpPr txBox="1"/>
          <p:nvPr>
            <p:custDataLst>
              <p:tags r:id="rId1"/>
            </p:custDataLst>
          </p:nvPr>
        </p:nvSpPr>
        <p:spPr>
          <a:xfrm>
            <a:off x="4919980" y="3148965"/>
            <a:ext cx="685165" cy="5594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>
                <a:sym typeface="+mn-ea"/>
              </a:rPr>
              <a:t>dict</a:t>
            </a:r>
            <a:r>
              <a:rPr lang="zh-CN" altLang="en-US">
                <a:sym typeface="+mn-ea"/>
              </a:rPr>
              <a:t> </a:t>
            </a:r>
            <a:endParaRPr lang="zh-CN" altLang="en-US">
              <a:sym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308340" y="3532505"/>
            <a:ext cx="72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7" name="矩形 36"/>
          <p:cNvSpPr/>
          <p:nvPr>
            <p:custDataLst>
              <p:tags r:id="rId2"/>
            </p:custDataLst>
          </p:nvPr>
        </p:nvSpPr>
        <p:spPr>
          <a:xfrm>
            <a:off x="6864350" y="3532505"/>
            <a:ext cx="72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4" name="文本框 33"/>
          <p:cNvSpPr txBox="1"/>
          <p:nvPr>
            <p:custDataLst>
              <p:tags r:id="rId3"/>
            </p:custDataLst>
          </p:nvPr>
        </p:nvSpPr>
        <p:spPr>
          <a:xfrm>
            <a:off x="5038090" y="5300345"/>
            <a:ext cx="318770" cy="5594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 </a:t>
            </a:r>
            <a:endParaRPr lang="zh-CN" altLang="en-US">
              <a:sym typeface="+mn-ea"/>
            </a:endParaRPr>
          </a:p>
        </p:txBody>
      </p:sp>
      <p:sp>
        <p:nvSpPr>
          <p:cNvPr id="44" name="矩形 43"/>
          <p:cNvSpPr/>
          <p:nvPr>
            <p:custDataLst>
              <p:tags r:id="rId4"/>
            </p:custDataLst>
          </p:nvPr>
        </p:nvSpPr>
        <p:spPr>
          <a:xfrm>
            <a:off x="5443220" y="5139055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52" name="矩形 51"/>
          <p:cNvSpPr/>
          <p:nvPr>
            <p:custDataLst>
              <p:tags r:id="rId5"/>
            </p:custDataLst>
          </p:nvPr>
        </p:nvSpPr>
        <p:spPr>
          <a:xfrm>
            <a:off x="6163310" y="5139055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53" name="矩形 52"/>
          <p:cNvSpPr/>
          <p:nvPr>
            <p:custDataLst>
              <p:tags r:id="rId6"/>
            </p:custDataLst>
          </p:nvPr>
        </p:nvSpPr>
        <p:spPr>
          <a:xfrm>
            <a:off x="6883400" y="5139055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</a:t>
            </a:r>
            <a:endParaRPr lang="en-US" altLang="zh-CN"/>
          </a:p>
        </p:txBody>
      </p:sp>
      <p:sp>
        <p:nvSpPr>
          <p:cNvPr id="54" name="矩形 53"/>
          <p:cNvSpPr/>
          <p:nvPr>
            <p:custDataLst>
              <p:tags r:id="rId7"/>
            </p:custDataLst>
          </p:nvPr>
        </p:nvSpPr>
        <p:spPr>
          <a:xfrm>
            <a:off x="7603490" y="5139055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55" name="矩形 54"/>
          <p:cNvSpPr/>
          <p:nvPr>
            <p:custDataLst>
              <p:tags r:id="rId8"/>
            </p:custDataLst>
          </p:nvPr>
        </p:nvSpPr>
        <p:spPr>
          <a:xfrm>
            <a:off x="8323580" y="5139055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56" name="矩形 55"/>
          <p:cNvSpPr/>
          <p:nvPr>
            <p:custDataLst>
              <p:tags r:id="rId9"/>
            </p:custDataLst>
          </p:nvPr>
        </p:nvSpPr>
        <p:spPr>
          <a:xfrm>
            <a:off x="9043670" y="5139055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57" name="矩形 56"/>
          <p:cNvSpPr/>
          <p:nvPr>
            <p:custDataLst>
              <p:tags r:id="rId10"/>
            </p:custDataLst>
          </p:nvPr>
        </p:nvSpPr>
        <p:spPr>
          <a:xfrm>
            <a:off x="9763760" y="5139055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58" name="文本框 57"/>
          <p:cNvSpPr txBox="1"/>
          <p:nvPr>
            <p:custDataLst>
              <p:tags r:id="rId11"/>
            </p:custDataLst>
          </p:nvPr>
        </p:nvSpPr>
        <p:spPr>
          <a:xfrm>
            <a:off x="5475605" y="4783455"/>
            <a:ext cx="5034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0         1          2         3         4          5         6</a:t>
            </a:r>
            <a:endParaRPr lang="en-US" altLang="zh-CN"/>
          </a:p>
        </p:txBody>
      </p:sp>
      <p:sp>
        <p:nvSpPr>
          <p:cNvPr id="59" name="上箭头 58"/>
          <p:cNvSpPr/>
          <p:nvPr>
            <p:custDataLst>
              <p:tags r:id="rId12"/>
            </p:custDataLst>
          </p:nvPr>
        </p:nvSpPr>
        <p:spPr>
          <a:xfrm>
            <a:off x="5637530" y="5955665"/>
            <a:ext cx="334645" cy="4419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60" name="上箭头 59"/>
          <p:cNvSpPr/>
          <p:nvPr>
            <p:custDataLst>
              <p:tags r:id="rId13"/>
            </p:custDataLst>
          </p:nvPr>
        </p:nvSpPr>
        <p:spPr>
          <a:xfrm>
            <a:off x="6447790" y="5958840"/>
            <a:ext cx="334645" cy="4419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61" name="上箭头 60"/>
          <p:cNvSpPr/>
          <p:nvPr>
            <p:custDataLst>
              <p:tags r:id="rId14"/>
            </p:custDataLst>
          </p:nvPr>
        </p:nvSpPr>
        <p:spPr>
          <a:xfrm>
            <a:off x="7132955" y="5958840"/>
            <a:ext cx="334645" cy="4419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62" name="上箭头 61"/>
          <p:cNvSpPr/>
          <p:nvPr>
            <p:custDataLst>
              <p:tags r:id="rId15"/>
            </p:custDataLst>
          </p:nvPr>
        </p:nvSpPr>
        <p:spPr>
          <a:xfrm>
            <a:off x="7873365" y="5958840"/>
            <a:ext cx="334645" cy="4419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63" name="上箭头 62"/>
          <p:cNvSpPr/>
          <p:nvPr>
            <p:custDataLst>
              <p:tags r:id="rId16"/>
            </p:custDataLst>
          </p:nvPr>
        </p:nvSpPr>
        <p:spPr>
          <a:xfrm>
            <a:off x="8585835" y="5955665"/>
            <a:ext cx="334645" cy="4419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64" name="上箭头 63"/>
          <p:cNvSpPr/>
          <p:nvPr>
            <p:custDataLst>
              <p:tags r:id="rId17"/>
            </p:custDataLst>
          </p:nvPr>
        </p:nvSpPr>
        <p:spPr>
          <a:xfrm>
            <a:off x="9298305" y="5958840"/>
            <a:ext cx="334645" cy="4419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65" name="上箭头 64"/>
          <p:cNvSpPr/>
          <p:nvPr>
            <p:custDataLst>
              <p:tags r:id="rId18"/>
            </p:custDataLst>
          </p:nvPr>
        </p:nvSpPr>
        <p:spPr>
          <a:xfrm>
            <a:off x="9978390" y="5958840"/>
            <a:ext cx="334645" cy="4419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/>
          </a:p>
        </p:txBody>
      </p:sp>
      <p:sp>
        <p:nvSpPr>
          <p:cNvPr id="66" name="矩形 65"/>
          <p:cNvSpPr/>
          <p:nvPr/>
        </p:nvSpPr>
        <p:spPr>
          <a:xfrm>
            <a:off x="7588250" y="3532505"/>
            <a:ext cx="72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67" name="矩形 66"/>
          <p:cNvSpPr/>
          <p:nvPr/>
        </p:nvSpPr>
        <p:spPr>
          <a:xfrm>
            <a:off x="6851015" y="3532505"/>
            <a:ext cx="72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8" name="矩形 67"/>
          <p:cNvSpPr/>
          <p:nvPr>
            <p:custDataLst>
              <p:tags r:id="rId19"/>
            </p:custDataLst>
          </p:nvPr>
        </p:nvSpPr>
        <p:spPr>
          <a:xfrm>
            <a:off x="8314055" y="3532505"/>
            <a:ext cx="72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69" name="矩形 68"/>
          <p:cNvSpPr/>
          <p:nvPr>
            <p:custDataLst>
              <p:tags r:id="rId20"/>
            </p:custDataLst>
          </p:nvPr>
        </p:nvSpPr>
        <p:spPr>
          <a:xfrm>
            <a:off x="6864350" y="3532505"/>
            <a:ext cx="72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0" name="矩形 69"/>
          <p:cNvSpPr/>
          <p:nvPr>
            <p:custDataLst>
              <p:tags r:id="rId21"/>
            </p:custDataLst>
          </p:nvPr>
        </p:nvSpPr>
        <p:spPr>
          <a:xfrm>
            <a:off x="9034145" y="3529965"/>
            <a:ext cx="72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1" name="矩形 70"/>
          <p:cNvSpPr/>
          <p:nvPr>
            <p:custDataLst>
              <p:tags r:id="rId22"/>
            </p:custDataLst>
          </p:nvPr>
        </p:nvSpPr>
        <p:spPr>
          <a:xfrm>
            <a:off x="6851015" y="3532505"/>
            <a:ext cx="72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2" name="矩形 71"/>
          <p:cNvSpPr/>
          <p:nvPr>
            <p:custDataLst>
              <p:tags r:id="rId23"/>
            </p:custDataLst>
          </p:nvPr>
        </p:nvSpPr>
        <p:spPr>
          <a:xfrm>
            <a:off x="9754235" y="3529965"/>
            <a:ext cx="720000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0</a:t>
            </a:r>
            <a:endParaRPr lang="en-US" altLang="zh-CN"/>
          </a:p>
        </p:txBody>
      </p:sp>
    </p:spTree>
    <p:custDataLst>
      <p:tags r:id="rId2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  <p:bldP spid="2" grpId="1"/>
      <p:bldP spid="5" grpId="1"/>
      <p:bldP spid="6" grpId="1" animBg="1"/>
      <p:bldP spid="7" grpId="1" animBg="1"/>
      <p:bldP spid="8" grpId="1" animBg="1"/>
      <p:bldP spid="9" grpId="1" animBg="1"/>
      <p:bldP spid="11" grpId="1" animBg="1"/>
      <p:bldP spid="12" grpId="1" animBg="1"/>
      <p:bldP spid="13" grpId="1" animBg="1"/>
      <p:bldP spid="14" grpId="1"/>
      <p:bldP spid="25" grpId="1"/>
      <p:bldP spid="27" grpId="1"/>
      <p:bldP spid="35" grpId="1"/>
      <p:bldP spid="17" grpId="1" animBg="1"/>
      <p:bldP spid="22" grpId="1" animBg="1"/>
      <p:bldP spid="18" grpId="1" animBg="1"/>
      <p:bldP spid="21" grpId="1" animBg="1"/>
      <p:bldP spid="19" grpId="1" animBg="1"/>
      <p:bldP spid="36" grpId="1" animBg="1"/>
      <p:bldP spid="20" grpId="1" animBg="1"/>
      <p:bldP spid="33" grpId="1" animBg="1"/>
      <p:bldP spid="32" grpId="1" animBg="1"/>
      <p:bldP spid="24" grpId="1" animBg="1"/>
      <p:bldP spid="23" grpId="1" animBg="1"/>
      <p:bldP spid="37" grpId="1" animBg="1"/>
      <p:bldP spid="34" grpId="0"/>
      <p:bldP spid="44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58" grpId="0"/>
      <p:bldP spid="34" grpId="1"/>
      <p:bldP spid="44" grpId="1" animBg="1"/>
      <p:bldP spid="52" grpId="1" animBg="1"/>
      <p:bldP spid="53" grpId="1" animBg="1"/>
      <p:bldP spid="54" grpId="1" animBg="1"/>
      <p:bldP spid="55" grpId="1" animBg="1"/>
      <p:bldP spid="56" grpId="1" animBg="1"/>
      <p:bldP spid="57" grpId="1" animBg="1"/>
      <p:bldP spid="58" grpId="1"/>
      <p:bldP spid="59" grpId="0" bldLvl="0" animBg="1"/>
      <p:bldP spid="59" grpId="1" animBg="1"/>
      <p:bldP spid="59" grpId="2" bldLvl="0" animBg="1"/>
      <p:bldP spid="60" grpId="0" bldLvl="0" animBg="1"/>
      <p:bldP spid="60" grpId="1" animBg="1"/>
      <p:bldP spid="60" grpId="2" bldLvl="0" animBg="1"/>
      <p:bldP spid="61" grpId="0" bldLvl="0" animBg="1"/>
      <p:bldP spid="61" grpId="1" animBg="1"/>
      <p:bldP spid="61" grpId="2" bldLvl="0" animBg="1"/>
      <p:bldP spid="62" grpId="0" bldLvl="0" animBg="1"/>
      <p:bldP spid="62" grpId="1" animBg="1"/>
      <p:bldP spid="62" grpId="2" bldLvl="0" animBg="1"/>
      <p:bldP spid="63" grpId="0" bldLvl="0" animBg="1"/>
      <p:bldP spid="63" grpId="1" animBg="1"/>
      <p:bldP spid="63" grpId="2" bldLvl="0" animBg="1"/>
      <p:bldP spid="64" grpId="0" bldLvl="0" animBg="1"/>
      <p:bldP spid="64" grpId="1" animBg="1"/>
      <p:bldP spid="64" grpId="2" bldLvl="0" animBg="1"/>
      <p:bldP spid="65" grpId="0" bldLvl="0" animBg="1"/>
      <p:bldP spid="65" grpId="1" animBg="1"/>
      <p:bldP spid="65" grpId="2" bldLvl="0" animBg="1"/>
      <p:bldP spid="66" grpId="0" bldLvl="0" animBg="1"/>
      <p:bldP spid="66" grpId="1" animBg="1"/>
      <p:bldP spid="67" grpId="0" bldLvl="0" animBg="1"/>
      <p:bldP spid="67" grpId="1" animBg="1"/>
      <p:bldP spid="68" grpId="0" bldLvl="0" animBg="1"/>
      <p:bldP spid="68" grpId="1" animBg="1"/>
      <p:bldP spid="69" grpId="0" bldLvl="0" animBg="1"/>
      <p:bldP spid="69" grpId="1" animBg="1"/>
      <p:bldP spid="70" grpId="0" bldLvl="0" animBg="1"/>
      <p:bldP spid="70" grpId="1" animBg="1"/>
      <p:bldP spid="71" grpId="0" bldLvl="0" animBg="1"/>
      <p:bldP spid="71" grpId="1" animBg="1"/>
      <p:bldP spid="72" grpId="0" bldLvl="0" animBg="1"/>
      <p:bldP spid="7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37540" y="422910"/>
            <a:ext cx="4020185" cy="611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242. 有效的字母异位词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808355" y="1034415"/>
            <a:ext cx="4197350" cy="1594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/>
              <a:t>示例 1: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输入: s = "anagram", t = "nagaram"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输出: true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05705" y="422910"/>
            <a:ext cx="615632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/>
              <a:t>方法</a:t>
            </a:r>
            <a:r>
              <a:rPr lang="zh-CN" altLang="en-US" sz="2000"/>
              <a:t>二：先排序，</a:t>
            </a:r>
            <a:r>
              <a:rPr lang="zh-CN" altLang="en-US" sz="2000"/>
              <a:t>后比较</a:t>
            </a:r>
            <a:endParaRPr lang="zh-CN" altLang="en-US" sz="2000"/>
          </a:p>
        </p:txBody>
      </p:sp>
      <p:sp>
        <p:nvSpPr>
          <p:cNvPr id="34" name="文本框 33"/>
          <p:cNvSpPr txBox="1"/>
          <p:nvPr>
            <p:custDataLst>
              <p:tags r:id="rId1"/>
            </p:custDataLst>
          </p:nvPr>
        </p:nvSpPr>
        <p:spPr>
          <a:xfrm>
            <a:off x="733425" y="2628900"/>
            <a:ext cx="427291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判断两个字符串长度是否一样，不一样则直接返回</a:t>
            </a:r>
            <a:r>
              <a:rPr lang="en-US" altLang="zh-CN">
                <a:sym typeface="+mn-ea"/>
              </a:rPr>
              <a:t>false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>
              <a:lnSpc>
                <a:spcPct val="150000"/>
              </a:lnSpc>
            </a:pP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2.</a:t>
            </a:r>
            <a:r>
              <a:rPr lang="zh-CN" altLang="en-US"/>
              <a:t>若一样，将字符串转换为</a:t>
            </a:r>
            <a:r>
              <a:rPr lang="zh-CN" altLang="en-US"/>
              <a:t>列表。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3.</a:t>
            </a:r>
            <a:r>
              <a:rPr lang="zh-CN" altLang="en-US"/>
              <a:t>将列表按顺序</a:t>
            </a:r>
            <a:r>
              <a:rPr lang="zh-CN" altLang="en-US"/>
              <a:t>排列。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4.</a:t>
            </a:r>
            <a:r>
              <a:rPr lang="zh-CN" altLang="en-US"/>
              <a:t>比较两个列表是否相等，相等返回</a:t>
            </a:r>
            <a:r>
              <a:rPr lang="en-US" altLang="zh-CN"/>
              <a:t>true,</a:t>
            </a:r>
            <a:r>
              <a:rPr lang="zh-CN" altLang="en-US"/>
              <a:t>否则返回</a:t>
            </a:r>
            <a:r>
              <a:rPr lang="en-US" altLang="zh-CN"/>
              <a:t>false</a:t>
            </a:r>
            <a:endParaRPr lang="en-US" altLang="zh-CN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5928360" y="1471295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6648450" y="1471295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7368540" y="1471295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8088630" y="1471295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</a:t>
            </a:r>
            <a:endParaRPr lang="en-US" altLang="zh-CN"/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8808720" y="1471295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12" name="矩形 11"/>
          <p:cNvSpPr/>
          <p:nvPr>
            <p:custDataLst>
              <p:tags r:id="rId7"/>
            </p:custDataLst>
          </p:nvPr>
        </p:nvSpPr>
        <p:spPr>
          <a:xfrm>
            <a:off x="9528810" y="1471295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10248900" y="1471295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44" name="矩形 43"/>
          <p:cNvSpPr/>
          <p:nvPr>
            <p:custDataLst>
              <p:tags r:id="rId9"/>
            </p:custDataLst>
          </p:nvPr>
        </p:nvSpPr>
        <p:spPr>
          <a:xfrm>
            <a:off x="5928360" y="2886075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52" name="矩形 51"/>
          <p:cNvSpPr/>
          <p:nvPr>
            <p:custDataLst>
              <p:tags r:id="rId10"/>
            </p:custDataLst>
          </p:nvPr>
        </p:nvSpPr>
        <p:spPr>
          <a:xfrm>
            <a:off x="6648450" y="2886075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53" name="矩形 52"/>
          <p:cNvSpPr/>
          <p:nvPr>
            <p:custDataLst>
              <p:tags r:id="rId11"/>
            </p:custDataLst>
          </p:nvPr>
        </p:nvSpPr>
        <p:spPr>
          <a:xfrm>
            <a:off x="7368540" y="2886075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</a:t>
            </a:r>
            <a:endParaRPr lang="en-US" altLang="zh-CN"/>
          </a:p>
        </p:txBody>
      </p:sp>
      <p:sp>
        <p:nvSpPr>
          <p:cNvPr id="54" name="矩形 53"/>
          <p:cNvSpPr/>
          <p:nvPr>
            <p:custDataLst>
              <p:tags r:id="rId12"/>
            </p:custDataLst>
          </p:nvPr>
        </p:nvSpPr>
        <p:spPr>
          <a:xfrm>
            <a:off x="8088630" y="2886075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55" name="矩形 54"/>
          <p:cNvSpPr/>
          <p:nvPr>
            <p:custDataLst>
              <p:tags r:id="rId13"/>
            </p:custDataLst>
          </p:nvPr>
        </p:nvSpPr>
        <p:spPr>
          <a:xfrm>
            <a:off x="8808720" y="2886075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56" name="矩形 55"/>
          <p:cNvSpPr/>
          <p:nvPr>
            <p:custDataLst>
              <p:tags r:id="rId14"/>
            </p:custDataLst>
          </p:nvPr>
        </p:nvSpPr>
        <p:spPr>
          <a:xfrm>
            <a:off x="9528810" y="2886075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57" name="矩形 56"/>
          <p:cNvSpPr/>
          <p:nvPr>
            <p:custDataLst>
              <p:tags r:id="rId15"/>
            </p:custDataLst>
          </p:nvPr>
        </p:nvSpPr>
        <p:spPr>
          <a:xfrm>
            <a:off x="10248900" y="2886075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5" name="文本框 4"/>
          <p:cNvSpPr txBox="1"/>
          <p:nvPr>
            <p:custDataLst>
              <p:tags r:id="rId16"/>
            </p:custDataLst>
          </p:nvPr>
        </p:nvSpPr>
        <p:spPr>
          <a:xfrm>
            <a:off x="5254625" y="1528445"/>
            <a:ext cx="673100" cy="5594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000">
                <a:sym typeface="+mn-ea"/>
              </a:rPr>
              <a:t>s</a:t>
            </a:r>
            <a:r>
              <a:rPr lang="en-US" altLang="zh-CN" sz="2000">
                <a:sym typeface="+mn-ea"/>
              </a:rPr>
              <a:t>list</a:t>
            </a:r>
            <a:r>
              <a:rPr lang="zh-CN" altLang="en-US">
                <a:sym typeface="+mn-ea"/>
              </a:rPr>
              <a:t> </a:t>
            </a:r>
            <a:endParaRPr lang="zh-CN" altLang="en-US"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7"/>
            </p:custDataLst>
          </p:nvPr>
        </p:nvSpPr>
        <p:spPr>
          <a:xfrm>
            <a:off x="5263515" y="3046730"/>
            <a:ext cx="664845" cy="5594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000">
                <a:sym typeface="+mn-ea"/>
              </a:rPr>
              <a:t>tlist</a:t>
            </a:r>
            <a:r>
              <a:rPr lang="zh-CN" altLang="en-US">
                <a:sym typeface="+mn-ea"/>
              </a:rPr>
              <a:t> </a:t>
            </a:r>
            <a:endParaRPr lang="zh-CN" altLang="en-US"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48450" y="2886075"/>
            <a:ext cx="7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8808720" y="2886075"/>
            <a:ext cx="7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5928360" y="2886075"/>
            <a:ext cx="7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7368540" y="2886075"/>
            <a:ext cx="7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3" name="矩形 32"/>
          <p:cNvSpPr/>
          <p:nvPr/>
        </p:nvSpPr>
        <p:spPr>
          <a:xfrm>
            <a:off x="9528810" y="2886075"/>
            <a:ext cx="7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10248900" y="2886075"/>
            <a:ext cx="7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8088630" y="2886075"/>
            <a:ext cx="7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11162030" y="22606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9" name="矩形 38"/>
          <p:cNvSpPr/>
          <p:nvPr>
            <p:custDataLst>
              <p:tags r:id="rId18"/>
            </p:custDataLst>
          </p:nvPr>
        </p:nvSpPr>
        <p:spPr>
          <a:xfrm>
            <a:off x="6648450" y="1471295"/>
            <a:ext cx="7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40" name="矩形 39"/>
          <p:cNvSpPr/>
          <p:nvPr>
            <p:custDataLst>
              <p:tags r:id="rId19"/>
            </p:custDataLst>
          </p:nvPr>
        </p:nvSpPr>
        <p:spPr>
          <a:xfrm>
            <a:off x="8808720" y="1471295"/>
            <a:ext cx="7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41" name="矩形 40"/>
          <p:cNvSpPr/>
          <p:nvPr>
            <p:custDataLst>
              <p:tags r:id="rId20"/>
            </p:custDataLst>
          </p:nvPr>
        </p:nvSpPr>
        <p:spPr>
          <a:xfrm>
            <a:off x="5928360" y="1471295"/>
            <a:ext cx="7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42" name="矩形 41"/>
          <p:cNvSpPr/>
          <p:nvPr>
            <p:custDataLst>
              <p:tags r:id="rId21"/>
            </p:custDataLst>
          </p:nvPr>
        </p:nvSpPr>
        <p:spPr>
          <a:xfrm>
            <a:off x="7368540" y="1471295"/>
            <a:ext cx="7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43" name="矩形 42"/>
          <p:cNvSpPr/>
          <p:nvPr>
            <p:custDataLst>
              <p:tags r:id="rId22"/>
            </p:custDataLst>
          </p:nvPr>
        </p:nvSpPr>
        <p:spPr>
          <a:xfrm>
            <a:off x="9528810" y="1471295"/>
            <a:ext cx="7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45" name="矩形 44"/>
          <p:cNvSpPr/>
          <p:nvPr>
            <p:custDataLst>
              <p:tags r:id="rId23"/>
            </p:custDataLst>
          </p:nvPr>
        </p:nvSpPr>
        <p:spPr>
          <a:xfrm>
            <a:off x="10248900" y="1471295"/>
            <a:ext cx="7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46" name="矩形 45"/>
          <p:cNvSpPr/>
          <p:nvPr>
            <p:custDataLst>
              <p:tags r:id="rId24"/>
            </p:custDataLst>
          </p:nvPr>
        </p:nvSpPr>
        <p:spPr>
          <a:xfrm>
            <a:off x="8088630" y="1471295"/>
            <a:ext cx="720000" cy="72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</a:t>
            </a:r>
            <a:endParaRPr lang="en-US" altLang="zh-CN"/>
          </a:p>
        </p:txBody>
      </p:sp>
    </p:spTree>
    <p:custDataLst>
      <p:tags r:id="rId2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2" grpId="0"/>
      <p:bldP spid="2" grpId="1"/>
      <p:bldP spid="6" grpId="0" bldLvl="0" animBg="1"/>
      <p:bldP spid="7" grpId="0" bldLvl="0" animBg="1"/>
      <p:bldP spid="8" grpId="0" bldLvl="0" animBg="1"/>
      <p:bldP spid="9" grpId="0" bldLvl="0" animBg="1"/>
      <p:bldP spid="11" grpId="0" bldLvl="0" animBg="1"/>
      <p:bldP spid="12" grpId="0" bldLvl="0" animBg="1"/>
      <p:bldP spid="13" grpId="0" bldLvl="0" animBg="1"/>
      <p:bldP spid="6" grpId="1" animBg="1"/>
      <p:bldP spid="7" grpId="1" animBg="1"/>
      <p:bldP spid="8" grpId="1" animBg="1"/>
      <p:bldP spid="9" grpId="1" animBg="1"/>
      <p:bldP spid="11" grpId="1" animBg="1"/>
      <p:bldP spid="12" grpId="1" animBg="1"/>
      <p:bldP spid="13" grpId="1" animBg="1"/>
      <p:bldP spid="44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44" grpId="1" animBg="1"/>
      <p:bldP spid="52" grpId="1" animBg="1"/>
      <p:bldP spid="53" grpId="1" animBg="1"/>
      <p:bldP spid="54" grpId="1" animBg="1"/>
      <p:bldP spid="55" grpId="1" animBg="1"/>
      <p:bldP spid="56" grpId="1" animBg="1"/>
      <p:bldP spid="57" grpId="1" animBg="1"/>
      <p:bldP spid="5" grpId="0"/>
      <p:bldP spid="5" grpId="1"/>
      <p:bldP spid="14" grpId="0"/>
      <p:bldP spid="14" grpId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5" grpId="0" bldLvl="0" animBg="1"/>
      <p:bldP spid="36" grpId="0" bldLvl="0" animBg="1"/>
      <p:bldP spid="29" grpId="1" animBg="1"/>
      <p:bldP spid="30" grpId="1" animBg="1"/>
      <p:bldP spid="31" grpId="1" animBg="1"/>
      <p:bldP spid="32" grpId="1" animBg="1"/>
      <p:bldP spid="33" grpId="1" animBg="1"/>
      <p:bldP spid="35" grpId="1" animBg="1"/>
      <p:bldP spid="36" grpId="1" animBg="1"/>
      <p:bldP spid="39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45" grpId="0" bldLvl="0" animBg="1"/>
      <p:bldP spid="46" grpId="0" bldLvl="0" animBg="1"/>
      <p:bldP spid="39" grpId="1" animBg="1"/>
      <p:bldP spid="40" grpId="1" animBg="1"/>
      <p:bldP spid="41" grpId="1" animBg="1"/>
      <p:bldP spid="42" grpId="1" animBg="1"/>
      <p:bldP spid="43" grpId="1" animBg="1"/>
      <p:bldP spid="45" grpId="1" animBg="1"/>
      <p:bldP spid="4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37540" y="422910"/>
            <a:ext cx="4020185" cy="611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202.</a:t>
            </a:r>
            <a:r>
              <a:rPr lang="zh-CN" altLang="en-US" sz="2400"/>
              <a:t>快乐数</a:t>
            </a:r>
            <a:endParaRPr lang="zh-CN" altLang="en-US" sz="2400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134110" y="1034415"/>
            <a:ext cx="8967470" cy="756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/>
              <a:t>编写一个算法来判断一个数 n 是不是快乐数。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568325" y="1651635"/>
            <a:ext cx="2700655" cy="28257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示例 1：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输入：n = 19</a:t>
            </a:r>
            <a:endParaRPr lang="zh-CN" altLang="en-US"/>
          </a:p>
          <a:p>
            <a:r>
              <a:rPr lang="zh-CN" altLang="en-US"/>
              <a:t>过程：</a:t>
            </a:r>
            <a:endParaRPr lang="zh-CN" altLang="en-US"/>
          </a:p>
          <a:p>
            <a:r>
              <a:rPr lang="zh-CN" altLang="en-US"/>
              <a:t>1</a:t>
            </a:r>
            <a:r>
              <a:rPr lang="zh-CN" altLang="en-US" baseline="30000"/>
              <a:t>2</a:t>
            </a:r>
            <a:r>
              <a:rPr lang="zh-CN" altLang="en-US"/>
              <a:t> + 9</a:t>
            </a:r>
            <a:r>
              <a:rPr lang="zh-CN" altLang="en-US" baseline="30000"/>
              <a:t>2 </a:t>
            </a:r>
            <a:r>
              <a:rPr lang="zh-CN" altLang="en-US"/>
              <a:t>= 82</a:t>
            </a:r>
            <a:endParaRPr lang="zh-CN" altLang="en-US"/>
          </a:p>
          <a:p>
            <a:r>
              <a:rPr lang="zh-CN" altLang="en-US"/>
              <a:t>8</a:t>
            </a:r>
            <a:r>
              <a:rPr lang="zh-CN" altLang="en-US" baseline="30000"/>
              <a:t>2</a:t>
            </a:r>
            <a:r>
              <a:rPr lang="zh-CN" altLang="en-US"/>
              <a:t> + 2</a:t>
            </a:r>
            <a:r>
              <a:rPr lang="zh-CN" altLang="en-US" baseline="30000"/>
              <a:t>2</a:t>
            </a:r>
            <a:r>
              <a:rPr lang="zh-CN" altLang="en-US"/>
              <a:t> = 68</a:t>
            </a:r>
            <a:endParaRPr lang="zh-CN" altLang="en-US"/>
          </a:p>
          <a:p>
            <a:r>
              <a:rPr lang="zh-CN" altLang="en-US"/>
              <a:t>6</a:t>
            </a:r>
            <a:r>
              <a:rPr lang="zh-CN" altLang="en-US" baseline="30000"/>
              <a:t>2</a:t>
            </a:r>
            <a:r>
              <a:rPr lang="zh-CN" altLang="en-US"/>
              <a:t> + 8</a:t>
            </a:r>
            <a:r>
              <a:rPr lang="zh-CN" altLang="en-US" baseline="30000"/>
              <a:t>2</a:t>
            </a:r>
            <a:r>
              <a:rPr lang="zh-CN" altLang="en-US"/>
              <a:t> = 100</a:t>
            </a:r>
            <a:endParaRPr lang="zh-CN" altLang="en-US"/>
          </a:p>
          <a:p>
            <a:r>
              <a:rPr lang="zh-CN" altLang="en-US"/>
              <a:t>1</a:t>
            </a:r>
            <a:r>
              <a:rPr lang="zh-CN" altLang="en-US" baseline="30000"/>
              <a:t>2</a:t>
            </a:r>
            <a:r>
              <a:rPr lang="zh-CN" altLang="en-US"/>
              <a:t> + 0</a:t>
            </a:r>
            <a:r>
              <a:rPr lang="zh-CN" altLang="en-US" baseline="30000"/>
              <a:t>2</a:t>
            </a:r>
            <a:r>
              <a:rPr lang="zh-CN" altLang="en-US"/>
              <a:t> + 0</a:t>
            </a:r>
            <a:r>
              <a:rPr lang="zh-CN" altLang="en-US" baseline="30000"/>
              <a:t>2</a:t>
            </a:r>
            <a:r>
              <a:rPr lang="zh-CN" altLang="en-US"/>
              <a:t> = 1</a:t>
            </a:r>
            <a:endParaRPr lang="zh-CN" altLang="en-US"/>
          </a:p>
          <a:p>
            <a:r>
              <a:rPr lang="zh-CN" altLang="en-US">
                <a:sym typeface="+mn-ea"/>
              </a:rPr>
              <a:t>输出：true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79265" y="1730375"/>
            <a:ext cx="40208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示例 2：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输入：n = 2</a:t>
            </a:r>
            <a:endParaRPr lang="zh-CN" altLang="en-US">
              <a:sym typeface="+mn-ea"/>
            </a:endParaRPr>
          </a:p>
          <a:p>
            <a:r>
              <a:rPr lang="zh-CN" altLang="en-US"/>
              <a:t>过程：</a:t>
            </a:r>
            <a:endParaRPr lang="zh-CN" altLang="en-US"/>
          </a:p>
          <a:p>
            <a:pPr indent="457200"/>
            <a:r>
              <a:rPr lang="en-US" altLang="zh-CN"/>
              <a:t>2</a:t>
            </a:r>
            <a:r>
              <a:rPr lang="en-US" altLang="zh-CN" baseline="30000"/>
              <a:t>2</a:t>
            </a:r>
            <a:r>
              <a:rPr lang="en-US" altLang="zh-CN"/>
              <a:t>= 4</a:t>
            </a:r>
            <a:endParaRPr lang="en-US" altLang="zh-CN"/>
          </a:p>
          <a:p>
            <a:pPr indent="457200"/>
            <a:r>
              <a:rPr lang="en-US" altLang="zh-CN"/>
              <a:t>4</a:t>
            </a:r>
            <a:r>
              <a:rPr lang="en-US" altLang="zh-CN" baseline="30000"/>
              <a:t>2</a:t>
            </a:r>
            <a:r>
              <a:rPr lang="en-US" altLang="zh-CN"/>
              <a:t> = 16</a:t>
            </a:r>
            <a:endParaRPr lang="en-US" altLang="zh-CN"/>
          </a:p>
          <a:p>
            <a:pPr indent="457200"/>
            <a:r>
              <a:rPr lang="en-US" altLang="zh-CN"/>
              <a:t>1</a:t>
            </a:r>
            <a:r>
              <a:rPr lang="en-US" altLang="zh-CN" baseline="30000"/>
              <a:t>2 </a:t>
            </a:r>
            <a:r>
              <a:rPr lang="en-US" altLang="zh-CN"/>
              <a:t>+ 6</a:t>
            </a:r>
            <a:r>
              <a:rPr lang="en-US" altLang="zh-CN" baseline="30000"/>
              <a:t>2</a:t>
            </a:r>
            <a:r>
              <a:rPr lang="en-US" altLang="zh-CN"/>
              <a:t>= 37</a:t>
            </a:r>
            <a:endParaRPr lang="en-US" altLang="zh-CN"/>
          </a:p>
          <a:p>
            <a:pPr indent="457200"/>
            <a:r>
              <a:rPr lang="en-US" altLang="zh-CN"/>
              <a:t>3</a:t>
            </a:r>
            <a:r>
              <a:rPr lang="en-US" altLang="zh-CN" baseline="30000"/>
              <a:t>2 </a:t>
            </a:r>
            <a:r>
              <a:rPr lang="en-US" altLang="zh-CN"/>
              <a:t>+ 7</a:t>
            </a:r>
            <a:r>
              <a:rPr lang="en-US" altLang="zh-CN" baseline="30000"/>
              <a:t>2</a:t>
            </a:r>
            <a:r>
              <a:rPr lang="en-US" altLang="zh-CN"/>
              <a:t> = 58</a:t>
            </a:r>
            <a:endParaRPr lang="en-US" altLang="zh-CN"/>
          </a:p>
          <a:p>
            <a:pPr indent="457200"/>
            <a:r>
              <a:rPr lang="en-US" altLang="zh-CN"/>
              <a:t>5</a:t>
            </a:r>
            <a:r>
              <a:rPr lang="en-US" altLang="zh-CN" baseline="30000"/>
              <a:t>2 </a:t>
            </a:r>
            <a:r>
              <a:rPr lang="en-US" altLang="zh-CN"/>
              <a:t>+ 8</a:t>
            </a:r>
            <a:r>
              <a:rPr lang="en-US" altLang="zh-CN" baseline="30000"/>
              <a:t>2 </a:t>
            </a:r>
            <a:r>
              <a:rPr lang="en-US" altLang="zh-CN"/>
              <a:t>= 89</a:t>
            </a:r>
            <a:endParaRPr lang="en-US" altLang="zh-CN"/>
          </a:p>
          <a:p>
            <a:pPr indent="457200"/>
            <a:r>
              <a:rPr lang="en-US" altLang="zh-CN"/>
              <a:t>8</a:t>
            </a:r>
            <a:r>
              <a:rPr lang="en-US" altLang="zh-CN" baseline="30000"/>
              <a:t>2 </a:t>
            </a:r>
            <a:r>
              <a:rPr lang="en-US" altLang="zh-CN"/>
              <a:t>+ 9</a:t>
            </a:r>
            <a:r>
              <a:rPr lang="en-US" altLang="zh-CN" baseline="30000"/>
              <a:t>2</a:t>
            </a:r>
            <a:r>
              <a:rPr lang="en-US" altLang="zh-CN"/>
              <a:t> = 234</a:t>
            </a:r>
            <a:endParaRPr lang="en-US" altLang="zh-CN"/>
          </a:p>
          <a:p>
            <a:pPr indent="457200"/>
            <a:r>
              <a:rPr lang="en-US" altLang="zh-CN"/>
              <a:t>2</a:t>
            </a:r>
            <a:r>
              <a:rPr lang="en-US" altLang="zh-CN" baseline="30000"/>
              <a:t>2 </a:t>
            </a:r>
            <a:r>
              <a:rPr lang="en-US" altLang="zh-CN"/>
              <a:t>+ 3</a:t>
            </a:r>
            <a:r>
              <a:rPr lang="en-US" altLang="zh-CN" baseline="30000"/>
              <a:t>2 </a:t>
            </a:r>
            <a:r>
              <a:rPr lang="en-US" altLang="zh-CN"/>
              <a:t>+ 4</a:t>
            </a:r>
            <a:r>
              <a:rPr lang="en-US" altLang="zh-CN" baseline="30000"/>
              <a:t>2</a:t>
            </a:r>
            <a:r>
              <a:rPr lang="en-US" altLang="zh-CN"/>
              <a:t> = 29</a:t>
            </a:r>
            <a:endParaRPr lang="en-US" altLang="zh-CN"/>
          </a:p>
          <a:p>
            <a:pPr indent="457200"/>
            <a:r>
              <a:rPr lang="en-US" altLang="zh-CN"/>
              <a:t>2</a:t>
            </a:r>
            <a:r>
              <a:rPr lang="en-US" altLang="zh-CN" baseline="30000"/>
              <a:t>2 </a:t>
            </a:r>
            <a:r>
              <a:rPr lang="en-US" altLang="zh-CN"/>
              <a:t>+ 9</a:t>
            </a:r>
            <a:r>
              <a:rPr lang="en-US" altLang="zh-CN" baseline="30000"/>
              <a:t>2</a:t>
            </a:r>
            <a:r>
              <a:rPr lang="en-US" altLang="zh-CN"/>
              <a:t> = 85</a:t>
            </a:r>
            <a:endParaRPr lang="en-US" altLang="zh-CN"/>
          </a:p>
          <a:p>
            <a:pPr indent="457200"/>
            <a:r>
              <a:rPr lang="en-US" altLang="zh-CN"/>
              <a:t>8</a:t>
            </a:r>
            <a:r>
              <a:rPr lang="en-US" altLang="zh-CN" baseline="30000"/>
              <a:t>2 </a:t>
            </a:r>
            <a:r>
              <a:rPr lang="en-US" altLang="zh-CN"/>
              <a:t>+ 5</a:t>
            </a:r>
            <a:r>
              <a:rPr lang="en-US" altLang="zh-CN" baseline="30000"/>
              <a:t>2</a:t>
            </a:r>
            <a:r>
              <a:rPr lang="en-US" altLang="zh-CN"/>
              <a:t> = 89</a:t>
            </a:r>
            <a:endParaRPr lang="en-US" altLang="zh-CN"/>
          </a:p>
          <a:p>
            <a:pPr indent="457200"/>
            <a:r>
              <a:rPr lang="en-US" altLang="zh-CN"/>
              <a:t>……</a:t>
            </a:r>
            <a:endParaRPr lang="zh-CN" altLang="en-US"/>
          </a:p>
          <a:p>
            <a:r>
              <a:rPr lang="zh-CN" altLang="en-US">
                <a:sym typeface="+mn-ea"/>
              </a:rPr>
              <a:t>输出：false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58035" y="3519805"/>
            <a:ext cx="280670" cy="42037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88840" y="3940175"/>
            <a:ext cx="1800225" cy="113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701665" y="3940175"/>
            <a:ext cx="313055" cy="345440"/>
          </a:xfrm>
          <a:prstGeom prst="ellipse">
            <a:avLst/>
          </a:prstGeom>
          <a:noFill/>
          <a:ln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>
            <a:off x="5701665" y="5007610"/>
            <a:ext cx="313055" cy="398145"/>
          </a:xfrm>
          <a:prstGeom prst="ellipse">
            <a:avLst/>
          </a:prstGeom>
          <a:noFill/>
          <a:ln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403475" y="67754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8.xml><?xml version="1.0" encoding="utf-8"?>
<p:tagLst xmlns:p="http://schemas.openxmlformats.org/presentationml/2006/main">
  <p:tag name="COMMONDATA" val="eyJoZGlkIjoiOGUxNDVhMmM4OWYwMmUwMzJiOGY3YzYxNzU5Mjg0ZTMifQ=="/>
  <p:tag name="KSO_WPP_MARK_KEY" val="2e0ee101-3eb0-4ee3-9c59-a1724925faf7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2129</Words>
  <Application>WPS 演示</Application>
  <PresentationFormat>宽屏</PresentationFormat>
  <Paragraphs>464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H</cp:lastModifiedBy>
  <cp:revision>164</cp:revision>
  <dcterms:created xsi:type="dcterms:W3CDTF">2019-06-19T02:08:00Z</dcterms:created>
  <dcterms:modified xsi:type="dcterms:W3CDTF">2023-06-17T14:19:10Z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2714BC2042754196817988410A36725A</vt:lpwstr>
  </property>
</Properties>
</file>