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37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8"/>
        <p:guide pos="378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93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18770" y="1018540"/>
            <a:ext cx="113722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zh-CN" altLang="en-US" sz="2000"/>
              <a:t>nums1 中数字 x 的 </a:t>
            </a:r>
            <a:r>
              <a:rPr lang="zh-CN" altLang="en-US" sz="2000" b="1"/>
              <a:t>下一个更大元素</a:t>
            </a:r>
            <a:r>
              <a:rPr lang="zh-CN" altLang="en-US" sz="2000"/>
              <a:t> 是指 x 在 nums2 中对应位置 </a:t>
            </a:r>
            <a:r>
              <a:rPr lang="zh-CN" altLang="en-US" sz="2000" b="1"/>
              <a:t>右侧</a:t>
            </a:r>
            <a:r>
              <a:rPr lang="zh-CN" altLang="en-US" sz="2000"/>
              <a:t> 的 </a:t>
            </a:r>
            <a:r>
              <a:rPr lang="zh-CN" altLang="en-US" sz="2000" b="1"/>
              <a:t>第一个 </a:t>
            </a:r>
            <a:r>
              <a:rPr lang="zh-CN" altLang="en-US" sz="2000"/>
              <a:t>比 x 大的元素。</a:t>
            </a:r>
            <a:endParaRPr lang="zh-CN" altLang="en-US" sz="2000"/>
          </a:p>
          <a:p>
            <a:pPr>
              <a:lnSpc>
                <a:spcPct val="170000"/>
              </a:lnSpc>
            </a:pPr>
            <a:r>
              <a:rPr lang="zh-CN" altLang="en-US" sz="2000"/>
              <a:t>给你两个 </a:t>
            </a:r>
            <a:r>
              <a:rPr lang="zh-CN" altLang="en-US" sz="2000" b="1"/>
              <a:t>没有重复元素</a:t>
            </a:r>
            <a:r>
              <a:rPr lang="zh-CN" altLang="en-US" sz="2000"/>
              <a:t> 的数组 nums1 和 nums2 ，下标从 0 开始计数，其中nums1 是 nums2 的</a:t>
            </a:r>
            <a:r>
              <a:rPr lang="zh-CN" altLang="en-US" sz="2000" b="1"/>
              <a:t>子集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170000"/>
              </a:lnSpc>
            </a:pPr>
            <a:r>
              <a:rPr lang="zh-CN" altLang="en-US" sz="2000"/>
              <a:t>对于每个 0 &lt;= i &lt; nums1.length ，找出满足 nums1[i] == nums2[j] 的下标 j ，并且在 nums2 确定 nums2[j] 的 下一个更大元素 。如果</a:t>
            </a:r>
            <a:r>
              <a:rPr lang="zh-CN" altLang="en-US" sz="2000" b="1"/>
              <a:t>不存在</a:t>
            </a:r>
            <a:r>
              <a:rPr lang="zh-CN" altLang="en-US" sz="2000"/>
              <a:t>下一个更大元素，那么本次查询的答案是</a:t>
            </a:r>
            <a:r>
              <a:rPr lang="zh-CN" altLang="en-US" sz="2000" b="1"/>
              <a:t> -1</a:t>
            </a:r>
            <a:r>
              <a:rPr lang="zh-CN" altLang="en-US" sz="2000"/>
              <a:t> 。</a:t>
            </a:r>
            <a:endParaRPr lang="zh-CN" altLang="en-US" sz="2000"/>
          </a:p>
          <a:p>
            <a:pPr>
              <a:lnSpc>
                <a:spcPct val="170000"/>
              </a:lnSpc>
            </a:pPr>
            <a:r>
              <a:rPr lang="zh-CN" altLang="en-US" sz="2000"/>
              <a:t>返回一个长度为 nums1.length 的数组 ans 作为答案，满足 ans[i] 是如上所述的 下一个更大元素 。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318770" y="4556760"/>
            <a:ext cx="10052685" cy="2195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2400"/>
              <a:t>需要从</a:t>
            </a:r>
            <a:r>
              <a:rPr lang="en-US" altLang="zh-CN" sz="2400"/>
              <a:t>x</a:t>
            </a:r>
            <a:r>
              <a:rPr lang="zh-CN" altLang="en-US" sz="2400"/>
              <a:t>向后遍历</a:t>
            </a:r>
            <a:r>
              <a:rPr lang="en-US" altLang="zh-CN" sz="2400"/>
              <a:t>nums2</a:t>
            </a:r>
            <a:endParaRPr lang="zh-CN" altLang="en-US" sz="2400"/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CN" sz="2400"/>
              <a:t>nums1</a:t>
            </a:r>
            <a:r>
              <a:rPr lang="zh-CN" altLang="en-US" sz="2400"/>
              <a:t>和</a:t>
            </a:r>
            <a:r>
              <a:rPr lang="en-US" altLang="zh-CN" sz="2400"/>
              <a:t>nums2</a:t>
            </a:r>
            <a:r>
              <a:rPr lang="zh-CN" altLang="en-US" sz="2400"/>
              <a:t>的每一个元素值只对应一个</a:t>
            </a:r>
            <a:r>
              <a:rPr lang="zh-CN" altLang="en-US" sz="2400"/>
              <a:t>数组下标。</a:t>
            </a:r>
            <a:endParaRPr lang="zh-CN" altLang="en-US" sz="2400"/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2400"/>
              <a:t>返回值</a:t>
            </a:r>
            <a:r>
              <a:rPr lang="en-US" altLang="zh-CN" sz="2400"/>
              <a:t>ans</a:t>
            </a:r>
            <a:r>
              <a:rPr lang="zh-CN" altLang="en-US" sz="2400"/>
              <a:t>可以初始化为长度为</a:t>
            </a:r>
            <a:r>
              <a:rPr lang="en-US" altLang="zh-CN" sz="2400"/>
              <a:t>nums1.length</a:t>
            </a:r>
            <a:r>
              <a:rPr lang="zh-CN" altLang="en-US" sz="2400"/>
              <a:t>，值均为</a:t>
            </a:r>
            <a:r>
              <a:rPr lang="en-US" altLang="zh-CN" sz="2400"/>
              <a:t>-1</a:t>
            </a:r>
            <a:r>
              <a:rPr lang="zh-CN" altLang="en-US" sz="2400"/>
              <a:t>的数组。</a:t>
            </a:r>
            <a:endParaRPr lang="zh-CN" altLang="en-US" sz="2400"/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0500" y="172720"/>
            <a:ext cx="5628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496.</a:t>
            </a:r>
            <a:r>
              <a:rPr lang="zh-CN" altLang="en-US" sz="3200"/>
              <a:t>下一个更大元素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90500" y="172720"/>
            <a:ext cx="5628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496.</a:t>
            </a:r>
            <a:r>
              <a:rPr lang="zh-CN" altLang="en-US" sz="3200"/>
              <a:t>下一个更大元素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424180" y="851535"/>
            <a:ext cx="4980305" cy="3901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/>
              <a:t>示例 1：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输入：nums1 = [4,1,2], nums2 = [1,3,4,2].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输出：[-1,3,-1]</a:t>
            </a: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6084570" y="851535"/>
            <a:ext cx="548957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示例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：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输入：nums1 = [2,4], nums2 = [1,2,3,4].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输出：[3,-1]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424180" y="3300730"/>
            <a:ext cx="8543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怎么迅速确定</a:t>
            </a:r>
            <a:r>
              <a:rPr lang="en-US" altLang="zh-CN" sz="2400"/>
              <a:t>nums1</a:t>
            </a:r>
            <a:r>
              <a:rPr lang="zh-CN" altLang="en-US" sz="2400"/>
              <a:t>中的元素在</a:t>
            </a:r>
            <a:r>
              <a:rPr lang="en-US" altLang="zh-CN" sz="2400"/>
              <a:t>nums2</a:t>
            </a:r>
            <a:r>
              <a:rPr lang="zh-CN" altLang="en-US" sz="2400"/>
              <a:t>中的位置？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答：采用哈希表存储</a:t>
            </a:r>
            <a:r>
              <a:rPr lang="en-US" altLang="zh-CN" sz="2400"/>
              <a:t>nums2</a:t>
            </a:r>
            <a:r>
              <a:rPr lang="zh-CN" altLang="en-US" sz="2400"/>
              <a:t>的元素及其所对应的数组</a:t>
            </a:r>
            <a:r>
              <a:rPr lang="zh-CN" altLang="en-US" sz="2400"/>
              <a:t>下标。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4825" y="2933065"/>
            <a:ext cx="2660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ans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17675" y="285813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-1</a:t>
            </a:r>
            <a:endParaRPr lang="en-US" altLang="zh-CN" sz="2800"/>
          </a:p>
        </p:txBody>
      </p:sp>
      <p:sp>
        <p:nvSpPr>
          <p:cNvPr id="6" name="矩形 5"/>
          <p:cNvSpPr/>
          <p:nvPr/>
        </p:nvSpPr>
        <p:spPr>
          <a:xfrm>
            <a:off x="2445385" y="285813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-1</a:t>
            </a:r>
            <a:endParaRPr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3173095" y="285813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-1</a:t>
            </a:r>
            <a:endParaRPr lang="en-US" altLang="zh-CN" sz="2800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90500" y="172720"/>
            <a:ext cx="5628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496.</a:t>
            </a:r>
            <a:r>
              <a:rPr lang="zh-CN" altLang="en-US" sz="3200"/>
              <a:t>下一个更大元素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512445" y="1442720"/>
            <a:ext cx="106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nums1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725295" y="136779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10" name="矩形 9"/>
          <p:cNvSpPr/>
          <p:nvPr/>
        </p:nvSpPr>
        <p:spPr>
          <a:xfrm>
            <a:off x="2453005" y="136779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1" name="矩形 10"/>
          <p:cNvSpPr/>
          <p:nvPr/>
        </p:nvSpPr>
        <p:spPr>
          <a:xfrm>
            <a:off x="3180715" y="136779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15" name="文本框 14"/>
          <p:cNvSpPr txBox="1"/>
          <p:nvPr/>
        </p:nvSpPr>
        <p:spPr>
          <a:xfrm>
            <a:off x="4759960" y="144272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nums2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838825" y="136779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7" name="矩形 16"/>
          <p:cNvSpPr/>
          <p:nvPr/>
        </p:nvSpPr>
        <p:spPr>
          <a:xfrm>
            <a:off x="6566535" y="136779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18" name="矩形 17"/>
          <p:cNvSpPr/>
          <p:nvPr/>
        </p:nvSpPr>
        <p:spPr>
          <a:xfrm>
            <a:off x="7294245" y="136779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19" name="矩形 18"/>
          <p:cNvSpPr/>
          <p:nvPr/>
        </p:nvSpPr>
        <p:spPr>
          <a:xfrm>
            <a:off x="8021955" y="136779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21" name="文本框 20"/>
          <p:cNvSpPr txBox="1"/>
          <p:nvPr/>
        </p:nvSpPr>
        <p:spPr>
          <a:xfrm>
            <a:off x="695960" y="4848860"/>
            <a:ext cx="74491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2000"/>
              <a:t>初始化</a:t>
            </a:r>
            <a:r>
              <a:rPr lang="en-US" altLang="zh-CN" sz="2000"/>
              <a:t>ans</a:t>
            </a:r>
            <a:endParaRPr lang="en-US" altLang="zh-CN" sz="2000"/>
          </a:p>
          <a:p>
            <a:pPr marL="342900" indent="-342900">
              <a:buAutoNum type="arabicPeriod"/>
            </a:pPr>
            <a:r>
              <a:rPr lang="zh-CN" altLang="en-US" sz="2000"/>
              <a:t>建立哈希表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遍历</a:t>
            </a:r>
            <a:r>
              <a:rPr lang="en-US" altLang="zh-CN" sz="2000"/>
              <a:t>nums1</a:t>
            </a:r>
            <a:r>
              <a:rPr lang="zh-CN" altLang="en-US" sz="2000"/>
              <a:t>的元素，通过</a:t>
            </a:r>
            <a:r>
              <a:rPr lang="en-US" altLang="zh-CN" sz="2000"/>
              <a:t>Dict2</a:t>
            </a:r>
            <a:r>
              <a:rPr lang="zh-CN" altLang="en-US" sz="2000"/>
              <a:t>快速确定其在</a:t>
            </a:r>
            <a:r>
              <a:rPr lang="en-US" altLang="zh-CN" sz="2000"/>
              <a:t>nums2</a:t>
            </a:r>
            <a:r>
              <a:rPr lang="zh-CN" altLang="en-US" sz="2000"/>
              <a:t>中的位置，然后遍历该位置到</a:t>
            </a:r>
            <a:r>
              <a:rPr lang="en-US" altLang="zh-CN" sz="2000"/>
              <a:t>len(nums2)</a:t>
            </a:r>
            <a:r>
              <a:rPr lang="zh-CN" altLang="en-US" sz="2000"/>
              <a:t>，寻找下一个更大元素。</a:t>
            </a:r>
            <a:endParaRPr lang="zh-CN" altLang="en-US" sz="2000"/>
          </a:p>
        </p:txBody>
      </p:sp>
      <p:sp>
        <p:nvSpPr>
          <p:cNvPr id="22" name="矩形 21"/>
          <p:cNvSpPr/>
          <p:nvPr/>
        </p:nvSpPr>
        <p:spPr>
          <a:xfrm>
            <a:off x="6379845" y="285813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23" name="矩形 22"/>
          <p:cNvSpPr/>
          <p:nvPr/>
        </p:nvSpPr>
        <p:spPr>
          <a:xfrm>
            <a:off x="7107555" y="285813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24" name="矩形 23"/>
          <p:cNvSpPr/>
          <p:nvPr/>
        </p:nvSpPr>
        <p:spPr>
          <a:xfrm>
            <a:off x="7835265" y="285813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25" name="矩形 24"/>
          <p:cNvSpPr/>
          <p:nvPr/>
        </p:nvSpPr>
        <p:spPr>
          <a:xfrm>
            <a:off x="8562975" y="285813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26" name="矩形 25"/>
          <p:cNvSpPr/>
          <p:nvPr/>
        </p:nvSpPr>
        <p:spPr>
          <a:xfrm>
            <a:off x="6374765" y="357822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27" name="矩形 26"/>
          <p:cNvSpPr/>
          <p:nvPr/>
        </p:nvSpPr>
        <p:spPr>
          <a:xfrm>
            <a:off x="7102475" y="357822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28" name="矩形 27"/>
          <p:cNvSpPr/>
          <p:nvPr/>
        </p:nvSpPr>
        <p:spPr>
          <a:xfrm>
            <a:off x="7830185" y="357822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29" name="矩形 28"/>
          <p:cNvSpPr/>
          <p:nvPr/>
        </p:nvSpPr>
        <p:spPr>
          <a:xfrm>
            <a:off x="8557895" y="357822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34" name="文本框 33"/>
          <p:cNvSpPr txBox="1"/>
          <p:nvPr/>
        </p:nvSpPr>
        <p:spPr>
          <a:xfrm>
            <a:off x="4759960" y="314579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/>
              <a:t>dic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5564505" y="3057525"/>
            <a:ext cx="951230" cy="1088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  <a:p>
            <a:pPr>
              <a:lnSpc>
                <a:spcPct val="260000"/>
              </a:lnSpc>
            </a:pPr>
            <a:r>
              <a:rPr lang="en-US" altLang="zh-CN"/>
              <a:t>value</a:t>
            </a:r>
            <a:endParaRPr lang="en-US" altLang="zh-CN"/>
          </a:p>
        </p:txBody>
      </p:sp>
      <p:sp>
        <p:nvSpPr>
          <p:cNvPr id="36" name="上箭头 35"/>
          <p:cNvSpPr/>
          <p:nvPr/>
        </p:nvSpPr>
        <p:spPr>
          <a:xfrm>
            <a:off x="1852295" y="2194560"/>
            <a:ext cx="370205" cy="38544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a</a:t>
            </a:r>
            <a:endParaRPr lang="en-US" altLang="zh-CN" sz="2000"/>
          </a:p>
        </p:txBody>
      </p:sp>
      <p:sp>
        <p:nvSpPr>
          <p:cNvPr id="37" name="上箭头 36"/>
          <p:cNvSpPr/>
          <p:nvPr>
            <p:custDataLst>
              <p:tags r:id="rId2"/>
            </p:custDataLst>
          </p:nvPr>
        </p:nvSpPr>
        <p:spPr>
          <a:xfrm>
            <a:off x="2617470" y="2195830"/>
            <a:ext cx="370205" cy="38544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a</a:t>
            </a:r>
            <a:endParaRPr lang="en-US" altLang="zh-CN" sz="2000"/>
          </a:p>
        </p:txBody>
      </p:sp>
      <p:sp>
        <p:nvSpPr>
          <p:cNvPr id="38" name="上箭头 37"/>
          <p:cNvSpPr/>
          <p:nvPr>
            <p:custDataLst>
              <p:tags r:id="rId3"/>
            </p:custDataLst>
          </p:nvPr>
        </p:nvSpPr>
        <p:spPr>
          <a:xfrm>
            <a:off x="3355975" y="2195830"/>
            <a:ext cx="370205" cy="38544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a</a:t>
            </a:r>
            <a:endParaRPr lang="en-US" altLang="zh-CN" sz="2000"/>
          </a:p>
        </p:txBody>
      </p:sp>
      <p:sp>
        <p:nvSpPr>
          <p:cNvPr id="40" name="上箭头 39"/>
          <p:cNvSpPr/>
          <p:nvPr>
            <p:custDataLst>
              <p:tags r:id="rId4"/>
            </p:custDataLst>
          </p:nvPr>
        </p:nvSpPr>
        <p:spPr>
          <a:xfrm>
            <a:off x="7452360" y="2195830"/>
            <a:ext cx="370205" cy="38544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b</a:t>
            </a:r>
            <a:endParaRPr lang="en-US" altLang="zh-CN" sz="2000"/>
          </a:p>
        </p:txBody>
      </p:sp>
      <p:sp>
        <p:nvSpPr>
          <p:cNvPr id="41" name="上箭头 40"/>
          <p:cNvSpPr/>
          <p:nvPr>
            <p:custDataLst>
              <p:tags r:id="rId5"/>
            </p:custDataLst>
          </p:nvPr>
        </p:nvSpPr>
        <p:spPr>
          <a:xfrm>
            <a:off x="6009640" y="2195830"/>
            <a:ext cx="370205" cy="38544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b</a:t>
            </a:r>
            <a:endParaRPr lang="en-US" altLang="zh-CN" sz="2000"/>
          </a:p>
        </p:txBody>
      </p:sp>
      <p:sp>
        <p:nvSpPr>
          <p:cNvPr id="42" name="矩形 41"/>
          <p:cNvSpPr/>
          <p:nvPr/>
        </p:nvSpPr>
        <p:spPr>
          <a:xfrm>
            <a:off x="7818755" y="2880360"/>
            <a:ext cx="713105" cy="14046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>
            <p:custDataLst>
              <p:tags r:id="rId6"/>
            </p:custDataLst>
          </p:nvPr>
        </p:nvSpPr>
        <p:spPr>
          <a:xfrm>
            <a:off x="6394450" y="2893695"/>
            <a:ext cx="713105" cy="14046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>
            <p:custDataLst>
              <p:tags r:id="rId7"/>
            </p:custDataLst>
          </p:nvPr>
        </p:nvSpPr>
        <p:spPr>
          <a:xfrm>
            <a:off x="8557895" y="2893695"/>
            <a:ext cx="713105" cy="14046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上箭头 44"/>
          <p:cNvSpPr/>
          <p:nvPr>
            <p:custDataLst>
              <p:tags r:id="rId8"/>
            </p:custDataLst>
          </p:nvPr>
        </p:nvSpPr>
        <p:spPr>
          <a:xfrm>
            <a:off x="8187690" y="2195830"/>
            <a:ext cx="370205" cy="38544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b</a:t>
            </a:r>
            <a:endParaRPr lang="en-US" altLang="zh-CN" sz="2000"/>
          </a:p>
        </p:txBody>
      </p:sp>
      <p:sp>
        <p:nvSpPr>
          <p:cNvPr id="47" name="矩形 46"/>
          <p:cNvSpPr/>
          <p:nvPr/>
        </p:nvSpPr>
        <p:spPr>
          <a:xfrm>
            <a:off x="2445385" y="285813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3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815965" y="955675"/>
            <a:ext cx="2934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0         1         2          3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 animBg="1"/>
      <p:bldP spid="11" grpId="0" animBg="1"/>
      <p:bldP spid="15" grpId="0"/>
      <p:bldP spid="16" grpId="0" animBg="1"/>
      <p:bldP spid="17" grpId="0" animBg="1"/>
      <p:bldP spid="18" grpId="0" animBg="1"/>
      <p:bldP spid="19" grpId="0" animBg="1"/>
      <p:bldP spid="2" grpId="1"/>
      <p:bldP spid="3" grpId="1" animBg="1"/>
      <p:bldP spid="10" grpId="1" animBg="1"/>
      <p:bldP spid="11" grpId="1" animBg="1"/>
      <p:bldP spid="15" grpId="1"/>
      <p:bldP spid="16" grpId="1" animBg="1"/>
      <p:bldP spid="17" grpId="1" animBg="1"/>
      <p:bldP spid="18" grpId="1" animBg="1"/>
      <p:bldP spid="19" grpId="1" animBg="1"/>
      <p:bldP spid="4" grpId="0"/>
      <p:bldP spid="5" grpId="0" animBg="1"/>
      <p:bldP spid="6" grpId="0" animBg="1"/>
      <p:bldP spid="7" grpId="0" animBg="1"/>
      <p:bldP spid="4" grpId="1"/>
      <p:bldP spid="5" grpId="1" animBg="1"/>
      <p:bldP spid="6" grpId="1" animBg="1"/>
      <p:bldP spid="7" grpId="1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4" grpId="0"/>
      <p:bldP spid="35" grpId="0"/>
      <p:bldP spid="22" grpId="1" animBg="1"/>
      <p:bldP spid="23" grpId="1" animBg="1"/>
      <p:bldP spid="24" grpId="1" animBg="1"/>
      <p:bldP spid="25" grpId="1" animBg="1"/>
      <p:bldP spid="26" grpId="1" animBg="1"/>
      <p:bldP spid="27" grpId="1" animBg="1"/>
      <p:bldP spid="28" grpId="1" animBg="1"/>
      <p:bldP spid="29" grpId="1" animBg="1"/>
      <p:bldP spid="34" grpId="1"/>
      <p:bldP spid="35" grpId="1"/>
      <p:bldP spid="36" grpId="0" animBg="1"/>
      <p:bldP spid="36" grpId="1" animBg="1"/>
      <p:bldP spid="36" grpId="2" animBg="1"/>
      <p:bldP spid="37" grpId="0" bldLvl="0" animBg="1"/>
      <p:bldP spid="37" grpId="1" animBg="1"/>
      <p:bldP spid="37" grpId="2" bldLvl="0" animBg="1"/>
      <p:bldP spid="38" grpId="0" bldLvl="0" animBg="1"/>
      <p:bldP spid="38" grpId="1" animBg="1"/>
      <p:bldP spid="40" grpId="0" bldLvl="0" animBg="1"/>
      <p:bldP spid="40" grpId="1" animBg="1"/>
      <p:bldP spid="40" grpId="2" bldLvl="0" animBg="1"/>
      <p:bldP spid="41" grpId="0" bldLvl="0" animBg="1"/>
      <p:bldP spid="41" grpId="1" animBg="1"/>
      <p:bldP spid="41" grpId="2" bldLvl="0" animBg="1"/>
      <p:bldP spid="42" grpId="0" animBg="1"/>
      <p:bldP spid="42" grpId="1" animBg="1"/>
      <p:bldP spid="42" grpId="2" animBg="1"/>
      <p:bldP spid="43" grpId="0" bldLvl="0" animBg="1"/>
      <p:bldP spid="43" grpId="1" animBg="1"/>
      <p:bldP spid="43" grpId="2" bldLvl="0" animBg="1"/>
      <p:bldP spid="44" grpId="0" bldLvl="0" animBg="1"/>
      <p:bldP spid="44" grpId="1" animBg="1"/>
      <p:bldP spid="45" grpId="0" bldLvl="0" animBg="1"/>
      <p:bldP spid="45" grpId="1" animBg="1"/>
      <p:bldP spid="47" grpId="0" bldLvl="0" animBg="1"/>
      <p:bldP spid="47" grpId="1" animBg="1"/>
      <p:bldP spid="48" grpId="0"/>
      <p:bldP spid="4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90500" y="172720"/>
            <a:ext cx="5628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496.</a:t>
            </a:r>
            <a:r>
              <a:rPr lang="zh-CN" altLang="en-US" sz="3200"/>
              <a:t>下一个更大元素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424180" y="851535"/>
            <a:ext cx="10003790" cy="3901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/>
              <a:t>我们能否建立一个哈希表来存储</a:t>
            </a:r>
            <a:r>
              <a:rPr lang="en-US" altLang="zh-CN" sz="2000"/>
              <a:t>nums2</a:t>
            </a:r>
            <a:r>
              <a:rPr lang="zh-CN" altLang="en-US" sz="2000"/>
              <a:t>中的每个元素及其存在</a:t>
            </a:r>
            <a:r>
              <a:rPr lang="zh-CN" altLang="en-US" sz="2000"/>
              <a:t>的下一个</a:t>
            </a:r>
            <a:r>
              <a:rPr lang="zh-CN" altLang="en-US" sz="2000"/>
              <a:t>更大值？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怎么样高效迅速的建立这样一个哈希表</a:t>
            </a:r>
            <a:r>
              <a:rPr lang="zh-CN" altLang="en-US" sz="2000"/>
              <a:t>呢？</a:t>
            </a: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答：利用递减栈。每一个元素入栈前，先判断栈顶元素是否小于该元素，若小于则存入哈希表中，再将栈顶元素出栈，直至栈顶元素大于该元素或栈为空时，元素入栈。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90500" y="172720"/>
            <a:ext cx="5628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496.</a:t>
            </a:r>
            <a:r>
              <a:rPr lang="zh-CN" altLang="en-US" sz="3200"/>
              <a:t>下一个更大元素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512445" y="1442720"/>
            <a:ext cx="106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nums1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725295" y="136779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10" name="矩形 9"/>
          <p:cNvSpPr/>
          <p:nvPr/>
        </p:nvSpPr>
        <p:spPr>
          <a:xfrm>
            <a:off x="2453005" y="136779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1" name="矩形 10"/>
          <p:cNvSpPr/>
          <p:nvPr/>
        </p:nvSpPr>
        <p:spPr>
          <a:xfrm>
            <a:off x="3180715" y="136779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15" name="文本框 14"/>
          <p:cNvSpPr txBox="1"/>
          <p:nvPr/>
        </p:nvSpPr>
        <p:spPr>
          <a:xfrm>
            <a:off x="4759960" y="144272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nums2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838825" y="136779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7" name="矩形 16"/>
          <p:cNvSpPr/>
          <p:nvPr/>
        </p:nvSpPr>
        <p:spPr>
          <a:xfrm>
            <a:off x="6566535" y="136779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18" name="矩形 17"/>
          <p:cNvSpPr/>
          <p:nvPr/>
        </p:nvSpPr>
        <p:spPr>
          <a:xfrm>
            <a:off x="7294245" y="136779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19" name="矩形 18"/>
          <p:cNvSpPr/>
          <p:nvPr/>
        </p:nvSpPr>
        <p:spPr>
          <a:xfrm>
            <a:off x="8021955" y="136779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48" name="文本框 47"/>
          <p:cNvSpPr txBox="1"/>
          <p:nvPr/>
        </p:nvSpPr>
        <p:spPr>
          <a:xfrm>
            <a:off x="5815965" y="955675"/>
            <a:ext cx="379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0         1         2          3       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862830" y="4239895"/>
            <a:ext cx="106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stack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073140" y="2917825"/>
            <a:ext cx="1042670" cy="25215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223760" y="5143500"/>
            <a:ext cx="106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栈底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202170" y="2917825"/>
            <a:ext cx="106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</a:t>
            </a:r>
            <a:r>
              <a:rPr lang="zh-CN" altLang="en-US"/>
              <a:t>顶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3140" y="4803775"/>
            <a:ext cx="1033145" cy="63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2" name="下箭头 31"/>
          <p:cNvSpPr/>
          <p:nvPr/>
        </p:nvSpPr>
        <p:spPr>
          <a:xfrm>
            <a:off x="6063615" y="496570"/>
            <a:ext cx="350520" cy="384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49" name="下箭头 48"/>
          <p:cNvSpPr/>
          <p:nvPr>
            <p:custDataLst>
              <p:tags r:id="rId2"/>
            </p:custDataLst>
          </p:nvPr>
        </p:nvSpPr>
        <p:spPr>
          <a:xfrm>
            <a:off x="6659245" y="495935"/>
            <a:ext cx="350520" cy="384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50" name="下箭头 49"/>
          <p:cNvSpPr/>
          <p:nvPr>
            <p:custDataLst>
              <p:tags r:id="rId3"/>
            </p:custDataLst>
          </p:nvPr>
        </p:nvSpPr>
        <p:spPr>
          <a:xfrm>
            <a:off x="7414895" y="495300"/>
            <a:ext cx="350520" cy="384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51" name="下箭头 50"/>
          <p:cNvSpPr/>
          <p:nvPr>
            <p:custDataLst>
              <p:tags r:id="rId4"/>
            </p:custDataLst>
          </p:nvPr>
        </p:nvSpPr>
        <p:spPr>
          <a:xfrm>
            <a:off x="8218170" y="494665"/>
            <a:ext cx="350520" cy="384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1965960" y="315658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5" name="矩形 54"/>
          <p:cNvSpPr/>
          <p:nvPr>
            <p:custDataLst>
              <p:tags r:id="rId5"/>
            </p:custDataLst>
          </p:nvPr>
        </p:nvSpPr>
        <p:spPr>
          <a:xfrm>
            <a:off x="2693670" y="315658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58" name="矩形 57"/>
          <p:cNvSpPr/>
          <p:nvPr/>
        </p:nvSpPr>
        <p:spPr>
          <a:xfrm>
            <a:off x="1965960" y="387667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59" name="矩形 58"/>
          <p:cNvSpPr/>
          <p:nvPr>
            <p:custDataLst>
              <p:tags r:id="rId6"/>
            </p:custDataLst>
          </p:nvPr>
        </p:nvSpPr>
        <p:spPr>
          <a:xfrm>
            <a:off x="2693670" y="387667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2" name="文本框 61"/>
          <p:cNvSpPr txBox="1"/>
          <p:nvPr>
            <p:custDataLst>
              <p:tags r:id="rId7"/>
            </p:custDataLst>
          </p:nvPr>
        </p:nvSpPr>
        <p:spPr>
          <a:xfrm>
            <a:off x="307340" y="3583305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dic</a:t>
            </a:r>
            <a:endParaRPr lang="en-US" altLang="zh-CN"/>
          </a:p>
        </p:txBody>
      </p:sp>
      <p:sp>
        <p:nvSpPr>
          <p:cNvPr id="63" name="文本框 62"/>
          <p:cNvSpPr txBox="1"/>
          <p:nvPr>
            <p:custDataLst>
              <p:tags r:id="rId8"/>
            </p:custDataLst>
          </p:nvPr>
        </p:nvSpPr>
        <p:spPr>
          <a:xfrm>
            <a:off x="1150620" y="3355975"/>
            <a:ext cx="951230" cy="1088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  <a:p>
            <a:pPr>
              <a:lnSpc>
                <a:spcPct val="260000"/>
              </a:lnSpc>
            </a:pPr>
            <a:r>
              <a:rPr lang="en-US" altLang="zh-CN"/>
              <a:t>value</a:t>
            </a:r>
            <a:endParaRPr lang="en-US" altLang="zh-CN"/>
          </a:p>
        </p:txBody>
      </p:sp>
      <p:sp>
        <p:nvSpPr>
          <p:cNvPr id="86" name="矩形 85"/>
          <p:cNvSpPr/>
          <p:nvPr>
            <p:custDataLst>
              <p:tags r:id="rId9"/>
            </p:custDataLst>
          </p:nvPr>
        </p:nvSpPr>
        <p:spPr>
          <a:xfrm>
            <a:off x="6082665" y="4803775"/>
            <a:ext cx="1033145" cy="63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87" name="矩形 86"/>
          <p:cNvSpPr/>
          <p:nvPr>
            <p:custDataLst>
              <p:tags r:id="rId10"/>
            </p:custDataLst>
          </p:nvPr>
        </p:nvSpPr>
        <p:spPr>
          <a:xfrm>
            <a:off x="6082665" y="4803775"/>
            <a:ext cx="1033145" cy="63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88" name="矩形 87"/>
          <p:cNvSpPr/>
          <p:nvPr>
            <p:custDataLst>
              <p:tags r:id="rId11"/>
            </p:custDataLst>
          </p:nvPr>
        </p:nvSpPr>
        <p:spPr>
          <a:xfrm>
            <a:off x="6073140" y="4168140"/>
            <a:ext cx="1042670" cy="63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90" name="文本框 89"/>
          <p:cNvSpPr txBox="1"/>
          <p:nvPr/>
        </p:nvSpPr>
        <p:spPr>
          <a:xfrm>
            <a:off x="7838440" y="2576830"/>
            <a:ext cx="39566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2000"/>
              <a:t>建立栈和哈希表</a:t>
            </a:r>
            <a:endParaRPr lang="en-US" altLang="zh-CN" sz="2000"/>
          </a:p>
          <a:p>
            <a:pPr marL="342900" indent="-342900">
              <a:buAutoNum type="arabicPeriod"/>
            </a:pPr>
            <a:r>
              <a:rPr lang="zh-CN" altLang="en-US" sz="2000"/>
              <a:t>遍历nums2，维护一个递减栈</a:t>
            </a:r>
            <a:endParaRPr lang="zh-CN" altLang="en-US" sz="200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000"/>
              <a:t>当得到一个更大的数的时候，将栈里小于它的数都放到哈希表当中，并将元素出栈</a:t>
            </a:r>
            <a:endParaRPr lang="en-US" altLang="zh-CN" sz="200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000"/>
              <a:t>遍历</a:t>
            </a:r>
            <a:r>
              <a:rPr lang="en-US" altLang="zh-CN" sz="2000"/>
              <a:t>nums1,</a:t>
            </a:r>
            <a:r>
              <a:rPr lang="zh-CN" altLang="en-US" sz="2000"/>
              <a:t>根据</a:t>
            </a:r>
            <a:r>
              <a:rPr lang="en-US" altLang="zh-CN" sz="2000"/>
              <a:t>Dict</a:t>
            </a:r>
            <a:r>
              <a:rPr lang="zh-CN" altLang="en-US" sz="2000"/>
              <a:t>查找各元素的下一个更大元素的值，若查找不到则返回</a:t>
            </a:r>
            <a:r>
              <a:rPr lang="en-US" altLang="zh-CN" sz="2000"/>
              <a:t>-1</a:t>
            </a:r>
            <a:endParaRPr lang="en-US" altLang="zh-CN" sz="2000"/>
          </a:p>
        </p:txBody>
      </p:sp>
      <p:sp>
        <p:nvSpPr>
          <p:cNvPr id="92" name="文本框 91"/>
          <p:cNvSpPr txBox="1"/>
          <p:nvPr>
            <p:custDataLst>
              <p:tags r:id="rId12"/>
            </p:custDataLst>
          </p:nvPr>
        </p:nvSpPr>
        <p:spPr>
          <a:xfrm>
            <a:off x="381000" y="5126990"/>
            <a:ext cx="106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</a:t>
            </a:r>
            <a:endParaRPr lang="en-US" altLang="zh-CN"/>
          </a:p>
        </p:txBody>
      </p:sp>
      <p:sp>
        <p:nvSpPr>
          <p:cNvPr id="93" name="矩形 92"/>
          <p:cNvSpPr/>
          <p:nvPr>
            <p:custDataLst>
              <p:tags r:id="rId13"/>
            </p:custDataLst>
          </p:nvPr>
        </p:nvSpPr>
        <p:spPr>
          <a:xfrm>
            <a:off x="1593850" y="505206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-1</a:t>
            </a:r>
            <a:endParaRPr lang="en-US" altLang="zh-CN" sz="2800"/>
          </a:p>
        </p:txBody>
      </p:sp>
      <p:sp>
        <p:nvSpPr>
          <p:cNvPr id="94" name="矩形 93"/>
          <p:cNvSpPr/>
          <p:nvPr>
            <p:custDataLst>
              <p:tags r:id="rId14"/>
            </p:custDataLst>
          </p:nvPr>
        </p:nvSpPr>
        <p:spPr>
          <a:xfrm>
            <a:off x="2321560" y="505206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95" name="矩形 94"/>
          <p:cNvSpPr/>
          <p:nvPr>
            <p:custDataLst>
              <p:tags r:id="rId15"/>
            </p:custDataLst>
          </p:nvPr>
        </p:nvSpPr>
        <p:spPr>
          <a:xfrm>
            <a:off x="3049270" y="505206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-1</a:t>
            </a:r>
            <a:endParaRPr lang="en-US" altLang="zh-CN" sz="2800"/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7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 animBg="1"/>
      <p:bldP spid="11" grpId="0" animBg="1"/>
      <p:bldP spid="15" grpId="0"/>
      <p:bldP spid="16" grpId="0" animBg="1"/>
      <p:bldP spid="17" grpId="0" animBg="1"/>
      <p:bldP spid="18" grpId="0" animBg="1"/>
      <p:bldP spid="19" grpId="0" animBg="1"/>
      <p:bldP spid="48" grpId="0"/>
      <p:bldP spid="2" grpId="1"/>
      <p:bldP spid="3" grpId="1" animBg="1"/>
      <p:bldP spid="10" grpId="1" animBg="1"/>
      <p:bldP spid="11" grpId="1" animBg="1"/>
      <p:bldP spid="15" grpId="1"/>
      <p:bldP spid="16" grpId="1" animBg="1"/>
      <p:bldP spid="17" grpId="1" animBg="1"/>
      <p:bldP spid="18" grpId="1" animBg="1"/>
      <p:bldP spid="19" grpId="1" animBg="1"/>
      <p:bldP spid="48" grpId="1"/>
      <p:bldP spid="8" grpId="0"/>
      <p:bldP spid="14" grpId="0" bldLvl="0" animBg="1"/>
      <p:bldP spid="20" grpId="0"/>
      <p:bldP spid="30" grpId="0"/>
      <p:bldP spid="8" grpId="1"/>
      <p:bldP spid="14" grpId="1" animBg="1"/>
      <p:bldP spid="20" grpId="1"/>
      <p:bldP spid="30" grpId="1"/>
      <p:bldP spid="31" grpId="0" bldLvl="0" animBg="1"/>
      <p:bldP spid="31" grpId="1" animBg="1"/>
      <p:bldP spid="32" grpId="0" bldLvl="0" animBg="1"/>
      <p:bldP spid="32" grpId="1" animBg="1"/>
      <p:bldP spid="32" grpId="2" bldLvl="0" animBg="1"/>
      <p:bldP spid="49" grpId="0" bldLvl="0" animBg="1"/>
      <p:bldP spid="49" grpId="1" animBg="1"/>
      <p:bldP spid="49" grpId="2" bldLvl="0" animBg="1"/>
      <p:bldP spid="50" grpId="0" bldLvl="0" animBg="1"/>
      <p:bldP spid="50" grpId="1" animBg="1"/>
      <p:bldP spid="50" grpId="2" bldLvl="0" animBg="1"/>
      <p:bldP spid="51" grpId="0" bldLvl="0" animBg="1"/>
      <p:bldP spid="51" grpId="1" animBg="1"/>
      <p:bldP spid="55" grpId="0" bldLvl="0" animBg="1"/>
      <p:bldP spid="59" grpId="0" bldLvl="0" animBg="1"/>
      <p:bldP spid="62" grpId="0"/>
      <p:bldP spid="63" grpId="0"/>
      <p:bldP spid="55" grpId="1" animBg="1"/>
      <p:bldP spid="59" grpId="1" animBg="1"/>
      <p:bldP spid="62" grpId="1"/>
      <p:bldP spid="63" grpId="1"/>
      <p:bldP spid="31" grpId="2" bldLvl="0" animBg="1"/>
      <p:bldP spid="54" grpId="0" bldLvl="0" animBg="1"/>
      <p:bldP spid="58" grpId="0" bldLvl="0" animBg="1"/>
      <p:bldP spid="54" grpId="1" animBg="1"/>
      <p:bldP spid="58" grpId="1" animBg="1"/>
      <p:bldP spid="86" grpId="0" bldLvl="0" animBg="1"/>
      <p:bldP spid="86" grpId="1" animBg="1"/>
      <p:bldP spid="86" grpId="2" bldLvl="0" animBg="1"/>
      <p:bldP spid="87" grpId="0" bldLvl="0" animBg="1"/>
      <p:bldP spid="87" grpId="1" animBg="1"/>
      <p:bldP spid="88" grpId="0" bldLvl="0" animBg="1"/>
      <p:bldP spid="88" grpId="1" animBg="1"/>
      <p:bldP spid="92" grpId="0"/>
      <p:bldP spid="93" grpId="0" bldLvl="0" animBg="1"/>
      <p:bldP spid="94" grpId="0" bldLvl="0" animBg="1"/>
      <p:bldP spid="95" grpId="0" bldLvl="0" animBg="1"/>
      <p:bldP spid="92" grpId="1"/>
      <p:bldP spid="93" grpId="1" animBg="1"/>
      <p:bldP spid="94" grpId="1" animBg="1"/>
      <p:bldP spid="95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COMMONDATA" val="eyJoZGlkIjoiOGUxNDVhMmM4OWYwMmUwMzJiOGY3YzYxNzU5Mjg0ZTM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</Words>
  <Application>WPS 演示</Application>
  <PresentationFormat>宽屏</PresentationFormat>
  <Paragraphs>180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</cp:lastModifiedBy>
  <cp:revision>179</cp:revision>
  <dcterms:created xsi:type="dcterms:W3CDTF">2019-06-19T02:08:00Z</dcterms:created>
  <dcterms:modified xsi:type="dcterms:W3CDTF">2023-06-30T07:53:12Z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F437A506137243FF82D55B2074E01EE6_11</vt:lpwstr>
  </property>
</Properties>
</file>