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84" r:id="rId5"/>
    <p:sldId id="283" r:id="rId6"/>
    <p:sldId id="285" r:id="rId7"/>
    <p:sldId id="286" r:id="rId8"/>
    <p:sldId id="287" r:id="rId9"/>
    <p:sldId id="288" r:id="rId10"/>
    <p:sldId id="289" r:id="rId11"/>
    <p:sldId id="29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俊桦 匡" initials="俊桦" lastIdx="1" clrIdx="0">
    <p:extLst>
      <p:ext uri="{19B8F6BF-5375-455C-9EA6-DF929625EA0E}">
        <p15:presenceInfo xmlns:p15="http://schemas.microsoft.com/office/powerpoint/2012/main" userId="d804341510de6e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95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E8644-98B2-4322-9F4A-3DC1DFD9C711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00BF-ABA5-45D5-837A-6E7D2812D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0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F00BF-ABA5-45D5-837A-6E7D2812D7C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21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F00BF-ABA5-45D5-837A-6E7D2812D7C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1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9F78B-0BDF-B898-3CBF-C8A3F07D9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DC475A-BA46-23E0-4901-9D77AB4B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88A5E-4351-A036-F7C7-38946E12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07D48-6C23-7186-80D7-B7A26E40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1A31-0D5B-B333-814C-51C7AE74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9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65742-C7E3-90B2-C8D1-D466C917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E7DB1C-4AFC-D61E-A417-402A00D3F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1AC5D-4A95-512B-3DFE-CA4D4FA2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7FF86-394A-5C2C-2E9C-39307253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34431-F4BE-B74E-2B77-20435360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1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6CBEDF-9D3A-446E-9CD6-DCFABE3B7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97A22A-465D-2E4F-D7AC-2F2839CD8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4A76F-DC12-5490-CECB-83113365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41D1D-D9F3-2BCD-BCB5-F08A0885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7AA56-5439-53BA-C2A0-D2FC70A1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1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A6241-C06A-FA3B-E200-D2C93C08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8BC2C-5904-9700-0A0C-07ADA009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78183-3F5A-BF64-BB90-61FD983B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ACCD4-8A15-FB91-5386-C8A5B244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D1532-E214-03E9-0372-4F2B6540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7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E0535-8BDA-0448-1B3E-D377D0AB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F8C9D-D5B4-740B-4D68-8A98F36E3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14638-BAF8-B7D0-D106-4FFA583A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23F8E-FFB0-0FC0-7B31-3B561EA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D83A5-A55D-9A21-481C-3BC4FE84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5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F4FF6-B092-5A4F-0991-0EF58AA3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C6964-D20E-918E-D4DD-A62395D03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6EEF3-13F5-73AE-372D-40A6E9F2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CFA86-9761-3DDF-F462-121DE267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0DAC5-876C-E34D-C494-F58B067B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03E0E-BFF6-9AA8-C70B-9C8FCB14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4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ACA13-EE76-D79C-2F16-6DFDD484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6A575-899B-FB1A-4B0A-96325E7DA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A0301-8D77-E5AC-04ED-E1B4B90A6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2B6E99-9222-2856-DFD4-8F925C5A7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CB319B-AD93-66C0-D462-089055D00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A9B15C-BEAB-1FCB-71CF-B42395A7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D4217-DAC8-3814-9D14-6BF07EA8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8A0494-CA85-1A6D-EA50-87BEC894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3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71E80-7DE6-C942-C75E-39BB4BCA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524ED6-A193-BE6A-649E-B403CDB1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EE7DF3-071D-8839-DC83-DE24E8E8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C04A92-01A7-B0CF-8678-B2A1B32E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6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9CADF4-6D87-81A2-3207-2F44693F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D96DDA-9840-14F3-BF57-E48D0A1D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9B507-B076-7901-C3B8-27FF68FD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7637C-FE69-FB6A-21B2-8788743F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DC100-62E3-1DC7-225B-0235B475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6DD5CE-80AF-5104-6A7C-FA5FE35B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17CB72-A093-0C05-3CE3-274D16FB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348AF-6FB8-B840-4EE3-332DBD22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C07FA-763E-458C-F8FF-8AA547BE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3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9B6B7-7279-D9E9-E488-6C457ECA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D423E1-F206-DBCE-5120-FF043D095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12E09-23AC-25A1-40C2-DBB0D3C4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90E206-B8A9-5119-5E7E-77D16FAD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4A4E13-51EE-2A54-279F-4C3980ED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00F652-E860-B40C-9AC0-A0D8997F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5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C9D5C5-DC4F-6609-4E72-1B954D17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978DF4-9270-0964-AEF4-D16620539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3A581-E060-759D-ECEE-DFF62EB91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3569-64FC-4B3E-A929-9AA28EF5456E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DDAE2-7EE6-E482-B8C9-902909E84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E0C62-ACFF-B39B-B573-B6D77445E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83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BF0A22A-B141-DEFF-8FD2-A1B5364BAD65}"/>
              </a:ext>
            </a:extLst>
          </p:cNvPr>
          <p:cNvSpPr txBox="1">
            <a:spLocks/>
          </p:cNvSpPr>
          <p:nvPr/>
        </p:nvSpPr>
        <p:spPr>
          <a:xfrm>
            <a:off x="1447800" y="89429"/>
            <a:ext cx="8602134" cy="1078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题干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924EB6-B3CC-E033-B1DC-6085FC2D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92" y="1728481"/>
            <a:ext cx="11288870" cy="309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7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4F7EE-0DB6-FE28-6B7F-805FE322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2" y="28674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-apple-system"/>
              </a:rPr>
              <a:t>思路</a:t>
            </a:r>
            <a:r>
              <a:rPr lang="en-US" altLang="zh-CN" dirty="0">
                <a:latin typeface="-apple-system"/>
              </a:rPr>
              <a:t>2</a:t>
            </a:r>
            <a:r>
              <a:rPr lang="zh-CN" altLang="en-US" dirty="0">
                <a:latin typeface="-apple-system"/>
              </a:rPr>
              <a:t>：动态规划法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F45F30-1872-0C67-0C42-7EDC8CD9C739}"/>
              </a:ext>
            </a:extLst>
          </p:cNvPr>
          <p:cNvSpPr/>
          <p:nvPr/>
        </p:nvSpPr>
        <p:spPr>
          <a:xfrm>
            <a:off x="1733006" y="2220686"/>
            <a:ext cx="522514" cy="42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17471F-46C5-E852-84E1-CA381E6B1AE7}"/>
              </a:ext>
            </a:extLst>
          </p:cNvPr>
          <p:cNvSpPr/>
          <p:nvPr/>
        </p:nvSpPr>
        <p:spPr>
          <a:xfrm>
            <a:off x="2434046" y="2220686"/>
            <a:ext cx="522514" cy="42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CE49FE-FE3D-9B4D-EACE-18DAF273A281}"/>
              </a:ext>
            </a:extLst>
          </p:cNvPr>
          <p:cNvSpPr/>
          <p:nvPr/>
        </p:nvSpPr>
        <p:spPr>
          <a:xfrm>
            <a:off x="3161212" y="2220686"/>
            <a:ext cx="522514" cy="42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E85ACC-DBAC-4746-1961-B633CD535F9E}"/>
              </a:ext>
            </a:extLst>
          </p:cNvPr>
          <p:cNvSpPr/>
          <p:nvPr/>
        </p:nvSpPr>
        <p:spPr>
          <a:xfrm>
            <a:off x="4019006" y="2220686"/>
            <a:ext cx="522514" cy="42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09A496-CEEE-EEE0-7ADB-70C894B2B991}"/>
              </a:ext>
            </a:extLst>
          </p:cNvPr>
          <p:cNvSpPr/>
          <p:nvPr/>
        </p:nvSpPr>
        <p:spPr>
          <a:xfrm>
            <a:off x="4720046" y="2220686"/>
            <a:ext cx="522514" cy="42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CC466B-61C6-665C-C766-E15C6CB8B216}"/>
              </a:ext>
            </a:extLst>
          </p:cNvPr>
          <p:cNvSpPr/>
          <p:nvPr/>
        </p:nvSpPr>
        <p:spPr>
          <a:xfrm>
            <a:off x="5447212" y="2220686"/>
            <a:ext cx="522514" cy="42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AFBD52-20C4-993F-2361-22B9C16D5342}"/>
              </a:ext>
            </a:extLst>
          </p:cNvPr>
          <p:cNvSpPr/>
          <p:nvPr/>
        </p:nvSpPr>
        <p:spPr>
          <a:xfrm>
            <a:off x="6248402" y="2220686"/>
            <a:ext cx="522514" cy="42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C9903C-441F-95E2-E825-3A5937301581}"/>
              </a:ext>
            </a:extLst>
          </p:cNvPr>
          <p:cNvSpPr/>
          <p:nvPr/>
        </p:nvSpPr>
        <p:spPr>
          <a:xfrm>
            <a:off x="6949442" y="2220686"/>
            <a:ext cx="522514" cy="42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246130-07B1-46C9-903F-95AD09FF69DD}"/>
              </a:ext>
            </a:extLst>
          </p:cNvPr>
          <p:cNvSpPr/>
          <p:nvPr/>
        </p:nvSpPr>
        <p:spPr>
          <a:xfrm>
            <a:off x="1733006" y="3002280"/>
            <a:ext cx="522514" cy="426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9F29AD-57EB-F196-4436-42E8A6B7756D}"/>
              </a:ext>
            </a:extLst>
          </p:cNvPr>
          <p:cNvSpPr/>
          <p:nvPr/>
        </p:nvSpPr>
        <p:spPr>
          <a:xfrm>
            <a:off x="2434046" y="3002280"/>
            <a:ext cx="522514" cy="426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95F1EC2-CCD0-A855-8DEC-62666988A406}"/>
              </a:ext>
            </a:extLst>
          </p:cNvPr>
          <p:cNvSpPr/>
          <p:nvPr/>
        </p:nvSpPr>
        <p:spPr>
          <a:xfrm>
            <a:off x="3161212" y="3002280"/>
            <a:ext cx="522514" cy="426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998D58-CB7F-D5F5-1308-5C39B4C78713}"/>
              </a:ext>
            </a:extLst>
          </p:cNvPr>
          <p:cNvSpPr/>
          <p:nvPr/>
        </p:nvSpPr>
        <p:spPr>
          <a:xfrm>
            <a:off x="4019006" y="3002280"/>
            <a:ext cx="522514" cy="426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C660EC3-998C-62F2-15A1-D5E1163D0E1F}"/>
              </a:ext>
            </a:extLst>
          </p:cNvPr>
          <p:cNvSpPr/>
          <p:nvPr/>
        </p:nvSpPr>
        <p:spPr>
          <a:xfrm>
            <a:off x="4720046" y="3002280"/>
            <a:ext cx="522514" cy="42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929B2E-BE8B-1986-332D-19E65FAC2932}"/>
              </a:ext>
            </a:extLst>
          </p:cNvPr>
          <p:cNvSpPr/>
          <p:nvPr/>
        </p:nvSpPr>
        <p:spPr>
          <a:xfrm>
            <a:off x="5447212" y="3002280"/>
            <a:ext cx="522514" cy="42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0CA364-2BE0-7248-57D7-8427F60F9A58}"/>
              </a:ext>
            </a:extLst>
          </p:cNvPr>
          <p:cNvSpPr/>
          <p:nvPr/>
        </p:nvSpPr>
        <p:spPr>
          <a:xfrm>
            <a:off x="6248402" y="3002280"/>
            <a:ext cx="522514" cy="42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2CD95C-90B2-A102-0692-A5ECEAFFD483}"/>
              </a:ext>
            </a:extLst>
          </p:cNvPr>
          <p:cNvSpPr/>
          <p:nvPr/>
        </p:nvSpPr>
        <p:spPr>
          <a:xfrm>
            <a:off x="6949442" y="3002280"/>
            <a:ext cx="522514" cy="42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36D-1C4A-142F-8D0E-65FE61A33EE1}"/>
              </a:ext>
            </a:extLst>
          </p:cNvPr>
          <p:cNvSpPr txBox="1"/>
          <p:nvPr/>
        </p:nvSpPr>
        <p:spPr>
          <a:xfrm>
            <a:off x="5116289" y="1430159"/>
            <a:ext cx="155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‘</a:t>
            </a:r>
            <a:r>
              <a:rPr lang="en-US" altLang="zh-CN" sz="2800" dirty="0"/>
              <a:t>code</a:t>
            </a:r>
            <a:r>
              <a:rPr lang="zh-CN" altLang="en-US" sz="2800" dirty="0"/>
              <a:t>’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F641D3C-3209-3923-F640-A876CF40B6C4}"/>
              </a:ext>
            </a:extLst>
          </p:cNvPr>
          <p:cNvSpPr/>
          <p:nvPr/>
        </p:nvSpPr>
        <p:spPr>
          <a:xfrm>
            <a:off x="7694027" y="3002280"/>
            <a:ext cx="522514" cy="4267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BD5AD92-C29D-75A5-44D0-B3E77AC7046A}"/>
              </a:ext>
            </a:extLst>
          </p:cNvPr>
          <p:cNvCxnSpPr>
            <a:cxnSpLocks/>
          </p:cNvCxnSpPr>
          <p:nvPr/>
        </p:nvCxnSpPr>
        <p:spPr>
          <a:xfrm>
            <a:off x="4650377" y="1802674"/>
            <a:ext cx="4357" cy="188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4106000-408D-0FA4-066F-45827B709F72}"/>
              </a:ext>
            </a:extLst>
          </p:cNvPr>
          <p:cNvSpPr txBox="1"/>
          <p:nvPr/>
        </p:nvSpPr>
        <p:spPr>
          <a:xfrm>
            <a:off x="2190582" y="1592768"/>
            <a:ext cx="1724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‘</a:t>
            </a:r>
            <a:r>
              <a:rPr lang="en-US" altLang="zh-CN" sz="2800" dirty="0" err="1"/>
              <a:t>leet</a:t>
            </a:r>
            <a:r>
              <a:rPr lang="zh-CN" altLang="en-US" sz="2800" dirty="0"/>
              <a:t>’</a:t>
            </a:r>
            <a:endParaRPr lang="en-US" altLang="zh-CN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4B3834A-BDDC-FF6D-E381-6CD588638947}"/>
              </a:ext>
            </a:extLst>
          </p:cNvPr>
          <p:cNvSpPr txBox="1"/>
          <p:nvPr/>
        </p:nvSpPr>
        <p:spPr>
          <a:xfrm>
            <a:off x="818607" y="3059668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BF9A98E-FAAD-7496-1BE8-8B631A83446E}"/>
              </a:ext>
            </a:extLst>
          </p:cNvPr>
          <p:cNvSpPr txBox="1"/>
          <p:nvPr/>
        </p:nvSpPr>
        <p:spPr>
          <a:xfrm>
            <a:off x="1889923" y="3616625"/>
            <a:ext cx="26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11635B7-6744-3458-C6F6-119C262B0799}"/>
              </a:ext>
            </a:extLst>
          </p:cNvPr>
          <p:cNvSpPr txBox="1"/>
          <p:nvPr/>
        </p:nvSpPr>
        <p:spPr>
          <a:xfrm>
            <a:off x="2560401" y="3616625"/>
            <a:ext cx="26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AF5930E-1E8B-24A1-CD1E-0CDCE48DE3C9}"/>
              </a:ext>
            </a:extLst>
          </p:cNvPr>
          <p:cNvSpPr txBox="1"/>
          <p:nvPr/>
        </p:nvSpPr>
        <p:spPr>
          <a:xfrm>
            <a:off x="3222333" y="3638396"/>
            <a:ext cx="26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AD0383D-9825-8A1E-EEBB-040124D3C71D}"/>
              </a:ext>
            </a:extLst>
          </p:cNvPr>
          <p:cNvSpPr txBox="1"/>
          <p:nvPr/>
        </p:nvSpPr>
        <p:spPr>
          <a:xfrm>
            <a:off x="4145361" y="3640181"/>
            <a:ext cx="26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B1B0CC1-EB59-8807-DEF5-3F65FE75F944}"/>
              </a:ext>
            </a:extLst>
          </p:cNvPr>
          <p:cNvSpPr txBox="1"/>
          <p:nvPr/>
        </p:nvSpPr>
        <p:spPr>
          <a:xfrm>
            <a:off x="1041000" y="3666309"/>
            <a:ext cx="26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8A2C022-B5FE-ABD8-DA51-0186EADF1575}"/>
              </a:ext>
            </a:extLst>
          </p:cNvPr>
          <p:cNvSpPr txBox="1"/>
          <p:nvPr/>
        </p:nvSpPr>
        <p:spPr>
          <a:xfrm>
            <a:off x="4846401" y="3642750"/>
            <a:ext cx="26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CE37FFD-BB6C-2150-0E77-86A3DBDE9883}"/>
              </a:ext>
            </a:extLst>
          </p:cNvPr>
          <p:cNvSpPr txBox="1"/>
          <p:nvPr/>
        </p:nvSpPr>
        <p:spPr>
          <a:xfrm>
            <a:off x="5543169" y="3616625"/>
            <a:ext cx="26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3D64E85-8160-9E6E-2687-AE43FF4E9190}"/>
              </a:ext>
            </a:extLst>
          </p:cNvPr>
          <p:cNvSpPr txBox="1"/>
          <p:nvPr/>
        </p:nvSpPr>
        <p:spPr>
          <a:xfrm>
            <a:off x="6292186" y="3627901"/>
            <a:ext cx="26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955678E-2B80-5FE6-E8FF-E7A4FCF97D44}"/>
              </a:ext>
            </a:extLst>
          </p:cNvPr>
          <p:cNvSpPr txBox="1"/>
          <p:nvPr/>
        </p:nvSpPr>
        <p:spPr>
          <a:xfrm>
            <a:off x="7060678" y="3638396"/>
            <a:ext cx="26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AA6F710-E52D-7655-26C6-003B39C96491}"/>
              </a:ext>
            </a:extLst>
          </p:cNvPr>
          <p:cNvSpPr txBox="1"/>
          <p:nvPr/>
        </p:nvSpPr>
        <p:spPr>
          <a:xfrm>
            <a:off x="7829169" y="3616625"/>
            <a:ext cx="26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3A7A458-E02C-2C55-F47D-BA41E5E0819C}"/>
              </a:ext>
            </a:extLst>
          </p:cNvPr>
          <p:cNvSpPr txBox="1"/>
          <p:nvPr/>
        </p:nvSpPr>
        <p:spPr>
          <a:xfrm>
            <a:off x="8081639" y="2249380"/>
            <a:ext cx="141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Length = 8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554D9AF-C4B8-E190-AD73-B8DF1A278FCB}"/>
              </a:ext>
            </a:extLst>
          </p:cNvPr>
          <p:cNvSpPr/>
          <p:nvPr/>
        </p:nvSpPr>
        <p:spPr>
          <a:xfrm>
            <a:off x="1733006" y="4392249"/>
            <a:ext cx="522514" cy="42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E7BA2E0-53ED-358A-DC64-011F3689CB57}"/>
              </a:ext>
            </a:extLst>
          </p:cNvPr>
          <p:cNvSpPr/>
          <p:nvPr/>
        </p:nvSpPr>
        <p:spPr>
          <a:xfrm>
            <a:off x="2434046" y="4392249"/>
            <a:ext cx="522514" cy="42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5756092-1AE2-54ED-913A-26F4BB413784}"/>
              </a:ext>
            </a:extLst>
          </p:cNvPr>
          <p:cNvSpPr/>
          <p:nvPr/>
        </p:nvSpPr>
        <p:spPr>
          <a:xfrm>
            <a:off x="3161212" y="4392249"/>
            <a:ext cx="522514" cy="42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BCEE3B4-1930-A027-65DA-FFB38C5CFF62}"/>
              </a:ext>
            </a:extLst>
          </p:cNvPr>
          <p:cNvSpPr/>
          <p:nvPr/>
        </p:nvSpPr>
        <p:spPr>
          <a:xfrm>
            <a:off x="4019006" y="4392249"/>
            <a:ext cx="522514" cy="42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7B55AE7-D1E5-5D70-A3B7-534212EF7CC0}"/>
              </a:ext>
            </a:extLst>
          </p:cNvPr>
          <p:cNvSpPr/>
          <p:nvPr/>
        </p:nvSpPr>
        <p:spPr>
          <a:xfrm>
            <a:off x="4720046" y="4392249"/>
            <a:ext cx="522514" cy="42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5477A38-D747-5CDE-CE5C-5273F24D214F}"/>
              </a:ext>
            </a:extLst>
          </p:cNvPr>
          <p:cNvSpPr/>
          <p:nvPr/>
        </p:nvSpPr>
        <p:spPr>
          <a:xfrm>
            <a:off x="5447212" y="4392249"/>
            <a:ext cx="522514" cy="42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742BECA-4123-A4A0-F34A-88FCCF851D41}"/>
              </a:ext>
            </a:extLst>
          </p:cNvPr>
          <p:cNvSpPr/>
          <p:nvPr/>
        </p:nvSpPr>
        <p:spPr>
          <a:xfrm>
            <a:off x="6248402" y="4392249"/>
            <a:ext cx="522514" cy="42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81B0804-B460-9F21-C895-EE1EE6ABA0BA}"/>
              </a:ext>
            </a:extLst>
          </p:cNvPr>
          <p:cNvSpPr/>
          <p:nvPr/>
        </p:nvSpPr>
        <p:spPr>
          <a:xfrm>
            <a:off x="7571240" y="4410865"/>
            <a:ext cx="522514" cy="42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B7CD38E-DFBA-E28E-D5CC-094E87DCD32E}"/>
              </a:ext>
            </a:extLst>
          </p:cNvPr>
          <p:cNvSpPr txBox="1"/>
          <p:nvPr/>
        </p:nvSpPr>
        <p:spPr>
          <a:xfrm>
            <a:off x="8081639" y="4420943"/>
            <a:ext cx="141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Length = 9</a:t>
            </a:r>
            <a:endParaRPr lang="zh-CN" altLang="en-US" dirty="0"/>
          </a:p>
        </p:txBody>
      </p:sp>
      <p:sp>
        <p:nvSpPr>
          <p:cNvPr id="62" name="Rectangle 1">
            <a:extLst>
              <a:ext uri="{FF2B5EF4-FFF2-40B4-BE49-F238E27FC236}">
                <a16:creationId xmlns:a16="http://schemas.microsoft.com/office/drawing/2014/main" id="{03B821D3-176D-9F27-AD3A-FF7DDD31E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356" y="4055591"/>
            <a:ext cx="370806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</a:rPr>
              <a:t>["cats", "dog", "sand", "and", "cat"] 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79C0F5F-98F7-5B25-E5FF-6A4606764D86}"/>
              </a:ext>
            </a:extLst>
          </p:cNvPr>
          <p:cNvSpPr/>
          <p:nvPr/>
        </p:nvSpPr>
        <p:spPr>
          <a:xfrm>
            <a:off x="1733006" y="5215329"/>
            <a:ext cx="522514" cy="426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38256E-A39E-C261-AC45-F965B1E50F34}"/>
              </a:ext>
            </a:extLst>
          </p:cNvPr>
          <p:cNvSpPr/>
          <p:nvPr/>
        </p:nvSpPr>
        <p:spPr>
          <a:xfrm>
            <a:off x="2434046" y="5215329"/>
            <a:ext cx="522514" cy="426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61752F0-43FC-F761-CB6F-35D98DFB9664}"/>
              </a:ext>
            </a:extLst>
          </p:cNvPr>
          <p:cNvSpPr/>
          <p:nvPr/>
        </p:nvSpPr>
        <p:spPr>
          <a:xfrm>
            <a:off x="3161212" y="5215329"/>
            <a:ext cx="522514" cy="426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D4F1958-1D21-1A6D-2B41-4CC4571253E1}"/>
              </a:ext>
            </a:extLst>
          </p:cNvPr>
          <p:cNvSpPr/>
          <p:nvPr/>
        </p:nvSpPr>
        <p:spPr>
          <a:xfrm>
            <a:off x="4019006" y="5215329"/>
            <a:ext cx="522514" cy="426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CCD233C-FC43-0E6F-A9FE-02FBD27C9EE4}"/>
              </a:ext>
            </a:extLst>
          </p:cNvPr>
          <p:cNvSpPr/>
          <p:nvPr/>
        </p:nvSpPr>
        <p:spPr>
          <a:xfrm>
            <a:off x="4720046" y="5215329"/>
            <a:ext cx="522514" cy="426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9788901-14C0-D240-52BB-3402CB6261EF}"/>
              </a:ext>
            </a:extLst>
          </p:cNvPr>
          <p:cNvSpPr/>
          <p:nvPr/>
        </p:nvSpPr>
        <p:spPr>
          <a:xfrm>
            <a:off x="5447212" y="5215329"/>
            <a:ext cx="522514" cy="42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5CA0791-DC7A-0B1D-A808-08C2B53A60D8}"/>
              </a:ext>
            </a:extLst>
          </p:cNvPr>
          <p:cNvSpPr/>
          <p:nvPr/>
        </p:nvSpPr>
        <p:spPr>
          <a:xfrm>
            <a:off x="6248402" y="5215329"/>
            <a:ext cx="522514" cy="42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071BB10-F0DE-C1E3-A8A7-FCF665A49AFC}"/>
              </a:ext>
            </a:extLst>
          </p:cNvPr>
          <p:cNvSpPr/>
          <p:nvPr/>
        </p:nvSpPr>
        <p:spPr>
          <a:xfrm>
            <a:off x="6949442" y="5215329"/>
            <a:ext cx="522514" cy="42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280E1A3-CC0B-C88F-6A4A-D32D9C892381}"/>
              </a:ext>
            </a:extLst>
          </p:cNvPr>
          <p:cNvSpPr/>
          <p:nvPr/>
        </p:nvSpPr>
        <p:spPr>
          <a:xfrm>
            <a:off x="7694027" y="5215329"/>
            <a:ext cx="522514" cy="4267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F188F4A-7E37-0A12-17DD-4C07A1F9CCCC}"/>
              </a:ext>
            </a:extLst>
          </p:cNvPr>
          <p:cNvSpPr txBox="1"/>
          <p:nvPr/>
        </p:nvSpPr>
        <p:spPr>
          <a:xfrm>
            <a:off x="818607" y="5272717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907B877-FA19-DEAB-2613-11C62CF21F16}"/>
              </a:ext>
            </a:extLst>
          </p:cNvPr>
          <p:cNvSpPr txBox="1"/>
          <p:nvPr/>
        </p:nvSpPr>
        <p:spPr>
          <a:xfrm>
            <a:off x="1889923" y="5829674"/>
            <a:ext cx="26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59AF5FD-13AF-80AE-9129-8CE6D99510C1}"/>
              </a:ext>
            </a:extLst>
          </p:cNvPr>
          <p:cNvSpPr txBox="1"/>
          <p:nvPr/>
        </p:nvSpPr>
        <p:spPr>
          <a:xfrm>
            <a:off x="2560401" y="5829674"/>
            <a:ext cx="26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61239F3-5035-471F-B6BC-CEF84658179D}"/>
              </a:ext>
            </a:extLst>
          </p:cNvPr>
          <p:cNvSpPr txBox="1"/>
          <p:nvPr/>
        </p:nvSpPr>
        <p:spPr>
          <a:xfrm>
            <a:off x="3222333" y="5851445"/>
            <a:ext cx="26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5BC30C0-9DC1-0FE4-3D99-65A840866215}"/>
              </a:ext>
            </a:extLst>
          </p:cNvPr>
          <p:cNvSpPr txBox="1"/>
          <p:nvPr/>
        </p:nvSpPr>
        <p:spPr>
          <a:xfrm>
            <a:off x="4145361" y="5853230"/>
            <a:ext cx="26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33145E7-286B-3A92-4B7A-4F64218124B3}"/>
              </a:ext>
            </a:extLst>
          </p:cNvPr>
          <p:cNvSpPr txBox="1"/>
          <p:nvPr/>
        </p:nvSpPr>
        <p:spPr>
          <a:xfrm>
            <a:off x="1041000" y="5879358"/>
            <a:ext cx="26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B4906CE-6D29-4D61-AA1E-DDC06DFFF11C}"/>
              </a:ext>
            </a:extLst>
          </p:cNvPr>
          <p:cNvSpPr txBox="1"/>
          <p:nvPr/>
        </p:nvSpPr>
        <p:spPr>
          <a:xfrm>
            <a:off x="4846401" y="5855799"/>
            <a:ext cx="26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E2A2600-7A6D-A484-F190-7C74156987E8}"/>
              </a:ext>
            </a:extLst>
          </p:cNvPr>
          <p:cNvSpPr txBox="1"/>
          <p:nvPr/>
        </p:nvSpPr>
        <p:spPr>
          <a:xfrm>
            <a:off x="5543169" y="5829674"/>
            <a:ext cx="26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0CBB721-A0FE-3A1D-38C7-9AF12C115649}"/>
              </a:ext>
            </a:extLst>
          </p:cNvPr>
          <p:cNvSpPr txBox="1"/>
          <p:nvPr/>
        </p:nvSpPr>
        <p:spPr>
          <a:xfrm>
            <a:off x="6292186" y="5840950"/>
            <a:ext cx="26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B244690-B24A-21C7-7947-86526A14ACDF}"/>
              </a:ext>
            </a:extLst>
          </p:cNvPr>
          <p:cNvSpPr txBox="1"/>
          <p:nvPr/>
        </p:nvSpPr>
        <p:spPr>
          <a:xfrm>
            <a:off x="7060678" y="5851445"/>
            <a:ext cx="26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0439DA4-C91F-D485-91BA-9490DF68E964}"/>
              </a:ext>
            </a:extLst>
          </p:cNvPr>
          <p:cNvSpPr txBox="1"/>
          <p:nvPr/>
        </p:nvSpPr>
        <p:spPr>
          <a:xfrm>
            <a:off x="7829169" y="5829674"/>
            <a:ext cx="26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6F1BC04D-8A88-99F9-2734-2210CB356AA8}"/>
              </a:ext>
            </a:extLst>
          </p:cNvPr>
          <p:cNvCxnSpPr/>
          <p:nvPr/>
        </p:nvCxnSpPr>
        <p:spPr>
          <a:xfrm>
            <a:off x="3823063" y="5033554"/>
            <a:ext cx="0" cy="79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607CB38C-385A-6F97-60B2-900F6B19721C}"/>
              </a:ext>
            </a:extLst>
          </p:cNvPr>
          <p:cNvCxnSpPr/>
          <p:nvPr/>
        </p:nvCxnSpPr>
        <p:spPr>
          <a:xfrm>
            <a:off x="4650377" y="5033554"/>
            <a:ext cx="0" cy="79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B17A0FB7-14E5-5709-E793-54D006D43CE4}"/>
              </a:ext>
            </a:extLst>
          </p:cNvPr>
          <p:cNvCxnSpPr/>
          <p:nvPr/>
        </p:nvCxnSpPr>
        <p:spPr>
          <a:xfrm>
            <a:off x="6836229" y="4955177"/>
            <a:ext cx="0" cy="924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35179534-F97C-98A3-84FF-6CF78744BE35}"/>
              </a:ext>
            </a:extLst>
          </p:cNvPr>
          <p:cNvSpPr txBox="1"/>
          <p:nvPr/>
        </p:nvSpPr>
        <p:spPr>
          <a:xfrm>
            <a:off x="2375342" y="4845997"/>
            <a:ext cx="729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"cat" 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FF9845F-9EE5-98E0-13F5-2AC4C092344A}"/>
              </a:ext>
            </a:extLst>
          </p:cNvPr>
          <p:cNvSpPr txBox="1"/>
          <p:nvPr/>
        </p:nvSpPr>
        <p:spPr>
          <a:xfrm>
            <a:off x="3962402" y="4855929"/>
            <a:ext cx="840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"cats" 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5C5F230-B188-A177-7FCC-B32522E6AF13}"/>
              </a:ext>
            </a:extLst>
          </p:cNvPr>
          <p:cNvSpPr txBox="1"/>
          <p:nvPr/>
        </p:nvSpPr>
        <p:spPr>
          <a:xfrm>
            <a:off x="4893132" y="4855929"/>
            <a:ext cx="903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“sand" 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91ACC78-EC1E-E0B9-9C64-3F90C14CB3BC}"/>
              </a:ext>
            </a:extLst>
          </p:cNvPr>
          <p:cNvSpPr txBox="1"/>
          <p:nvPr/>
        </p:nvSpPr>
        <p:spPr>
          <a:xfrm>
            <a:off x="5901184" y="4855929"/>
            <a:ext cx="729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“and" </a:t>
            </a:r>
            <a:endParaRPr lang="zh-CN" altLang="en-US" dirty="0"/>
          </a:p>
        </p:txBody>
      </p:sp>
      <p:sp>
        <p:nvSpPr>
          <p:cNvPr id="94" name="Rectangle 3">
            <a:extLst>
              <a:ext uri="{FF2B5EF4-FFF2-40B4-BE49-F238E27FC236}">
                <a16:creationId xmlns:a16="http://schemas.microsoft.com/office/drawing/2014/main" id="{2EF8F7FA-B17B-3702-70BD-6880D600E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639" y="1524056"/>
            <a:ext cx="208457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Menlo"/>
              </a:rPr>
              <a:t>["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Menlo"/>
              </a:rPr>
              <a:t>leet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Menlo"/>
              </a:rPr>
              <a:t>", "code"]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7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9C7AB-1990-4597-E28C-5C084B96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48845-92AA-7D51-9CB6-AB66775A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F7E5A1-45D8-453A-6C11-53762127A7ED}"/>
              </a:ext>
            </a:extLst>
          </p:cNvPr>
          <p:cNvSpPr/>
          <p:nvPr/>
        </p:nvSpPr>
        <p:spPr>
          <a:xfrm>
            <a:off x="3295460" y="2514600"/>
            <a:ext cx="587569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F6384B-21FD-2245-683C-586D1461AD4C}"/>
              </a:ext>
            </a:extLst>
          </p:cNvPr>
          <p:cNvSpPr/>
          <p:nvPr/>
        </p:nvSpPr>
        <p:spPr>
          <a:xfrm>
            <a:off x="5024673" y="2607469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5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608B2-9667-2C17-9441-A6A415DD5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00360" cy="786374"/>
          </a:xfrm>
        </p:spPr>
        <p:txBody>
          <a:bodyPr/>
          <a:lstStyle/>
          <a:p>
            <a:pPr algn="ctr"/>
            <a:r>
              <a:rPr lang="zh-CN" altLang="en-US" dirty="0"/>
              <a:t>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BD617F-2F2F-F314-2591-32F62F496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81" y="1054163"/>
            <a:ext cx="10078261" cy="17845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8F75AA-8BD1-1788-428D-AF037BC6E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881" y="2985526"/>
            <a:ext cx="9224610" cy="18911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90ECF7-75B4-B25B-59AD-4F4D442F1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596" y="5023491"/>
            <a:ext cx="9116895" cy="12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9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A1370-BADB-F884-C4A8-986484C8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找到重点，确定数据结构和算法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7A085-AD42-F0BA-DBA0-D7AD4EBA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、输入为字符串和一个字符串列表</a:t>
            </a:r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(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字典</a:t>
            </a:r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、需要使用字典里面的词拼写出字符串，并且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有顺序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要求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、字典单词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可以重复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使用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总结：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此类题目属于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排列组合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题目，并且是有顺序的，因此我们可以采用常规的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枚举法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，也就是回溯法和动态规划法，前者枚举所有的可能后找到所有的可能，后者枚举所有的可能后找到最优的可能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1369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4F7EE-0DB6-FE28-6B7F-805FE322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-apple-system"/>
              </a:rPr>
              <a:t>思路</a:t>
            </a:r>
            <a:r>
              <a:rPr lang="en-US" altLang="zh-CN" dirty="0">
                <a:latin typeface="-apple-system"/>
              </a:rPr>
              <a:t>1</a:t>
            </a:r>
            <a:r>
              <a:rPr lang="zh-CN" altLang="en-US" dirty="0">
                <a:latin typeface="-apple-system"/>
              </a:rPr>
              <a:t>：回溯法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D3666-70AA-432C-9B82-01384875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枚举分割所有字符串，判断是否在字典里出现过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可以采用剪枝</a:t>
            </a:r>
            <a:r>
              <a:rPr lang="en-US" altLang="zh-CN" dirty="0"/>
              <a:t>\</a:t>
            </a:r>
            <a:r>
              <a:rPr lang="zh-CN" altLang="en-US" dirty="0"/>
              <a:t>记忆化方法进行优化</a:t>
            </a:r>
          </a:p>
        </p:txBody>
      </p:sp>
    </p:spTree>
    <p:extLst>
      <p:ext uri="{BB962C8B-B14F-4D97-AF65-F5344CB8AC3E}">
        <p14:creationId xmlns:p14="http://schemas.microsoft.com/office/powerpoint/2010/main" val="201376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07B06-BBD2-F034-561E-605CC8C4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3537"/>
            <a:ext cx="10308771" cy="801824"/>
          </a:xfrm>
        </p:spPr>
        <p:txBody>
          <a:bodyPr/>
          <a:lstStyle/>
          <a:p>
            <a:r>
              <a:rPr lang="zh-CN" altLang="en-US" dirty="0"/>
              <a:t>方法一：</a:t>
            </a:r>
            <a:r>
              <a:rPr lang="zh-CN" altLang="en-US" dirty="0">
                <a:latin typeface="-apple-system"/>
              </a:rPr>
              <a:t>回溯法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79A1B6-4A26-C662-F1BD-6784BCF295A9}"/>
              </a:ext>
            </a:extLst>
          </p:cNvPr>
          <p:cNvSpPr/>
          <p:nvPr/>
        </p:nvSpPr>
        <p:spPr>
          <a:xfrm>
            <a:off x="3884023" y="975361"/>
            <a:ext cx="341375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catsandog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CC60913-8954-616F-A43F-0DD4E4B4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645" y="99171"/>
            <a:ext cx="6171429" cy="876190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24AFA99C-7AB9-A5CC-3060-72A0217F7FA0}"/>
              </a:ext>
            </a:extLst>
          </p:cNvPr>
          <p:cNvSpPr/>
          <p:nvPr/>
        </p:nvSpPr>
        <p:spPr>
          <a:xfrm>
            <a:off x="1149531" y="2124890"/>
            <a:ext cx="844731" cy="5225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4EAD9A1-1022-FEAC-8B92-6F33CD9A650C}"/>
              </a:ext>
            </a:extLst>
          </p:cNvPr>
          <p:cNvSpPr/>
          <p:nvPr/>
        </p:nvSpPr>
        <p:spPr>
          <a:xfrm>
            <a:off x="2286000" y="2124890"/>
            <a:ext cx="844731" cy="5225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359EDB-8A8E-4739-C339-5B0954E36012}"/>
              </a:ext>
            </a:extLst>
          </p:cNvPr>
          <p:cNvSpPr/>
          <p:nvPr/>
        </p:nvSpPr>
        <p:spPr>
          <a:xfrm>
            <a:off x="3596640" y="2124890"/>
            <a:ext cx="844731" cy="5225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cat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79BC6A2-CA93-003B-AAAC-D4612DAE99B7}"/>
              </a:ext>
            </a:extLst>
          </p:cNvPr>
          <p:cNvSpPr/>
          <p:nvPr/>
        </p:nvSpPr>
        <p:spPr>
          <a:xfrm>
            <a:off x="6875416" y="2116817"/>
            <a:ext cx="844731" cy="5225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cats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338927C-3D45-EC14-2F73-059F510E6353}"/>
              </a:ext>
            </a:extLst>
          </p:cNvPr>
          <p:cNvSpPr/>
          <p:nvPr/>
        </p:nvSpPr>
        <p:spPr>
          <a:xfrm>
            <a:off x="4476205" y="3200396"/>
            <a:ext cx="1114697" cy="5225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sand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A7701C6-0054-4C79-CC6C-1D19C6909847}"/>
              </a:ext>
            </a:extLst>
          </p:cNvPr>
          <p:cNvSpPr/>
          <p:nvPr/>
        </p:nvSpPr>
        <p:spPr>
          <a:xfrm>
            <a:off x="914400" y="3167741"/>
            <a:ext cx="844731" cy="5225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AAC688E-C43D-0541-7693-D35DC1DA698E}"/>
              </a:ext>
            </a:extLst>
          </p:cNvPr>
          <p:cNvSpPr/>
          <p:nvPr/>
        </p:nvSpPr>
        <p:spPr>
          <a:xfrm>
            <a:off x="1994262" y="3191688"/>
            <a:ext cx="844731" cy="5225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5A76B8F-F8DC-9546-1D71-AC7FAFE66EC9}"/>
              </a:ext>
            </a:extLst>
          </p:cNvPr>
          <p:cNvSpPr/>
          <p:nvPr/>
        </p:nvSpPr>
        <p:spPr>
          <a:xfrm>
            <a:off x="3174274" y="3200396"/>
            <a:ext cx="844731" cy="5225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san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B0BE4BD-2CBB-270C-B01F-2FFA8913BCAB}"/>
              </a:ext>
            </a:extLst>
          </p:cNvPr>
          <p:cNvCxnSpPr>
            <a:cxnSpLocks/>
            <a:stCxn id="6" idx="2"/>
            <a:endCxn id="15" idx="7"/>
          </p:cNvCxnSpPr>
          <p:nvPr/>
        </p:nvCxnSpPr>
        <p:spPr>
          <a:xfrm flipH="1">
            <a:off x="4317663" y="1889761"/>
            <a:ext cx="1273240" cy="31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E8013E0-B209-1654-0850-52D7B2ED6042}"/>
              </a:ext>
            </a:extLst>
          </p:cNvPr>
          <p:cNvCxnSpPr>
            <a:stCxn id="15" idx="5"/>
            <a:endCxn id="18" idx="0"/>
          </p:cNvCxnSpPr>
          <p:nvPr/>
        </p:nvCxnSpPr>
        <p:spPr>
          <a:xfrm>
            <a:off x="4317663" y="2570884"/>
            <a:ext cx="715891" cy="629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53DC493-02D3-35E9-0501-0BC7C131D8CD}"/>
              </a:ext>
            </a:extLst>
          </p:cNvPr>
          <p:cNvSpPr/>
          <p:nvPr/>
        </p:nvSpPr>
        <p:spPr>
          <a:xfrm>
            <a:off x="3472932" y="4217125"/>
            <a:ext cx="844731" cy="5225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7422C1F-0480-3B61-7D05-29CD5485A051}"/>
              </a:ext>
            </a:extLst>
          </p:cNvPr>
          <p:cNvSpPr/>
          <p:nvPr/>
        </p:nvSpPr>
        <p:spPr>
          <a:xfrm>
            <a:off x="4746171" y="4217125"/>
            <a:ext cx="844731" cy="5225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og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EBE2A79-E795-0F23-FAD5-5ED36C7FD3AE}"/>
              </a:ext>
            </a:extLst>
          </p:cNvPr>
          <p:cNvSpPr/>
          <p:nvPr/>
        </p:nvSpPr>
        <p:spPr>
          <a:xfrm>
            <a:off x="6220486" y="3055168"/>
            <a:ext cx="844731" cy="5225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AC6CFE9-744B-5E6A-25EE-3FB83E57B1FC}"/>
              </a:ext>
            </a:extLst>
          </p:cNvPr>
          <p:cNvSpPr/>
          <p:nvPr/>
        </p:nvSpPr>
        <p:spPr>
          <a:xfrm>
            <a:off x="7400498" y="3063876"/>
            <a:ext cx="844731" cy="5225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5CC129A-30C0-EA70-AA54-136B5A2ABC4D}"/>
              </a:ext>
            </a:extLst>
          </p:cNvPr>
          <p:cNvSpPr/>
          <p:nvPr/>
        </p:nvSpPr>
        <p:spPr>
          <a:xfrm>
            <a:off x="8676303" y="3063876"/>
            <a:ext cx="844731" cy="5225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and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88780C6-59E8-2D1B-BBDC-2D224A0C9EEF}"/>
              </a:ext>
            </a:extLst>
          </p:cNvPr>
          <p:cNvCxnSpPr>
            <a:stCxn id="6" idx="2"/>
            <a:endCxn id="16" idx="1"/>
          </p:cNvCxnSpPr>
          <p:nvPr/>
        </p:nvCxnSpPr>
        <p:spPr>
          <a:xfrm>
            <a:off x="5590903" y="1889761"/>
            <a:ext cx="1408221" cy="30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564D74D-C47C-6E26-D65A-6BDFC49C715E}"/>
              </a:ext>
            </a:extLst>
          </p:cNvPr>
          <p:cNvCxnSpPr>
            <a:stCxn id="16" idx="4"/>
            <a:endCxn id="34" idx="0"/>
          </p:cNvCxnSpPr>
          <p:nvPr/>
        </p:nvCxnSpPr>
        <p:spPr>
          <a:xfrm>
            <a:off x="7297782" y="2639332"/>
            <a:ext cx="1800887" cy="42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87CB5688-AD37-5323-31B4-CBA64F5A68AA}"/>
              </a:ext>
            </a:extLst>
          </p:cNvPr>
          <p:cNvSpPr/>
          <p:nvPr/>
        </p:nvSpPr>
        <p:spPr>
          <a:xfrm>
            <a:off x="7997034" y="4205332"/>
            <a:ext cx="844731" cy="5225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E66DEA1-66AF-11C2-5922-849B512EC62D}"/>
              </a:ext>
            </a:extLst>
          </p:cNvPr>
          <p:cNvSpPr/>
          <p:nvPr/>
        </p:nvSpPr>
        <p:spPr>
          <a:xfrm>
            <a:off x="9270273" y="4205332"/>
            <a:ext cx="844731" cy="5225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og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3CF806D-82BE-3070-DAF7-1E697702489B}"/>
              </a:ext>
            </a:extLst>
          </p:cNvPr>
          <p:cNvSpPr/>
          <p:nvPr/>
        </p:nvSpPr>
        <p:spPr>
          <a:xfrm>
            <a:off x="8956761" y="2126746"/>
            <a:ext cx="1027614" cy="5206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catsa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97B93073-B683-D74D-0F40-52F514F5CB96}"/>
              </a:ext>
            </a:extLst>
          </p:cNvPr>
          <p:cNvSpPr/>
          <p:nvPr/>
        </p:nvSpPr>
        <p:spPr>
          <a:xfrm>
            <a:off x="10343986" y="2111819"/>
            <a:ext cx="1027614" cy="5206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FE48861-50ED-2D6F-1F29-9C76DC588919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>
          <a:xfrm flipH="1">
            <a:off x="3895298" y="3722911"/>
            <a:ext cx="1138256" cy="494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89D19FE-61D1-99A4-FE20-FE39E9853E82}"/>
              </a:ext>
            </a:extLst>
          </p:cNvPr>
          <p:cNvCxnSpPr>
            <a:stCxn id="18" idx="4"/>
            <a:endCxn id="31" idx="0"/>
          </p:cNvCxnSpPr>
          <p:nvPr/>
        </p:nvCxnSpPr>
        <p:spPr>
          <a:xfrm>
            <a:off x="5033554" y="3722911"/>
            <a:ext cx="134983" cy="494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363DEFA-9B17-D549-890C-F4798AEC3B06}"/>
              </a:ext>
            </a:extLst>
          </p:cNvPr>
          <p:cNvCxnSpPr>
            <a:stCxn id="34" idx="4"/>
            <a:endCxn id="39" idx="0"/>
          </p:cNvCxnSpPr>
          <p:nvPr/>
        </p:nvCxnSpPr>
        <p:spPr>
          <a:xfrm flipH="1">
            <a:off x="8419400" y="3586391"/>
            <a:ext cx="679269" cy="618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D3E45CC-9D42-4336-9C4B-44DAC45E2FC1}"/>
              </a:ext>
            </a:extLst>
          </p:cNvPr>
          <p:cNvCxnSpPr>
            <a:stCxn id="34" idx="4"/>
            <a:endCxn id="40" idx="0"/>
          </p:cNvCxnSpPr>
          <p:nvPr/>
        </p:nvCxnSpPr>
        <p:spPr>
          <a:xfrm>
            <a:off x="9098669" y="3586391"/>
            <a:ext cx="593970" cy="618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乘号 51">
            <a:extLst>
              <a:ext uri="{FF2B5EF4-FFF2-40B4-BE49-F238E27FC236}">
                <a16:creationId xmlns:a16="http://schemas.microsoft.com/office/drawing/2014/main" id="{57F9BE8A-72FC-EF4F-832C-245AE38AB413}"/>
              </a:ext>
            </a:extLst>
          </p:cNvPr>
          <p:cNvSpPr/>
          <p:nvPr/>
        </p:nvSpPr>
        <p:spPr>
          <a:xfrm>
            <a:off x="4163980" y="3809227"/>
            <a:ext cx="362300" cy="34988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乘号 52">
            <a:extLst>
              <a:ext uri="{FF2B5EF4-FFF2-40B4-BE49-F238E27FC236}">
                <a16:creationId xmlns:a16="http://schemas.microsoft.com/office/drawing/2014/main" id="{6DC7D9AA-631F-A704-2005-49B111F8E997}"/>
              </a:ext>
            </a:extLst>
          </p:cNvPr>
          <p:cNvSpPr/>
          <p:nvPr/>
        </p:nvSpPr>
        <p:spPr>
          <a:xfrm>
            <a:off x="4968239" y="3849498"/>
            <a:ext cx="362300" cy="34988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乘号 53">
            <a:extLst>
              <a:ext uri="{FF2B5EF4-FFF2-40B4-BE49-F238E27FC236}">
                <a16:creationId xmlns:a16="http://schemas.microsoft.com/office/drawing/2014/main" id="{ABA80F6A-2268-CF30-4FD5-58AFC480FBE7}"/>
              </a:ext>
            </a:extLst>
          </p:cNvPr>
          <p:cNvSpPr/>
          <p:nvPr/>
        </p:nvSpPr>
        <p:spPr>
          <a:xfrm>
            <a:off x="8575260" y="3785275"/>
            <a:ext cx="362300" cy="34988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乘号 54">
            <a:extLst>
              <a:ext uri="{FF2B5EF4-FFF2-40B4-BE49-F238E27FC236}">
                <a16:creationId xmlns:a16="http://schemas.microsoft.com/office/drawing/2014/main" id="{FAF625B9-5E6A-BF89-2567-957E11E0EDD9}"/>
              </a:ext>
            </a:extLst>
          </p:cNvPr>
          <p:cNvSpPr/>
          <p:nvPr/>
        </p:nvSpPr>
        <p:spPr>
          <a:xfrm>
            <a:off x="9339884" y="3835993"/>
            <a:ext cx="362300" cy="34988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3637BBE-C22B-8C2C-5A0A-C8C49DB64477}"/>
              </a:ext>
            </a:extLst>
          </p:cNvPr>
          <p:cNvCxnSpPr>
            <a:cxnSpLocks/>
          </p:cNvCxnSpPr>
          <p:nvPr/>
        </p:nvCxnSpPr>
        <p:spPr>
          <a:xfrm flipH="1" flipV="1">
            <a:off x="5097078" y="2257076"/>
            <a:ext cx="1062447" cy="211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94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4F7EE-0DB6-FE28-6B7F-805FE322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-apple-system"/>
              </a:rPr>
              <a:t>思路</a:t>
            </a:r>
            <a:r>
              <a:rPr lang="en-US" altLang="zh-CN" dirty="0">
                <a:latin typeface="-apple-system"/>
              </a:rPr>
              <a:t>2</a:t>
            </a:r>
            <a:r>
              <a:rPr lang="zh-CN" altLang="en-US" dirty="0">
                <a:latin typeface="-apple-system"/>
              </a:rPr>
              <a:t>：动态规划法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D3666-70AA-432C-9B82-01384875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单词就是物品，字符串</a:t>
            </a:r>
            <a:r>
              <a:rPr lang="en-US" altLang="zh-CN" dirty="0"/>
              <a:t>s</a:t>
            </a:r>
            <a:r>
              <a:rPr lang="zh-CN" altLang="en-US" dirty="0"/>
              <a:t>就是背包，</a:t>
            </a:r>
            <a:endParaRPr lang="en-US" altLang="zh-CN" dirty="0"/>
          </a:p>
          <a:p>
            <a:r>
              <a:rPr lang="zh-CN" altLang="en-US" dirty="0"/>
              <a:t>单词能否组成字符串</a:t>
            </a:r>
            <a:r>
              <a:rPr lang="en-US" altLang="zh-CN" dirty="0"/>
              <a:t>s</a:t>
            </a:r>
            <a:r>
              <a:rPr lang="zh-CN" altLang="en-US" dirty="0"/>
              <a:t>，就是问物品能不能把背包</a:t>
            </a:r>
            <a:r>
              <a:rPr lang="zh-CN" altLang="en-US" dirty="0">
                <a:solidFill>
                  <a:srgbClr val="FF0000"/>
                </a:solidFill>
              </a:rPr>
              <a:t>装满</a:t>
            </a:r>
            <a:r>
              <a:rPr lang="zh-CN" altLang="en-US" dirty="0"/>
              <a:t>。拆分时可以重复使用字典中的单词，说明就是一个</a:t>
            </a:r>
            <a:r>
              <a:rPr lang="zh-CN" altLang="en-US" dirty="0">
                <a:solidFill>
                  <a:srgbClr val="FF0000"/>
                </a:solidFill>
              </a:rPr>
              <a:t>完全</a:t>
            </a:r>
            <a:r>
              <a:rPr lang="zh-CN" altLang="en-US" dirty="0"/>
              <a:t>背包问题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69204C-526E-6300-F2F2-9BB75E5EFF8B}"/>
              </a:ext>
            </a:extLst>
          </p:cNvPr>
          <p:cNvSpPr/>
          <p:nvPr/>
        </p:nvSpPr>
        <p:spPr>
          <a:xfrm>
            <a:off x="2190939" y="3548958"/>
            <a:ext cx="7586804" cy="606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8514913-8F3D-1AEB-6B3A-2B1E07EB609D}"/>
              </a:ext>
            </a:extLst>
          </p:cNvPr>
          <p:cNvSpPr/>
          <p:nvPr/>
        </p:nvSpPr>
        <p:spPr>
          <a:xfrm>
            <a:off x="2190939" y="3524060"/>
            <a:ext cx="642420" cy="65637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10E0E54-DA76-3343-3EF8-511607B73355}"/>
              </a:ext>
            </a:extLst>
          </p:cNvPr>
          <p:cNvSpPr/>
          <p:nvPr/>
        </p:nvSpPr>
        <p:spPr>
          <a:xfrm>
            <a:off x="2833359" y="3524060"/>
            <a:ext cx="642420" cy="65637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32D2BF7-37AB-D2D1-EE70-37AA35EA5200}"/>
              </a:ext>
            </a:extLst>
          </p:cNvPr>
          <p:cNvSpPr/>
          <p:nvPr/>
        </p:nvSpPr>
        <p:spPr>
          <a:xfrm>
            <a:off x="4101217" y="3548958"/>
            <a:ext cx="768793" cy="5409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8BCBBD8-815C-FCA9-9143-9E2E6E8172AF}"/>
              </a:ext>
            </a:extLst>
          </p:cNvPr>
          <p:cNvSpPr/>
          <p:nvPr/>
        </p:nvSpPr>
        <p:spPr>
          <a:xfrm>
            <a:off x="4975443" y="4744809"/>
            <a:ext cx="4802300" cy="11076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1FE39DE-1F0D-FF10-A63C-4FAEF2D7DD01}"/>
              </a:ext>
            </a:extLst>
          </p:cNvPr>
          <p:cNvSpPr/>
          <p:nvPr/>
        </p:nvSpPr>
        <p:spPr>
          <a:xfrm>
            <a:off x="5029385" y="3548958"/>
            <a:ext cx="768793" cy="606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7DD334-A6C3-E6DA-0D46-BFBF2E17F522}"/>
              </a:ext>
            </a:extLst>
          </p:cNvPr>
          <p:cNvSpPr/>
          <p:nvPr/>
        </p:nvSpPr>
        <p:spPr>
          <a:xfrm>
            <a:off x="2180656" y="3500689"/>
            <a:ext cx="760491" cy="6948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99AFA7-A656-B7E9-0EB0-7182D9E3AD70}"/>
              </a:ext>
            </a:extLst>
          </p:cNvPr>
          <p:cNvSpPr/>
          <p:nvPr/>
        </p:nvSpPr>
        <p:spPr>
          <a:xfrm>
            <a:off x="2941147" y="3493135"/>
            <a:ext cx="760491" cy="6948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5CEDE0-685C-66E1-F3E1-779115955345}"/>
              </a:ext>
            </a:extLst>
          </p:cNvPr>
          <p:cNvSpPr/>
          <p:nvPr/>
        </p:nvSpPr>
        <p:spPr>
          <a:xfrm>
            <a:off x="3723713" y="3500689"/>
            <a:ext cx="760491" cy="6948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CD0E7D-0FBB-B8B0-0857-3403BD3FDEDB}"/>
              </a:ext>
            </a:extLst>
          </p:cNvPr>
          <p:cNvSpPr/>
          <p:nvPr/>
        </p:nvSpPr>
        <p:spPr>
          <a:xfrm>
            <a:off x="4424408" y="3503689"/>
            <a:ext cx="3032627" cy="6948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E9DDA-5613-F1A2-9677-2E847E0E2E39}"/>
              </a:ext>
            </a:extLst>
          </p:cNvPr>
          <p:cNvSpPr/>
          <p:nvPr/>
        </p:nvSpPr>
        <p:spPr>
          <a:xfrm>
            <a:off x="7429873" y="3502216"/>
            <a:ext cx="760491" cy="6948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3B4E9CB-CFD7-3A51-C27E-38CCACFCC529}"/>
              </a:ext>
            </a:extLst>
          </p:cNvPr>
          <p:cNvSpPr/>
          <p:nvPr/>
        </p:nvSpPr>
        <p:spPr>
          <a:xfrm>
            <a:off x="8176783" y="3500689"/>
            <a:ext cx="760491" cy="6948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F5C445-A3D2-6FBF-EAC8-E199D97CCEA0}"/>
              </a:ext>
            </a:extLst>
          </p:cNvPr>
          <p:cNvSpPr/>
          <p:nvPr/>
        </p:nvSpPr>
        <p:spPr>
          <a:xfrm>
            <a:off x="8910112" y="3485582"/>
            <a:ext cx="874892" cy="6948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0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4F7EE-0DB6-FE28-6B7F-805FE322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-apple-system"/>
              </a:rPr>
              <a:t>思路</a:t>
            </a:r>
            <a:r>
              <a:rPr lang="en-US" altLang="zh-CN" dirty="0">
                <a:latin typeface="-apple-system"/>
              </a:rPr>
              <a:t>2</a:t>
            </a:r>
            <a:r>
              <a:rPr lang="zh-CN" altLang="en-US" dirty="0">
                <a:latin typeface="-apple-system"/>
              </a:rPr>
              <a:t>：动态规划法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D3666-70AA-432C-9B82-013848753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266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、确定</a:t>
            </a:r>
            <a:r>
              <a:rPr lang="en-US" altLang="zh-CN" dirty="0" err="1"/>
              <a:t>dp</a:t>
            </a:r>
            <a:r>
              <a:rPr lang="zh-CN" altLang="en-US" dirty="0"/>
              <a:t>数组以及下标的含义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: </a:t>
            </a:r>
            <a:r>
              <a:rPr lang="zh-CN" altLang="en-US" dirty="0"/>
              <a:t>字符串长度为</a:t>
            </a:r>
            <a:r>
              <a:rPr lang="en-US" altLang="zh-CN" dirty="0" err="1"/>
              <a:t>i</a:t>
            </a:r>
            <a:r>
              <a:rPr lang="zh-CN" altLang="en-US" dirty="0"/>
              <a:t>的话，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表示可以拆分</a:t>
            </a:r>
            <a:r>
              <a:rPr lang="zh-CN" altLang="en-US" dirty="0"/>
              <a:t>为一个或多个在字典中出现的单词。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、确定递推公式</a:t>
            </a:r>
            <a:endParaRPr lang="en-US" altLang="zh-CN" dirty="0"/>
          </a:p>
          <a:p>
            <a:r>
              <a:rPr lang="zh-CN" altLang="en-US" dirty="0"/>
              <a:t>如果确定</a:t>
            </a:r>
            <a:r>
              <a:rPr lang="en-US" altLang="zh-CN" dirty="0" err="1"/>
              <a:t>dp</a:t>
            </a:r>
            <a:r>
              <a:rPr lang="en-US" altLang="zh-CN" dirty="0"/>
              <a:t>[j] </a:t>
            </a:r>
            <a:r>
              <a:rPr lang="zh-CN" altLang="en-US" dirty="0"/>
              <a:t>是</a:t>
            </a:r>
            <a:r>
              <a:rPr lang="en-US" altLang="zh-CN" dirty="0"/>
              <a:t>true</a:t>
            </a:r>
            <a:r>
              <a:rPr lang="zh-CN" altLang="en-US" dirty="0"/>
              <a:t>，且 </a:t>
            </a:r>
            <a:r>
              <a:rPr lang="en-US" altLang="zh-CN" dirty="0"/>
              <a:t>[j, 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这个区间的子串出现在字典里，那么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一定是</a:t>
            </a:r>
            <a:r>
              <a:rPr lang="en-US" altLang="zh-CN" dirty="0"/>
              <a:t>true</a:t>
            </a:r>
            <a:r>
              <a:rPr lang="zh-CN" altLang="en-US" dirty="0"/>
              <a:t>。（</a:t>
            </a:r>
            <a:r>
              <a:rPr lang="en-US" altLang="zh-CN" dirty="0"/>
              <a:t>j &lt;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所以递推公式是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if([j, 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这个区间的子串出现在字典里 </a:t>
            </a:r>
            <a:r>
              <a:rPr lang="en-US" altLang="zh-CN" dirty="0"/>
              <a:t>&amp;&amp; </a:t>
            </a:r>
            <a:r>
              <a:rPr lang="en-US" altLang="zh-CN" dirty="0" err="1"/>
              <a:t>dp</a:t>
            </a:r>
            <a:r>
              <a:rPr lang="en-US" altLang="zh-CN" dirty="0"/>
              <a:t>[j]</a:t>
            </a:r>
            <a:r>
              <a:rPr lang="zh-CN" altLang="en-US" dirty="0"/>
              <a:t>是</a:t>
            </a:r>
            <a:r>
              <a:rPr lang="en-US" altLang="zh-CN" dirty="0"/>
              <a:t>true) </a:t>
            </a:r>
          </a:p>
          <a:p>
            <a:pPr lvl="1"/>
            <a:r>
              <a:rPr lang="zh-CN" altLang="en-US" dirty="0"/>
              <a:t>那么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true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590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4F7EE-0DB6-FE28-6B7F-805FE322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-apple-system"/>
              </a:rPr>
              <a:t>思路</a:t>
            </a:r>
            <a:r>
              <a:rPr lang="en-US" altLang="zh-CN" dirty="0">
                <a:latin typeface="-apple-system"/>
              </a:rPr>
              <a:t>2</a:t>
            </a:r>
            <a:r>
              <a:rPr lang="zh-CN" altLang="en-US" dirty="0">
                <a:latin typeface="-apple-system"/>
              </a:rPr>
              <a:t>：动态规划法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D3666-70AA-432C-9B82-01384875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dp</a:t>
            </a:r>
            <a:r>
              <a:rPr lang="zh-CN" altLang="en-US" dirty="0"/>
              <a:t>数组如何初始化</a:t>
            </a:r>
            <a:endParaRPr lang="en-US" altLang="zh-CN" dirty="0"/>
          </a:p>
          <a:p>
            <a:r>
              <a:rPr lang="zh-CN" altLang="en-US" dirty="0"/>
              <a:t>从递推公式中可以看出，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的状态依靠 </a:t>
            </a:r>
            <a:r>
              <a:rPr lang="en-US" altLang="zh-CN" dirty="0" err="1"/>
              <a:t>dp</a:t>
            </a:r>
            <a:r>
              <a:rPr lang="en-US" altLang="zh-CN" dirty="0"/>
              <a:t>[j]</a:t>
            </a:r>
            <a:r>
              <a:rPr lang="zh-CN" altLang="en-US" dirty="0"/>
              <a:t>是否为</a:t>
            </a:r>
            <a:r>
              <a:rPr lang="en-US" altLang="zh-CN" dirty="0"/>
              <a:t>true</a:t>
            </a:r>
            <a:r>
              <a:rPr lang="zh-CN" altLang="en-US" dirty="0"/>
              <a:t>，那么</a:t>
            </a:r>
            <a:r>
              <a:rPr lang="en-US" altLang="zh-CN" dirty="0" err="1">
                <a:solidFill>
                  <a:srgbClr val="FF0000"/>
                </a:solidFill>
              </a:rPr>
              <a:t>dp</a:t>
            </a:r>
            <a:r>
              <a:rPr lang="en-US" altLang="zh-CN" dirty="0">
                <a:solidFill>
                  <a:srgbClr val="FF0000"/>
                </a:solidFill>
              </a:rPr>
              <a:t>[0]</a:t>
            </a:r>
            <a:r>
              <a:rPr lang="zh-CN" altLang="en-US" dirty="0">
                <a:solidFill>
                  <a:srgbClr val="FF0000"/>
                </a:solidFill>
              </a:rPr>
              <a:t>就是递推的根基，</a:t>
            </a:r>
            <a:r>
              <a:rPr lang="en-US" altLang="zh-CN" dirty="0" err="1">
                <a:solidFill>
                  <a:srgbClr val="FF0000"/>
                </a:solidFill>
              </a:rPr>
              <a:t>dp</a:t>
            </a:r>
            <a:r>
              <a:rPr lang="en-US" altLang="zh-CN" dirty="0">
                <a:solidFill>
                  <a:srgbClr val="FF0000"/>
                </a:solidFill>
              </a:rPr>
              <a:t>[0]</a:t>
            </a:r>
            <a:r>
              <a:rPr lang="zh-CN" altLang="en-US" dirty="0">
                <a:solidFill>
                  <a:srgbClr val="FF0000"/>
                </a:solidFill>
              </a:rPr>
              <a:t>一定要为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/>
              <a:t>，否则递推下去后面都都是</a:t>
            </a:r>
            <a:r>
              <a:rPr lang="en-US" altLang="zh-CN" dirty="0"/>
              <a:t>false</a:t>
            </a:r>
            <a:r>
              <a:rPr lang="zh-CN" altLang="en-US" dirty="0"/>
              <a:t>了。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927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4F7EE-0DB6-FE28-6B7F-805FE322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-apple-system"/>
              </a:rPr>
              <a:t>思路</a:t>
            </a:r>
            <a:r>
              <a:rPr lang="en-US" altLang="zh-CN" dirty="0">
                <a:latin typeface="-apple-system"/>
              </a:rPr>
              <a:t>2</a:t>
            </a:r>
            <a:r>
              <a:rPr lang="zh-CN" altLang="en-US" dirty="0">
                <a:latin typeface="-apple-system"/>
              </a:rPr>
              <a:t>：动态规划法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D3666-70AA-432C-9B82-01384875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、确定遍历顺序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从前至后遍历字符串 再依次匹配字典 </a:t>
            </a:r>
            <a:endParaRPr lang="en-US" altLang="zh-CN" dirty="0"/>
          </a:p>
          <a:p>
            <a:r>
              <a:rPr lang="zh-CN" altLang="en-US" dirty="0"/>
              <a:t>如果可以匹配就截断 即置</a:t>
            </a:r>
            <a:r>
              <a:rPr lang="en-US" altLang="zh-CN" dirty="0" err="1"/>
              <a:t>dp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</a:p>
          <a:p>
            <a:r>
              <a:rPr lang="zh-CN" altLang="en-US" dirty="0"/>
              <a:t>直到字符串遍历结束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780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11652</TotalTime>
  <Words>536</Words>
  <Application>Microsoft Office PowerPoint</Application>
  <PresentationFormat>宽屏</PresentationFormat>
  <Paragraphs>123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Arial Unicode MS</vt:lpstr>
      <vt:lpstr>等线</vt:lpstr>
      <vt:lpstr>等线 Light</vt:lpstr>
      <vt:lpstr>Arial</vt:lpstr>
      <vt:lpstr>Office 主题​​</vt:lpstr>
      <vt:lpstr>PowerPoint 演示文稿</vt:lpstr>
      <vt:lpstr>示例</vt:lpstr>
      <vt:lpstr>找到重点，确定数据结构和算法</vt:lpstr>
      <vt:lpstr>思路1：回溯法</vt:lpstr>
      <vt:lpstr>方法一：回溯法</vt:lpstr>
      <vt:lpstr>思路2：动态规划法</vt:lpstr>
      <vt:lpstr>思路2：动态规划法</vt:lpstr>
      <vt:lpstr>思路2：动态规划法</vt:lpstr>
      <vt:lpstr>思路2：动态规划法</vt:lpstr>
      <vt:lpstr>思路2：动态规划法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俊桦 匡</dc:creator>
  <cp:lastModifiedBy>俊桦 匡</cp:lastModifiedBy>
  <cp:revision>234</cp:revision>
  <dcterms:created xsi:type="dcterms:W3CDTF">2023-07-27T09:05:44Z</dcterms:created>
  <dcterms:modified xsi:type="dcterms:W3CDTF">2023-08-26T08:19:33Z</dcterms:modified>
</cp:coreProperties>
</file>