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5.svg" ContentType="image/svg+xml"/>
  <Override PartName="/ppt/media/image7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93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tags" Target="../tags/tag72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8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image" Target="../media/image7.svg"/><Relationship Id="rId7" Type="http://schemas.openxmlformats.org/officeDocument/2006/relationships/image" Target="../media/image6.png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tags" Target="../tags/tag82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92.xml"/><Relationship Id="rId15" Type="http://schemas.openxmlformats.org/officeDocument/2006/relationships/tags" Target="../tags/tag91.xml"/><Relationship Id="rId14" Type="http://schemas.openxmlformats.org/officeDocument/2006/relationships/tags" Target="../tags/tag90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tags" Target="../tags/tag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9130" y="327025"/>
            <a:ext cx="72028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63.</a:t>
            </a:r>
            <a:r>
              <a:rPr lang="zh-CN" altLang="en-US" sz="2800"/>
              <a:t>不同路径</a:t>
            </a:r>
            <a:r>
              <a:rPr lang="en-US" altLang="zh-CN" sz="2800"/>
              <a:t>Ⅱ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967740" y="1114425"/>
            <a:ext cx="11029950" cy="2585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30000"/>
              </a:lnSpc>
            </a:pPr>
            <a:r>
              <a:rPr lang="zh-CN" altLang="en-US" sz="2000"/>
              <a:t>题目描述：一个机器人位于一个 m x n 网格的左上角 （起始点在下图中标记为 “Start” ）。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zh-CN" altLang="en-US" sz="2000"/>
              <a:t>机器人每次只能</a:t>
            </a:r>
            <a:r>
              <a:rPr lang="zh-CN" altLang="en-US" sz="2000">
                <a:solidFill>
                  <a:schemeClr val="tx1"/>
                </a:solidFill>
                <a:highlight>
                  <a:srgbClr val="00FFFF"/>
                </a:highlight>
              </a:rPr>
              <a:t>向下或者向右</a:t>
            </a:r>
            <a:r>
              <a:rPr lang="zh-CN" altLang="en-US" sz="2000"/>
              <a:t>移动一步。机器人试图达到网格的右下角（在下图中标记为 “Finish”）。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zh-CN" altLang="en-US" sz="2000"/>
              <a:t>现在考虑网格中有障碍物。那么从左上角到右下角将会有多少条不同的路径？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zh-CN" altLang="en-US" sz="2000"/>
              <a:t>网格中的</a:t>
            </a:r>
            <a:r>
              <a:rPr lang="zh-CN" altLang="en-US" sz="2000">
                <a:highlight>
                  <a:srgbClr val="00FFFF"/>
                </a:highlight>
              </a:rPr>
              <a:t>障碍物和空位置</a:t>
            </a:r>
            <a:r>
              <a:rPr lang="zh-CN" altLang="en-US" sz="2000"/>
              <a:t>分别用 1 和 0 来表示。</a:t>
            </a:r>
            <a:endParaRPr lang="zh-CN" altLang="en-US" sz="2000"/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6270" y="3545205"/>
            <a:ext cx="2552700" cy="2470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2195" y="3429000"/>
            <a:ext cx="5436870" cy="3317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zh-CN" altLang="en-US" sz="2000"/>
              <a:t>示例：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/>
              <a:t>输入：obstacleGrid = [[0,0,0],[0,1,0],[0,0,0]]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/>
              <a:t>输出：2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/>
              <a:t>解释：3x3 网格的正中间有一个障碍物。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/>
              <a:t>从左上角到右下角一共有 2 条不同的路径：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/>
              <a:t>1. 向右 -&gt; 向右 -&gt; 向下 -&gt; 向下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/>
              <a:t>2. 向下 -&gt; 向下 -&gt; 向右 -&gt; 向右</a:t>
            </a:r>
            <a:endParaRPr lang="zh-CN" altLang="en-US" sz="2000"/>
          </a:p>
        </p:txBody>
      </p:sp>
      <p:sp>
        <p:nvSpPr>
          <p:cNvPr id="2" name="矩形 1"/>
          <p:cNvSpPr/>
          <p:nvPr/>
        </p:nvSpPr>
        <p:spPr>
          <a:xfrm>
            <a:off x="8428990" y="3622040"/>
            <a:ext cx="744220" cy="8089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968230" y="5139690"/>
            <a:ext cx="744220" cy="8089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9377680" y="3891915"/>
            <a:ext cx="431165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8655685" y="4592320"/>
            <a:ext cx="288000" cy="43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7" grpId="1"/>
      <p:bldP spid="2" grpId="0" animBg="1"/>
      <p:bldP spid="2" grpId="1" animBg="1"/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59130" y="327025"/>
            <a:ext cx="72028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63.</a:t>
            </a:r>
            <a:r>
              <a:rPr lang="zh-CN" altLang="en-US" sz="2800"/>
              <a:t>不同路径</a:t>
            </a:r>
            <a:r>
              <a:rPr lang="en-US" altLang="zh-CN" sz="2800"/>
              <a:t>Ⅱ</a:t>
            </a:r>
            <a:endParaRPr lang="en-US" altLang="zh-CN" sz="2800"/>
          </a:p>
        </p:txBody>
      </p:sp>
      <p:pic>
        <p:nvPicPr>
          <p:cNvPr id="10" name="图片 9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45" y="848995"/>
            <a:ext cx="8388350" cy="3561715"/>
          </a:xfrm>
          <a:prstGeom prst="rect">
            <a:avLst/>
          </a:prstGeom>
        </p:spPr>
      </p:pic>
      <p:pic>
        <p:nvPicPr>
          <p:cNvPr id="2" name="图片 1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460" y="3604260"/>
            <a:ext cx="5194935" cy="31781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59130" y="327025"/>
            <a:ext cx="72028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63.</a:t>
            </a:r>
            <a:r>
              <a:rPr lang="zh-CN" altLang="en-US" sz="2800"/>
              <a:t>不同路径</a:t>
            </a:r>
            <a:r>
              <a:rPr lang="en-US" altLang="zh-CN" sz="2800"/>
              <a:t>Ⅱ</a:t>
            </a:r>
            <a:endParaRPr lang="en-US" altLang="zh-CN" sz="2800"/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8176260" y="1459230"/>
          <a:ext cx="3091180" cy="2541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795"/>
                <a:gridCol w="772795"/>
                <a:gridCol w="772795"/>
                <a:gridCol w="772795"/>
              </a:tblGrid>
              <a:tr h="8470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470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470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图片 6" descr="3b32313536363237313b72d772d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39760" y="1555115"/>
            <a:ext cx="628015" cy="628015"/>
          </a:xfrm>
          <a:prstGeom prst="rect">
            <a:avLst/>
          </a:prstGeom>
        </p:spPr>
      </p:pic>
      <p:pic>
        <p:nvPicPr>
          <p:cNvPr id="8" name="图片 7" descr="3b32313536363237313b72d772d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2335" y="3299460"/>
            <a:ext cx="628015" cy="6280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8355" y="1229995"/>
            <a:ext cx="48723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2000"/>
              <a:t>从起始位置</a:t>
            </a:r>
            <a:r>
              <a:rPr lang="en-US" altLang="zh-CN" sz="2000"/>
              <a:t>a[0][0]</a:t>
            </a:r>
            <a:r>
              <a:rPr lang="zh-CN" altLang="en-US" sz="2000"/>
              <a:t>到任意一个位置</a:t>
            </a:r>
            <a:r>
              <a:rPr lang="en-US" altLang="zh-CN" sz="2000"/>
              <a:t>a[i][j]</a:t>
            </a:r>
            <a:r>
              <a:rPr lang="zh-CN" altLang="en-US" sz="2000"/>
              <a:t>有哪些路径？</a:t>
            </a:r>
            <a:endParaRPr lang="zh-CN" altLang="en-US" sz="2000"/>
          </a:p>
        </p:txBody>
      </p:sp>
      <p:graphicFrame>
        <p:nvGraphicFramePr>
          <p:cNvPr id="11" name="表格 10"/>
          <p:cNvGraphicFramePr/>
          <p:nvPr/>
        </p:nvGraphicFramePr>
        <p:xfrm>
          <a:off x="8176260" y="848995"/>
          <a:ext cx="3091180" cy="4502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2795"/>
                <a:gridCol w="772795"/>
                <a:gridCol w="772795"/>
                <a:gridCol w="772795"/>
              </a:tblGrid>
              <a:tr h="450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7404100" y="1459230"/>
          <a:ext cx="457835" cy="2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35"/>
              </a:tblGrid>
              <a:tr h="847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847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847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下箭头 12"/>
          <p:cNvSpPr/>
          <p:nvPr/>
        </p:nvSpPr>
        <p:spPr>
          <a:xfrm>
            <a:off x="9935845" y="2517775"/>
            <a:ext cx="360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9075420" y="3433445"/>
            <a:ext cx="5400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03605" y="2670810"/>
            <a:ext cx="4170045" cy="386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L ( i, j ) = L ( i-1,  j ) + L ( i, j-1 )</a:t>
            </a:r>
            <a:endParaRPr lang="en-US" altLang="zh-CN" sz="2000"/>
          </a:p>
        </p:txBody>
      </p:sp>
      <p:sp>
        <p:nvSpPr>
          <p:cNvPr id="16" name="文本框 15"/>
          <p:cNvSpPr txBox="1"/>
          <p:nvPr/>
        </p:nvSpPr>
        <p:spPr>
          <a:xfrm>
            <a:off x="4649470" y="2670810"/>
            <a:ext cx="2376170" cy="4279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( i &gt; 0 and j  &gt; 0 )</a:t>
            </a:r>
            <a:endParaRPr lang="en-US" altLang="zh-CN" sz="2000"/>
          </a:p>
        </p:txBody>
      </p:sp>
      <p:sp>
        <p:nvSpPr>
          <p:cNvPr id="18" name="文本框 17"/>
          <p:cNvSpPr txBox="1"/>
          <p:nvPr/>
        </p:nvSpPr>
        <p:spPr>
          <a:xfrm>
            <a:off x="903605" y="3433445"/>
            <a:ext cx="4170045" cy="386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L ( i, j ) = 1</a:t>
            </a:r>
            <a:endParaRPr lang="en-US" altLang="zh-CN" sz="2000"/>
          </a:p>
        </p:txBody>
      </p:sp>
      <p:sp>
        <p:nvSpPr>
          <p:cNvPr id="20" name="文本框 19"/>
          <p:cNvSpPr txBox="1"/>
          <p:nvPr/>
        </p:nvSpPr>
        <p:spPr>
          <a:xfrm>
            <a:off x="4649470" y="3433445"/>
            <a:ext cx="2179955" cy="494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( i == 0 or j  == 0 )</a:t>
            </a:r>
            <a:endParaRPr lang="en-US" alt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904240" y="4690110"/>
            <a:ext cx="5659755" cy="504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所以，我们可以采用递归来做这道题。</a:t>
            </a:r>
            <a:endParaRPr lang="zh-CN" altLang="en-US" sz="2000"/>
          </a:p>
        </p:txBody>
      </p:sp>
      <p:pic>
        <p:nvPicPr>
          <p:cNvPr id="22" name="图片 21" descr="3b32313536363237313b72d772d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7350" y="1555115"/>
            <a:ext cx="628015" cy="628015"/>
          </a:xfrm>
          <a:prstGeom prst="rect">
            <a:avLst/>
          </a:prstGeom>
        </p:spPr>
      </p:pic>
      <p:sp>
        <p:nvSpPr>
          <p:cNvPr id="23" name="右箭头 22"/>
          <p:cNvSpPr/>
          <p:nvPr>
            <p:custDataLst>
              <p:tags r:id="rId6"/>
            </p:custDataLst>
          </p:nvPr>
        </p:nvSpPr>
        <p:spPr>
          <a:xfrm>
            <a:off x="9880600" y="1689100"/>
            <a:ext cx="5400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553575" y="4276090"/>
            <a:ext cx="1713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9" grpId="0"/>
      <p:bldP spid="9" grpId="1"/>
      <p:bldP spid="15" grpId="0"/>
      <p:bldP spid="15" grpId="1"/>
      <p:bldP spid="16" grpId="0"/>
      <p:bldP spid="16" grpId="1"/>
      <p:bldP spid="18" grpId="0"/>
      <p:bldP spid="18" grpId="1"/>
      <p:bldP spid="20" grpId="0"/>
      <p:bldP spid="20" grpId="1"/>
      <p:bldP spid="21" grpId="0"/>
      <p:bldP spid="21" grpId="1"/>
      <p:bldP spid="14" grpId="2" animBg="1"/>
      <p:bldP spid="13" grpId="2" animBg="1"/>
      <p:bldP spid="23" grpId="0" bldLvl="0" animBg="1"/>
      <p:bldP spid="23" grpId="1" animBg="1"/>
      <p:bldP spid="23" grpId="2" bldLvl="0" animBg="1"/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59130" y="327025"/>
            <a:ext cx="72028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63.</a:t>
            </a:r>
            <a:r>
              <a:rPr lang="zh-CN" altLang="en-US" sz="2800"/>
              <a:t>不同路径</a:t>
            </a:r>
            <a:r>
              <a:rPr lang="en-US" altLang="zh-CN" sz="2800"/>
              <a:t>Ⅱ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659765" y="848995"/>
            <a:ext cx="5063490" cy="3704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210000"/>
              </a:lnSpc>
            </a:pPr>
            <a:r>
              <a:rPr lang="en-US" altLang="zh-CN" sz="2000"/>
              <a:t>1. </a:t>
            </a:r>
            <a:r>
              <a:rPr lang="zh-CN" altLang="en-US" sz="2000"/>
              <a:t>定义一个</a:t>
            </a:r>
            <a:r>
              <a:rPr lang="en-US" altLang="zh-CN" sz="2000"/>
              <a:t>m x n </a:t>
            </a:r>
            <a:r>
              <a:rPr lang="zh-CN" altLang="en-US" sz="2000"/>
              <a:t>的</a:t>
            </a:r>
            <a:r>
              <a:rPr lang="en-US" altLang="zh-CN" sz="2000"/>
              <a:t>dp</a:t>
            </a:r>
            <a:r>
              <a:rPr lang="zh-CN" altLang="en-US" sz="2000"/>
              <a:t>数组，其中</a:t>
            </a:r>
            <a:r>
              <a:rPr lang="en-US" altLang="zh-CN" sz="2000"/>
              <a:t>dp[i][j]</a:t>
            </a:r>
            <a:r>
              <a:rPr lang="zh-CN" altLang="en-US" sz="2000"/>
              <a:t>代表机器人从其起始位置</a:t>
            </a:r>
            <a:r>
              <a:rPr lang="en-US" altLang="zh-CN" sz="2000"/>
              <a:t>a[0][0]</a:t>
            </a:r>
            <a:r>
              <a:rPr lang="zh-CN" altLang="en-US" sz="2000"/>
              <a:t>到</a:t>
            </a:r>
            <a:r>
              <a:rPr lang="en-US" altLang="zh-CN" sz="2000"/>
              <a:t>a[i][j]</a:t>
            </a:r>
            <a:r>
              <a:rPr lang="zh-CN" altLang="en-US" sz="2000"/>
              <a:t>处的路径数目</a:t>
            </a:r>
            <a:endParaRPr lang="zh-CN" altLang="en-US" sz="2000"/>
          </a:p>
          <a:p>
            <a:pPr>
              <a:lnSpc>
                <a:spcPct val="210000"/>
              </a:lnSpc>
            </a:pPr>
            <a:r>
              <a:rPr lang="en-US" altLang="zh-CN" sz="2000"/>
              <a:t>2. </a:t>
            </a:r>
            <a:r>
              <a:rPr lang="zh-CN" altLang="en-US" sz="2000"/>
              <a:t>确定递推公式</a:t>
            </a:r>
            <a:r>
              <a:rPr lang="en-US" altLang="zh-CN" sz="2000"/>
              <a:t>dp[i][j] = dp[i-1][j] + dp[i][j-1]</a:t>
            </a:r>
            <a:endParaRPr lang="en-US" altLang="zh-CN" sz="2000"/>
          </a:p>
          <a:p>
            <a:pPr>
              <a:lnSpc>
                <a:spcPct val="210000"/>
              </a:lnSpc>
            </a:pPr>
            <a:r>
              <a:rPr lang="en-US" altLang="zh-CN" sz="2000"/>
              <a:t>3. dp</a:t>
            </a:r>
            <a:r>
              <a:rPr lang="zh-CN" altLang="en-US" sz="2000"/>
              <a:t>数组第一列及第一行值均为</a:t>
            </a:r>
            <a:r>
              <a:rPr lang="en-US" altLang="zh-CN" sz="2000"/>
              <a:t>1</a:t>
            </a:r>
            <a:endParaRPr lang="en-US" altLang="zh-CN" sz="2000"/>
          </a:p>
          <a:p>
            <a:pPr>
              <a:lnSpc>
                <a:spcPct val="210000"/>
              </a:lnSpc>
            </a:pPr>
            <a:r>
              <a:rPr lang="en-US" altLang="zh-CN" sz="2000"/>
              <a:t>4. </a:t>
            </a:r>
            <a:r>
              <a:rPr lang="zh-CN" altLang="en-US" sz="2000"/>
              <a:t>按照从左到右，从上到下遍历</a:t>
            </a:r>
            <a:r>
              <a:rPr lang="en-US" altLang="zh-CN" sz="2000"/>
              <a:t>dp</a:t>
            </a:r>
            <a:r>
              <a:rPr lang="zh-CN" altLang="en-US" sz="2000"/>
              <a:t>数组</a:t>
            </a:r>
            <a:endParaRPr lang="zh-CN" altLang="en-US" sz="2000"/>
          </a:p>
          <a:p>
            <a:pPr>
              <a:lnSpc>
                <a:spcPct val="210000"/>
              </a:lnSpc>
            </a:pPr>
            <a:r>
              <a:rPr lang="en-US" altLang="zh-CN" sz="2000"/>
              <a:t>5. </a:t>
            </a:r>
            <a:r>
              <a:rPr lang="zh-CN" altLang="en-US" sz="2000"/>
              <a:t>打印</a:t>
            </a:r>
            <a:r>
              <a:rPr lang="en-US" altLang="zh-CN" sz="2000"/>
              <a:t>dp</a:t>
            </a:r>
            <a:r>
              <a:rPr lang="zh-CN" altLang="en-US" sz="2000"/>
              <a:t>数组</a:t>
            </a:r>
            <a:endParaRPr lang="zh-CN" altLang="en-US" sz="2000"/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8176260" y="753110"/>
          <a:ext cx="3091180" cy="2541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795"/>
                <a:gridCol w="772795"/>
                <a:gridCol w="772795"/>
                <a:gridCol w="772795"/>
              </a:tblGrid>
              <a:tr h="8470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470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470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图片 7" descr="3b32313536363237313b72d772d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39760" y="848995"/>
            <a:ext cx="628015" cy="628015"/>
          </a:xfrm>
          <a:prstGeom prst="rect">
            <a:avLst/>
          </a:prstGeom>
        </p:spPr>
      </p:pic>
      <p:pic>
        <p:nvPicPr>
          <p:cNvPr id="9" name="图片 8" descr="3b32313536363237313b72d772d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2335" y="2593340"/>
            <a:ext cx="628015" cy="628015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/>
        </p:nvGraphicFramePr>
        <p:xfrm>
          <a:off x="8176260" y="142875"/>
          <a:ext cx="3091180" cy="4502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2795"/>
                <a:gridCol w="772795"/>
                <a:gridCol w="772795"/>
                <a:gridCol w="772795"/>
              </a:tblGrid>
              <a:tr h="450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7404100" y="753110"/>
          <a:ext cx="457835" cy="2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35"/>
              </a:tblGrid>
              <a:tr h="847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847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847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>
            <p:custDataLst>
              <p:tags r:id="rId5"/>
            </p:custDataLst>
          </p:nvPr>
        </p:nvGraphicFramePr>
        <p:xfrm>
          <a:off x="8239760" y="3666490"/>
          <a:ext cx="2867660" cy="3943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6915"/>
                <a:gridCol w="716915"/>
                <a:gridCol w="716915"/>
                <a:gridCol w="716915"/>
              </a:tblGrid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>
            <p:custDataLst>
              <p:tags r:id="rId6"/>
            </p:custDataLst>
          </p:nvPr>
        </p:nvGraphicFramePr>
        <p:xfrm>
          <a:off x="7595235" y="4191635"/>
          <a:ext cx="4248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15"/>
              </a:tblGrid>
              <a:tr h="741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41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41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>
            <p:custDataLst>
              <p:tags r:id="rId7"/>
            </p:custDataLst>
          </p:nvPr>
        </p:nvGraphicFramePr>
        <p:xfrm>
          <a:off x="8239760" y="4191635"/>
          <a:ext cx="2867660" cy="222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15"/>
                <a:gridCol w="716915"/>
                <a:gridCol w="716915"/>
                <a:gridCol w="716915"/>
              </a:tblGrid>
              <a:tr h="74104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74104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74104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>
            <p:custDataLst>
              <p:tags r:id="rId8"/>
            </p:custDataLst>
          </p:nvPr>
        </p:nvGraphicFramePr>
        <p:xfrm>
          <a:off x="8239760" y="4193540"/>
          <a:ext cx="2867660" cy="222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15"/>
                <a:gridCol w="716915"/>
                <a:gridCol w="716915"/>
                <a:gridCol w="716915"/>
              </a:tblGrid>
              <a:tr h="741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741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741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/>
          <p:nvPr>
            <p:custDataLst>
              <p:tags r:id="rId9"/>
            </p:custDataLst>
          </p:nvPr>
        </p:nvGraphicFramePr>
        <p:xfrm>
          <a:off x="8239760" y="4193540"/>
          <a:ext cx="2867660" cy="222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15"/>
                <a:gridCol w="716915"/>
                <a:gridCol w="716915"/>
                <a:gridCol w="716915"/>
              </a:tblGrid>
              <a:tr h="741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741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741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531985" y="3298190"/>
            <a:ext cx="1735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444990" y="6371590"/>
            <a:ext cx="194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dp</a:t>
            </a:r>
            <a:endParaRPr lang="en-US" altLang="zh-CN"/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59130" y="327025"/>
            <a:ext cx="72028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63.</a:t>
            </a:r>
            <a:r>
              <a:rPr lang="zh-CN" altLang="en-US" sz="2800"/>
              <a:t>不同路径</a:t>
            </a:r>
            <a:r>
              <a:rPr lang="en-US" altLang="zh-CN" sz="2800"/>
              <a:t>Ⅱ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776605" y="922655"/>
            <a:ext cx="10871200" cy="2294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30000"/>
              </a:lnSpc>
            </a:pPr>
            <a:r>
              <a:rPr lang="zh-CN" altLang="en-US" sz="2400"/>
              <a:t>动态规划算法是通过避免重复结点的计算来加速整个计算的过程，在上述过程中，运用了数组来存储计算的中间结果，以空间换时间来降低了时间复杂度。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76605" y="2226310"/>
            <a:ext cx="7254875" cy="2809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30000"/>
              </a:lnSpc>
            </a:pPr>
            <a:r>
              <a:rPr lang="zh-CN" altLang="en-US" sz="2400"/>
              <a:t>动态规划五部曲：</a:t>
            </a:r>
            <a:endParaRPr lang="zh-CN" altLang="en-US" sz="2400"/>
          </a:p>
          <a:p>
            <a:pPr algn="l">
              <a:lnSpc>
                <a:spcPct val="130000"/>
              </a:lnSpc>
            </a:pPr>
            <a:r>
              <a:rPr sz="2400"/>
              <a:t>1、确定dp数组</a:t>
            </a:r>
            <a:r>
              <a:rPr lang="zh-CN" sz="2400"/>
              <a:t>及</a:t>
            </a:r>
            <a:r>
              <a:rPr sz="2400"/>
              <a:t>下标的含义</a:t>
            </a:r>
            <a:endParaRPr sz="2400"/>
          </a:p>
          <a:p>
            <a:pPr algn="l">
              <a:lnSpc>
                <a:spcPct val="130000"/>
              </a:lnSpc>
            </a:pPr>
            <a:r>
              <a:rPr sz="2400"/>
              <a:t>2、确定递推公式</a:t>
            </a:r>
            <a:endParaRPr sz="2400"/>
          </a:p>
          <a:p>
            <a:pPr algn="l">
              <a:lnSpc>
                <a:spcPct val="130000"/>
              </a:lnSpc>
            </a:pPr>
            <a:r>
              <a:rPr sz="2400"/>
              <a:t>3、dp数组初始化</a:t>
            </a:r>
            <a:endParaRPr sz="2400"/>
          </a:p>
          <a:p>
            <a:pPr algn="l">
              <a:lnSpc>
                <a:spcPct val="130000"/>
              </a:lnSpc>
            </a:pPr>
            <a:r>
              <a:rPr sz="2400"/>
              <a:t>4、确定遍历顺序</a:t>
            </a:r>
            <a:endParaRPr sz="2400"/>
          </a:p>
          <a:p>
            <a:pPr algn="l">
              <a:lnSpc>
                <a:spcPct val="130000"/>
              </a:lnSpc>
            </a:pPr>
            <a:r>
              <a:rPr sz="2400"/>
              <a:t>5、</a:t>
            </a:r>
            <a:r>
              <a:rPr lang="zh-CN" sz="2400"/>
              <a:t>打印</a:t>
            </a:r>
            <a:r>
              <a:rPr sz="2400"/>
              <a:t>dp数组</a:t>
            </a:r>
            <a:endParaRPr sz="24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8176260" y="848995"/>
          <a:ext cx="3091180" cy="2541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795"/>
                <a:gridCol w="772795"/>
                <a:gridCol w="772795"/>
                <a:gridCol w="772795"/>
              </a:tblGrid>
              <a:tr h="8470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470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470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图片 6" descr="3b32313536363237313b72d772d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39760" y="944880"/>
            <a:ext cx="628015" cy="628015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>
            <p:custDataLst>
              <p:tags r:id="rId5"/>
            </p:custDataLst>
          </p:nvPr>
        </p:nvGraphicFramePr>
        <p:xfrm>
          <a:off x="8176260" y="238760"/>
          <a:ext cx="3091180" cy="4502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2795"/>
                <a:gridCol w="772795"/>
                <a:gridCol w="772795"/>
                <a:gridCol w="772795"/>
              </a:tblGrid>
              <a:tr h="450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6"/>
            </p:custDataLst>
          </p:nvPr>
        </p:nvGraphicFramePr>
        <p:xfrm>
          <a:off x="7404100" y="848995"/>
          <a:ext cx="457835" cy="2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35"/>
              </a:tblGrid>
              <a:tr h="847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847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847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图片 3" descr="333438303937323b333633323835303b516d89d2661f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89160" y="1033145"/>
            <a:ext cx="540000" cy="540000"/>
          </a:xfrm>
          <a:prstGeom prst="rect">
            <a:avLst/>
          </a:prstGeom>
        </p:spPr>
      </p:pic>
      <p:pic>
        <p:nvPicPr>
          <p:cNvPr id="6" name="图片 5" descr="333438303937323b333633323835303b516d89d2661f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43035" y="1849755"/>
            <a:ext cx="540000" cy="540000"/>
          </a:xfrm>
          <a:prstGeom prst="rect">
            <a:avLst/>
          </a:prstGeom>
        </p:spPr>
      </p:pic>
      <p:graphicFrame>
        <p:nvGraphicFramePr>
          <p:cNvPr id="9" name="表格 8"/>
          <p:cNvGraphicFramePr/>
          <p:nvPr>
            <p:custDataLst>
              <p:tags r:id="rId9"/>
            </p:custDataLst>
          </p:nvPr>
        </p:nvGraphicFramePr>
        <p:xfrm>
          <a:off x="8239760" y="3666490"/>
          <a:ext cx="2867660" cy="3943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6915"/>
                <a:gridCol w="716915"/>
                <a:gridCol w="716915"/>
                <a:gridCol w="716915"/>
              </a:tblGrid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10"/>
            </p:custDataLst>
          </p:nvPr>
        </p:nvGraphicFramePr>
        <p:xfrm>
          <a:off x="7595235" y="4191635"/>
          <a:ext cx="4248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15"/>
              </a:tblGrid>
              <a:tr h="741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41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41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/>
          <p:nvPr>
            <p:custDataLst>
              <p:tags r:id="rId11"/>
            </p:custDataLst>
          </p:nvPr>
        </p:nvGraphicFramePr>
        <p:xfrm>
          <a:off x="8239760" y="4191635"/>
          <a:ext cx="2867660" cy="222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15"/>
                <a:gridCol w="716915"/>
                <a:gridCol w="716915"/>
                <a:gridCol w="716915"/>
              </a:tblGrid>
              <a:tr h="74104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74104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74104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408940" y="1033145"/>
            <a:ext cx="4851400" cy="5464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en-US" altLang="zh-CN" sz="2000"/>
              <a:t>1.</a:t>
            </a:r>
            <a:r>
              <a:rPr lang="zh-CN" altLang="en-US" sz="2000"/>
              <a:t>确定</a:t>
            </a:r>
            <a:r>
              <a:rPr lang="en-US" altLang="zh-CN" sz="2000"/>
              <a:t>dp</a:t>
            </a:r>
            <a:r>
              <a:rPr lang="zh-CN" altLang="en-US" sz="2000"/>
              <a:t>数组。</a:t>
            </a:r>
            <a:r>
              <a:rPr lang="en-US" altLang="zh-CN" sz="2000">
                <a:sym typeface="+mn-ea"/>
              </a:rPr>
              <a:t>dp[i][j]</a:t>
            </a:r>
            <a:r>
              <a:rPr lang="zh-CN" altLang="en-US" sz="2000">
                <a:sym typeface="+mn-ea"/>
              </a:rPr>
              <a:t>代表机器人从其起始位置</a:t>
            </a:r>
            <a:r>
              <a:rPr lang="en-US" altLang="zh-CN" sz="2000">
                <a:sym typeface="+mn-ea"/>
              </a:rPr>
              <a:t>a[0][0]</a:t>
            </a:r>
            <a:r>
              <a:rPr lang="zh-CN" altLang="en-US" sz="2000">
                <a:sym typeface="+mn-ea"/>
              </a:rPr>
              <a:t>到</a:t>
            </a:r>
            <a:r>
              <a:rPr lang="en-US" altLang="zh-CN" sz="2000">
                <a:sym typeface="+mn-ea"/>
              </a:rPr>
              <a:t>a[i][j]</a:t>
            </a:r>
            <a:r>
              <a:rPr lang="zh-CN" altLang="en-US" sz="2000">
                <a:sym typeface="+mn-ea"/>
              </a:rPr>
              <a:t>处的路径数目</a:t>
            </a:r>
            <a:endParaRPr lang="zh-CN" altLang="en-US" sz="2000"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0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/>
              <a:t>2.</a:t>
            </a:r>
            <a:r>
              <a:rPr lang="zh-CN" altLang="en-US" sz="2000">
                <a:sym typeface="+mn-ea"/>
              </a:rPr>
              <a:t>确定递推公式。当</a:t>
            </a:r>
            <a:r>
              <a:rPr lang="en-US" altLang="zh-CN" sz="2000">
                <a:sym typeface="+mn-ea"/>
              </a:rPr>
              <a:t>a[i][j] == 0</a:t>
            </a:r>
            <a:r>
              <a:rPr lang="zh-CN" altLang="en-US" sz="2000">
                <a:sym typeface="+mn-ea"/>
              </a:rPr>
              <a:t>时，</a:t>
            </a:r>
            <a:r>
              <a:rPr lang="en-US" altLang="zh-CN" sz="2000">
                <a:sym typeface="+mn-ea"/>
              </a:rPr>
              <a:t>dp[i][j] = dp[i-1][j] + dp[i][j-1]</a:t>
            </a:r>
            <a:r>
              <a:rPr lang="zh-CN" altLang="en-US" sz="2000">
                <a:sym typeface="+mn-ea"/>
              </a:rPr>
              <a:t>，当</a:t>
            </a:r>
            <a:r>
              <a:rPr lang="en-US" altLang="zh-CN" sz="2000">
                <a:sym typeface="+mn-ea"/>
              </a:rPr>
              <a:t>a[i][j] == 1</a:t>
            </a:r>
            <a:r>
              <a:rPr lang="zh-CN" altLang="en-US" sz="2000">
                <a:sym typeface="+mn-ea"/>
              </a:rPr>
              <a:t>时，</a:t>
            </a:r>
            <a:r>
              <a:rPr lang="en-US" altLang="zh-CN" sz="2000">
                <a:sym typeface="+mn-ea"/>
              </a:rPr>
              <a:t> dp[i][j] = 0</a:t>
            </a:r>
            <a:endParaRPr lang="en-US" altLang="zh-CN" sz="2000"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zh-CN" sz="20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ym typeface="+mn-ea"/>
              </a:rPr>
              <a:t>3.dp</a:t>
            </a:r>
            <a:r>
              <a:rPr lang="zh-CN" altLang="en-US" sz="2000">
                <a:sym typeface="+mn-ea"/>
              </a:rPr>
              <a:t>数组初始化。从初始位置开始，一直往右或往下，遇到障碍之前</a:t>
            </a:r>
            <a:r>
              <a:rPr lang="en-US" altLang="zh-CN" sz="2000">
                <a:sym typeface="+mn-ea"/>
              </a:rPr>
              <a:t>dp[0][j]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ym typeface="+mn-ea"/>
              </a:rPr>
              <a:t>dp[i][0]</a:t>
            </a:r>
            <a:r>
              <a:rPr lang="zh-CN" altLang="en-US" sz="2000">
                <a:sym typeface="+mn-ea"/>
              </a:rPr>
              <a:t>均为</a:t>
            </a:r>
            <a:r>
              <a:rPr lang="en-US" altLang="zh-CN" sz="2000">
                <a:sym typeface="+mn-ea"/>
              </a:rPr>
              <a:t>1,</a:t>
            </a:r>
            <a:r>
              <a:rPr lang="zh-CN" altLang="en-US" sz="2000">
                <a:sym typeface="+mn-ea"/>
              </a:rPr>
              <a:t>遇到障碍时及之后</a:t>
            </a:r>
            <a:r>
              <a:rPr lang="en-US" altLang="zh-CN" sz="2000">
                <a:sym typeface="+mn-ea"/>
              </a:rPr>
              <a:t>dp[0][j]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ym typeface="+mn-ea"/>
              </a:rPr>
              <a:t>dp[i][0]</a:t>
            </a:r>
            <a:r>
              <a:rPr lang="zh-CN" altLang="en-US" sz="2000">
                <a:sym typeface="+mn-ea"/>
              </a:rPr>
              <a:t>均为</a:t>
            </a:r>
            <a:r>
              <a:rPr lang="en-US" altLang="zh-CN" sz="2000">
                <a:sym typeface="+mn-ea"/>
              </a:rPr>
              <a:t>0</a:t>
            </a:r>
            <a:endParaRPr lang="en-US" altLang="zh-CN" sz="2000"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zh-CN" sz="20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ym typeface="+mn-ea"/>
              </a:rPr>
              <a:t>4.</a:t>
            </a:r>
            <a:r>
              <a:rPr lang="zh-CN" altLang="en-US" sz="2000">
                <a:sym typeface="+mn-ea"/>
              </a:rPr>
              <a:t>确定遍历顺序。从左到右，从上往下</a:t>
            </a:r>
            <a:endParaRPr lang="zh-CN" altLang="en-US" sz="2000"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0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ym typeface="+mn-ea"/>
              </a:rPr>
              <a:t>5.</a:t>
            </a:r>
            <a:r>
              <a:rPr lang="zh-CN" altLang="en-US" sz="2000">
                <a:sym typeface="+mn-ea"/>
              </a:rPr>
              <a:t>打印</a:t>
            </a:r>
            <a:r>
              <a:rPr lang="en-US" altLang="zh-CN" sz="2000">
                <a:sym typeface="+mn-ea"/>
              </a:rPr>
              <a:t>dp</a:t>
            </a:r>
            <a:r>
              <a:rPr lang="zh-CN" altLang="en-US" sz="2000">
                <a:sym typeface="+mn-ea"/>
              </a:rPr>
              <a:t>数组</a:t>
            </a:r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12"/>
            </p:custDataLst>
          </p:nvPr>
        </p:nvSpPr>
        <p:spPr>
          <a:xfrm>
            <a:off x="659130" y="327025"/>
            <a:ext cx="72028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63.</a:t>
            </a:r>
            <a:r>
              <a:rPr lang="zh-CN" altLang="en-US" sz="2800"/>
              <a:t>不同路径</a:t>
            </a:r>
            <a:r>
              <a:rPr lang="en-US" altLang="zh-CN" sz="2800"/>
              <a:t>Ⅱ</a:t>
            </a:r>
            <a:endParaRPr lang="en-US" altLang="zh-CN" sz="2800"/>
          </a:p>
        </p:txBody>
      </p:sp>
      <p:graphicFrame>
        <p:nvGraphicFramePr>
          <p:cNvPr id="29" name="表格 28"/>
          <p:cNvGraphicFramePr/>
          <p:nvPr>
            <p:custDataLst>
              <p:tags r:id="rId13"/>
            </p:custDataLst>
          </p:nvPr>
        </p:nvGraphicFramePr>
        <p:xfrm>
          <a:off x="5116830" y="848995"/>
          <a:ext cx="2113280" cy="1703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/>
                <a:gridCol w="528320"/>
                <a:gridCol w="528320"/>
                <a:gridCol w="528320"/>
              </a:tblGrid>
              <a:tr h="567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67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67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5895975" y="2609215"/>
            <a:ext cx="873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9498330" y="6489700"/>
            <a:ext cx="916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dp</a:t>
            </a:r>
            <a:endParaRPr lang="en-US" altLang="zh-CN"/>
          </a:p>
        </p:txBody>
      </p:sp>
      <p:graphicFrame>
        <p:nvGraphicFramePr>
          <p:cNvPr id="32" name="表格 31"/>
          <p:cNvGraphicFramePr/>
          <p:nvPr>
            <p:custDataLst>
              <p:tags r:id="rId14"/>
            </p:custDataLst>
          </p:nvPr>
        </p:nvGraphicFramePr>
        <p:xfrm>
          <a:off x="8239760" y="4193540"/>
          <a:ext cx="2867660" cy="222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15"/>
                <a:gridCol w="716915"/>
                <a:gridCol w="716915"/>
                <a:gridCol w="716915"/>
              </a:tblGrid>
              <a:tr h="741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741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741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15"/>
            </p:custDataLst>
          </p:nvPr>
        </p:nvGraphicFramePr>
        <p:xfrm>
          <a:off x="8239760" y="4193540"/>
          <a:ext cx="2867660" cy="222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15"/>
                <a:gridCol w="716915"/>
                <a:gridCol w="716915"/>
                <a:gridCol w="716915"/>
              </a:tblGrid>
              <a:tr h="741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741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741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1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1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UNIT_TABLE_BEAUTIFY" val="smartTable{6fb7f00d-ef7f-44bc-a7da-fc24f7271980}"/>
  <p:tag name="TABLE_ENDDRAG_ORIGIN_RECT" val="36*200"/>
  <p:tag name="TABLE_ENDDRAG_RECT" val="583*114*36*200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UNIT_TABLE_BEAUTIFY" val="smartTable{6fb7f00d-ef7f-44bc-a7da-fc24f7271980}"/>
  <p:tag name="TABLE_ENDDRAG_ORIGIN_RECT" val="36*200"/>
  <p:tag name="TABLE_ENDDRAG_RECT" val="583*114*36*200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UNIT_TABLE_BEAUTIFY" val="smartTable{fd26db84-ca09-4d3f-be69-b5d8e7bb55f7}"/>
  <p:tag name="TABLE_ENDDRAG_ORIGIN_RECT" val="36*200"/>
  <p:tag name="TABLE_ENDDRAG_RECT" val="583*114*36*200"/>
</p:tagLst>
</file>

<file path=ppt/tags/tag76.xml><?xml version="1.0" encoding="utf-8"?>
<p:tagLst xmlns:p="http://schemas.openxmlformats.org/presentationml/2006/main">
  <p:tag name="KSO_WM_UNIT_TABLE_BEAUTIFY" val="smartTable{6bc904b3-e15b-4abb-838b-d20ef120b085}"/>
  <p:tag name="TABLE_ENDDRAG_ORIGIN_RECT" val="36*200"/>
  <p:tag name="TABLE_ENDDRAG_RECT" val="583*114*36*200"/>
  <p:tag name="KSO_WM_BEAUTIFY_FLAG" val=""/>
</p:tagLst>
</file>

<file path=ppt/tags/tag77.xml><?xml version="1.0" encoding="utf-8"?>
<p:tagLst xmlns:p="http://schemas.openxmlformats.org/presentationml/2006/main">
  <p:tag name="KSO_WM_UNIT_TABLE_BEAUTIFY" val="smartTable{fe682bad-f60f-420f-91a6-9f342fa691a1}"/>
  <p:tag name="TABLE_ENDDRAG_ORIGIN_RECT" val="36*200"/>
  <p:tag name="TABLE_ENDDRAG_RECT" val="583*114*36*200"/>
  <p:tag name="KSO_WM_BEAUTIFY_FLAG" val="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UNIT_TABLE_BEAUTIFY" val="smartTable{6fb7f00d-ef7f-44bc-a7da-fc24f7271980}"/>
  <p:tag name="TABLE_ENDDRAG_ORIGIN_RECT" val="36*200"/>
  <p:tag name="TABLE_ENDDRAG_RECT" val="583*114*36*200"/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UNIT_TABLE_BEAUTIFY" val="smartTable{fd26db84-ca09-4d3f-be69-b5d8e7bb55f7}"/>
  <p:tag name="TABLE_ENDDRAG_ORIGIN_RECT" val="36*200"/>
  <p:tag name="TABLE_ENDDRAG_RECT" val="583*114*36*200"/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UNIT_TABLE_BEAUTIFY" val="smartTable{410af4c1-e07a-411b-b5fb-5da25fee949a}"/>
  <p:tag name="TABLE_ENDDRAG_ORIGIN_RECT" val="166*133"/>
  <p:tag name="TABLE_ENDDRAG_RECT" val="410*54*166*13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ABLE_BEAUTIFY" val="smartTable{61395f6d-476d-4e08-ad60-2c13577bbfa4}"/>
  <p:tag name="TABLE_ENDDRAG_ORIGIN_RECT" val="36*200"/>
  <p:tag name="TABLE_ENDDRAG_RECT" val="583*114*36*200"/>
  <p:tag name="KSO_WM_BEAUTIFY_FLAG" val=""/>
</p:tagLst>
</file>

<file path=ppt/tags/tag91.xml><?xml version="1.0" encoding="utf-8"?>
<p:tagLst xmlns:p="http://schemas.openxmlformats.org/presentationml/2006/main">
  <p:tag name="KSO_WM_UNIT_TABLE_BEAUTIFY" val="smartTable{4c4a79c6-efd8-4d0f-962c-937a4138e187}"/>
  <p:tag name="TABLE_ENDDRAG_ORIGIN_RECT" val="36*200"/>
  <p:tag name="TABLE_ENDDRAG_RECT" val="583*114*36*200"/>
  <p:tag name="KSO_WM_BEAUTIFY_FLAG" val="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COMMONDATA" val="eyJoZGlkIjoiOGUxNDVhMmM4OWYwMmUwMzJiOGY3YzYxNzU5Mjg0ZTMifQ=="/>
  <p:tag name="KSO_WPP_MARK_KEY" val="4cb320f0-2eb6-4905-a539-ba06fedb1207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1097</Words>
  <Application>WPS 演示</Application>
  <PresentationFormat>宽屏</PresentationFormat>
  <Paragraphs>239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H</cp:lastModifiedBy>
  <cp:revision>159</cp:revision>
  <dcterms:created xsi:type="dcterms:W3CDTF">2019-06-19T02:08:00Z</dcterms:created>
  <dcterms:modified xsi:type="dcterms:W3CDTF">2023-08-26T06:56:44Z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2714BC2042754196817988410A36725A</vt:lpwstr>
  </property>
</Properties>
</file>