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1" r:id="rId5"/>
    <p:sldId id="270" r:id="rId6"/>
    <p:sldId id="262" r:id="rId7"/>
    <p:sldId id="274" r:id="rId8"/>
    <p:sldId id="260" r:id="rId9"/>
    <p:sldId id="264" r:id="rId10"/>
    <p:sldId id="265" r:id="rId11"/>
    <p:sldId id="266" r:id="rId12"/>
    <p:sldId id="267" r:id="rId13"/>
    <p:sldId id="271" r:id="rId14"/>
    <p:sldId id="268" r:id="rId15"/>
    <p:sldId id="272" r:id="rId16"/>
    <p:sldId id="269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A3009-CA43-41A2-92B6-10B517645B7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286A1-E621-425E-81D9-EE038A063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917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286A1-E621-425E-81D9-EE038A0638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76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1E7A4-A059-CC0A-88FE-47FD0AEE9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AE97CB-AD83-0ECC-C1F0-A26730659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F55C2-AE3B-6D17-9396-CFDFF654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A863-4966-4748-96E3-5774DD9BDD3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DE0B32-24FF-31FB-4708-8BB00260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F329C4-209C-5D1F-3F1E-74E3CB8E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7DF0-130B-466B-ADAC-CE46FC53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97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D3595-2B54-7A04-AFCF-BB8EE896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1F8811-465C-4015-ACBE-9EB0F52C9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49E1EA-C50F-3BF6-8C43-0F84D2FB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A863-4966-4748-96E3-5774DD9BDD3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6B559-50D1-225E-1BF5-593C6D95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6428ED-C8F7-F974-318D-63459DF7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7DF0-130B-466B-ADAC-CE46FC53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24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C60955-4FED-DB32-C11B-49A8BDD50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3DDF02-7B2B-1318-CFD7-40FC7F6DB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C0CE5-E614-029F-34C5-8625EF1E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A863-4966-4748-96E3-5774DD9BDD3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36EDEA-8386-2E61-B737-34BE736F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A692A-45A4-9CF2-C885-B33A5AD8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7DF0-130B-466B-ADAC-CE46FC53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26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0E36C-F59A-2D45-D66F-35672FCF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7E529-2642-F499-4DEF-C4C08AFC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E2C49-B51F-7ED6-F5DB-3463E5DC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A863-4966-4748-96E3-5774DD9BDD3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E5E8D-4032-F3C7-9DEC-6B7B3C0A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3884F-00E4-9D3D-9602-DBC7F20C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7DF0-130B-466B-ADAC-CE46FC53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91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CD59D-DF87-F0C4-005C-42085ACBD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3B9A65-DB93-EF2E-CE6E-B6A8511E6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BDB37F-FA34-14D6-B903-D3436CC7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A863-4966-4748-96E3-5774DD9BDD3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CBA2EE-0ACA-B4FA-A6A2-D16EC953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6028F7-EFD4-2BE5-C6A1-EA0313E7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7DF0-130B-466B-ADAC-CE46FC53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85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EBC37-959A-C33F-6139-8E339691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2B64E3-D191-581C-54C8-1E21C7397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5EBF9E-8C1D-E2B0-B9EF-942F4C64E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9A8EA1-57C1-26EB-44B4-DAB30681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A863-4966-4748-96E3-5774DD9BDD3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4A6E47-E71E-BC1E-4518-83715A836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48B339-29F6-F7D1-84B5-11245297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7DF0-130B-466B-ADAC-CE46FC53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28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E9351-4D0A-931F-D2C0-DDCBDBDB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20C2F-3345-2FD5-ECE1-DC2EB363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50D761-A9E4-5CFE-0FB7-C7479AF2A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DA0333-723C-A517-CB5D-81FB4798E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DB4A54-31B1-674D-6EF4-EB193C674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4ECA9F-C55D-C5C3-E246-6432E293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A863-4966-4748-96E3-5774DD9BDD3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EE2B92-C187-40E2-1D50-B12BB417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F0DB01-2E88-6C3A-0F80-2E8CBE01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7DF0-130B-466B-ADAC-CE46FC53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10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D86E7-4684-A262-261A-1F5F1773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1E0559-52F1-0D88-CFA4-FCB21BEC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A863-4966-4748-96E3-5774DD9BDD3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4BE5A8-F405-58DA-0C44-0FC85934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B1E313-3755-22F9-2151-AA6CA0C8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7DF0-130B-466B-ADAC-CE46FC53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1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37D5B2-1514-258A-2185-C7ED0E3D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A863-4966-4748-96E3-5774DD9BDD3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B0E548-F0D0-887B-7975-98AAE3ED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7F0A6F-AF89-D65A-68B0-863F5218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7DF0-130B-466B-ADAC-CE46FC53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10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6F4BC-CF25-2F84-85A2-54266B1B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53032E-15BD-4134-80AC-7191B7BB8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E21F98-C12C-4EDD-C83B-ABA692D2A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E6D9C0-D31E-01DE-457F-BF248286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A863-4966-4748-96E3-5774DD9BDD3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EC01D4-415C-C6DB-C8C6-53A7F62D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B7D242-A207-A4E1-AEFF-6423AB0B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7DF0-130B-466B-ADAC-CE46FC53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18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5681B-E0BB-35BE-E2EA-E0586CE1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DAA83A-DE9C-65B7-1A1B-423316D49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01BE44-D7CD-ABCC-7FAF-C624EDA8A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50AF87-0B96-5F76-FD1F-E5D9D74D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A863-4966-4748-96E3-5774DD9BDD3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5D8459-A55E-A887-B08A-5F5E2D70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EBA7A7-CC48-8670-9B77-FABC20C7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7DF0-130B-466B-ADAC-CE46FC53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75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39B329-7BB2-E901-5351-94FAB4D1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BDEF52-44DD-861B-A2AE-33AF8C9E6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36251-4938-8DA9-20D5-255E394D9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7A863-4966-4748-96E3-5774DD9BDD3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EF2F5-F812-D1E9-6A59-BD299176F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3283BF-AA47-AB89-76D5-F4B27A9A0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57DF0-130B-466B-ADAC-CE46FC53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12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53D6F-53E3-DC78-EC27-6322BAC0F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2333" y="672571"/>
            <a:ext cx="8923867" cy="83343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题干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3C036E-7AB2-6360-CF5F-44927F464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07" y="2463798"/>
            <a:ext cx="11226956" cy="25992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561475-24CE-618E-BE23-602F8CA989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000" y="347501"/>
            <a:ext cx="3095039" cy="755812"/>
          </a:xfrm>
          <a:prstGeom prst="rect">
            <a:avLst/>
          </a:prstGeom>
        </p:spPr>
      </p:pic>
      <p:sp>
        <p:nvSpPr>
          <p:cNvPr id="8" name="日期占位符 2">
            <a:extLst>
              <a:ext uri="{FF2B5EF4-FFF2-40B4-BE49-F238E27FC236}">
                <a16:creationId xmlns:a16="http://schemas.microsoft.com/office/drawing/2014/main" id="{E1CDDDC9-CB59-BEA2-4040-58DCB7E0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9B1A261-4EC8-41FC-A9AA-9E092DEED593}" type="datetime1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9" name="页脚占位符 3">
            <a:extLst>
              <a:ext uri="{FF2B5EF4-FFF2-40B4-BE49-F238E27FC236}">
                <a16:creationId xmlns:a16="http://schemas.microsoft.com/office/drawing/2014/main" id="{344EE7F4-8765-5C1A-8CB6-C8DF197D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CN" altLang="en-US" dirty="0"/>
              <a:t>厚德博学    和而不同</a:t>
            </a:r>
          </a:p>
        </p:txBody>
      </p:sp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EE213571-8CCA-328A-C119-5110FBF1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5333AA-EF65-4A90-A867-A0739C371B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606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6F06-5D96-1F7B-E4A2-410AB50F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示例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74A34A-40EE-230A-56ED-18BF11333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840" y="1237549"/>
            <a:ext cx="7160720" cy="525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2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D8A70-965C-544C-744D-B0554EAB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找到重点，确定数据结构和算法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6217A2-3610-4B17-0BD1-665F84AD8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、给定</a:t>
            </a:r>
            <a:r>
              <a:rPr lang="zh-CN" altLang="en-US" dirty="0">
                <a:solidFill>
                  <a:srgbClr val="FF0000"/>
                </a:solidFill>
              </a:rPr>
              <a:t>头节点</a:t>
            </a:r>
            <a:r>
              <a:rPr lang="en-US" altLang="zh-CN" dirty="0">
                <a:solidFill>
                  <a:srgbClr val="FF0000"/>
                </a:solidFill>
              </a:rPr>
              <a:t>head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反转链表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看到反转链表的第一反应就会想到</a:t>
            </a:r>
            <a:r>
              <a:rPr lang="zh-CN" altLang="en-US" dirty="0">
                <a:solidFill>
                  <a:srgbClr val="FF0000"/>
                </a:solidFill>
              </a:rPr>
              <a:t>链表的结构</a:t>
            </a:r>
            <a:r>
              <a:rPr lang="zh-CN" altLang="en-US" dirty="0"/>
              <a:t>，再加上这里给出了</a:t>
            </a:r>
            <a:r>
              <a:rPr lang="en-US" altLang="zh-CN" dirty="0"/>
              <a:t>head</a:t>
            </a:r>
            <a:r>
              <a:rPr lang="zh-CN" altLang="en-US" dirty="0"/>
              <a:t>头节点，则可以想到使用头插法进行反转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011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C3394-6752-E48B-3778-63150EE6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方法一、头插法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C506D-BA9A-A153-7648-7102CC931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、定义一个空的头节点 作为之后要返回的链表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、遍历给定的链表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、依次将链表结点使用头插法插入 之前定义的新链表</a:t>
            </a:r>
          </a:p>
        </p:txBody>
      </p:sp>
    </p:spTree>
    <p:extLst>
      <p:ext uri="{BB962C8B-B14F-4D97-AF65-F5344CB8AC3E}">
        <p14:creationId xmlns:p14="http://schemas.microsoft.com/office/powerpoint/2010/main" val="4006963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31401802-A798-DE28-4BC3-BEB8E483EA18}"/>
              </a:ext>
            </a:extLst>
          </p:cNvPr>
          <p:cNvSpPr/>
          <p:nvPr/>
        </p:nvSpPr>
        <p:spPr>
          <a:xfrm>
            <a:off x="3031068" y="905933"/>
            <a:ext cx="601134" cy="533400"/>
          </a:xfrm>
          <a:prstGeom prst="flowChartConnecto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BBD6B465-07AF-9D3B-52C8-AC67CE1462B5}"/>
              </a:ext>
            </a:extLst>
          </p:cNvPr>
          <p:cNvSpPr/>
          <p:nvPr/>
        </p:nvSpPr>
        <p:spPr>
          <a:xfrm>
            <a:off x="4148668" y="905933"/>
            <a:ext cx="601134" cy="533400"/>
          </a:xfrm>
          <a:prstGeom prst="flowChartConnecto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6E29F01E-1AC6-7F44-BAE3-0AE8A97C5CB1}"/>
              </a:ext>
            </a:extLst>
          </p:cNvPr>
          <p:cNvSpPr/>
          <p:nvPr/>
        </p:nvSpPr>
        <p:spPr>
          <a:xfrm>
            <a:off x="5266268" y="905933"/>
            <a:ext cx="601134" cy="533400"/>
          </a:xfrm>
          <a:prstGeom prst="flowChartConnecto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603D6B13-B78F-90DD-C8E2-4C8FA32F0131}"/>
              </a:ext>
            </a:extLst>
          </p:cNvPr>
          <p:cNvSpPr/>
          <p:nvPr/>
        </p:nvSpPr>
        <p:spPr>
          <a:xfrm>
            <a:off x="6519335" y="905933"/>
            <a:ext cx="601134" cy="533400"/>
          </a:xfrm>
          <a:prstGeom prst="flowChartConnecto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61E98E60-DADF-D957-D77A-B3854744FE00}"/>
              </a:ext>
            </a:extLst>
          </p:cNvPr>
          <p:cNvSpPr/>
          <p:nvPr/>
        </p:nvSpPr>
        <p:spPr>
          <a:xfrm>
            <a:off x="7636935" y="905933"/>
            <a:ext cx="601134" cy="533400"/>
          </a:xfrm>
          <a:prstGeom prst="flowChartConnecto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1DD8D0-E0BD-737F-8DBB-7B7362C7D250}"/>
              </a:ext>
            </a:extLst>
          </p:cNvPr>
          <p:cNvSpPr txBox="1"/>
          <p:nvPr/>
        </p:nvSpPr>
        <p:spPr>
          <a:xfrm>
            <a:off x="1718736" y="2174899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EB8DFF0E-F6BD-0126-FD1C-794FBD658C74}"/>
              </a:ext>
            </a:extLst>
          </p:cNvPr>
          <p:cNvSpPr/>
          <p:nvPr/>
        </p:nvSpPr>
        <p:spPr>
          <a:xfrm>
            <a:off x="1761069" y="1616099"/>
            <a:ext cx="516467" cy="558800"/>
          </a:xfrm>
          <a:prstGeom prst="up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24246D66-EA74-C9DA-9E70-376101F91ADD}"/>
              </a:ext>
            </a:extLst>
          </p:cNvPr>
          <p:cNvSpPr/>
          <p:nvPr/>
        </p:nvSpPr>
        <p:spPr>
          <a:xfrm>
            <a:off x="3666069" y="1092200"/>
            <a:ext cx="448732" cy="1905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20E6C828-52F4-6698-9375-082B07405836}"/>
              </a:ext>
            </a:extLst>
          </p:cNvPr>
          <p:cNvSpPr/>
          <p:nvPr/>
        </p:nvSpPr>
        <p:spPr>
          <a:xfrm>
            <a:off x="4800603" y="1077382"/>
            <a:ext cx="448732" cy="1905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869762AF-61AE-5A56-6ED1-D5CC309E7768}"/>
              </a:ext>
            </a:extLst>
          </p:cNvPr>
          <p:cNvSpPr/>
          <p:nvPr/>
        </p:nvSpPr>
        <p:spPr>
          <a:xfrm>
            <a:off x="5969002" y="1077381"/>
            <a:ext cx="448732" cy="1905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4B77678E-BE5C-BE32-072D-C43B66560D5C}"/>
              </a:ext>
            </a:extLst>
          </p:cNvPr>
          <p:cNvSpPr/>
          <p:nvPr/>
        </p:nvSpPr>
        <p:spPr>
          <a:xfrm>
            <a:off x="7154337" y="1092200"/>
            <a:ext cx="448732" cy="1905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55238582-0043-26CC-F950-1E679173C203}"/>
              </a:ext>
            </a:extLst>
          </p:cNvPr>
          <p:cNvSpPr/>
          <p:nvPr/>
        </p:nvSpPr>
        <p:spPr>
          <a:xfrm>
            <a:off x="2997201" y="3162300"/>
            <a:ext cx="601134" cy="533400"/>
          </a:xfrm>
          <a:prstGeom prst="flowChartConnecto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9A5F4A6-EA78-E0EF-AAB4-06690B362442}"/>
              </a:ext>
            </a:extLst>
          </p:cNvPr>
          <p:cNvSpPr txBox="1"/>
          <p:nvPr/>
        </p:nvSpPr>
        <p:spPr>
          <a:xfrm>
            <a:off x="1574800" y="4609068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res_head</a:t>
            </a:r>
            <a:endParaRPr lang="zh-CN" altLang="en-US" dirty="0"/>
          </a:p>
        </p:txBody>
      </p:sp>
      <p:sp>
        <p:nvSpPr>
          <p:cNvPr id="21" name="箭头: 上 20">
            <a:extLst>
              <a:ext uri="{FF2B5EF4-FFF2-40B4-BE49-F238E27FC236}">
                <a16:creationId xmlns:a16="http://schemas.microsoft.com/office/drawing/2014/main" id="{18EC81F3-E259-7D4F-9C82-505D902B3E92}"/>
              </a:ext>
            </a:extLst>
          </p:cNvPr>
          <p:cNvSpPr/>
          <p:nvPr/>
        </p:nvSpPr>
        <p:spPr>
          <a:xfrm>
            <a:off x="1794934" y="3865034"/>
            <a:ext cx="516467" cy="558800"/>
          </a:xfrm>
          <a:prstGeom prst="up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88729ADD-D115-9BFB-BCBD-3A1B2187EC11}"/>
              </a:ext>
            </a:extLst>
          </p:cNvPr>
          <p:cNvSpPr/>
          <p:nvPr/>
        </p:nvSpPr>
        <p:spPr>
          <a:xfrm>
            <a:off x="1778001" y="905931"/>
            <a:ext cx="601134" cy="533400"/>
          </a:xfrm>
          <a:prstGeom prst="flowChartConnecto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0940C946-B73F-B624-D18C-FB3E357D2069}"/>
              </a:ext>
            </a:extLst>
          </p:cNvPr>
          <p:cNvSpPr/>
          <p:nvPr/>
        </p:nvSpPr>
        <p:spPr>
          <a:xfrm>
            <a:off x="2480735" y="1092200"/>
            <a:ext cx="448732" cy="1905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EFAB876F-46C7-644C-A9D4-CAF4A6CCE289}"/>
              </a:ext>
            </a:extLst>
          </p:cNvPr>
          <p:cNvSpPr/>
          <p:nvPr/>
        </p:nvSpPr>
        <p:spPr>
          <a:xfrm>
            <a:off x="1794934" y="3140099"/>
            <a:ext cx="601134" cy="533400"/>
          </a:xfrm>
          <a:prstGeom prst="flowChartConnecto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546E2809-3246-E18C-168C-7FB59CFF122D}"/>
              </a:ext>
            </a:extLst>
          </p:cNvPr>
          <p:cNvSpPr/>
          <p:nvPr/>
        </p:nvSpPr>
        <p:spPr>
          <a:xfrm>
            <a:off x="2497668" y="3326368"/>
            <a:ext cx="448732" cy="1905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9B6B6311-A4B9-8C1E-F301-DFF40E339118}"/>
              </a:ext>
            </a:extLst>
          </p:cNvPr>
          <p:cNvSpPr/>
          <p:nvPr/>
        </p:nvSpPr>
        <p:spPr>
          <a:xfrm>
            <a:off x="5834299" y="3184502"/>
            <a:ext cx="601134" cy="533400"/>
          </a:xfrm>
          <a:prstGeom prst="flowChartConnecto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242ABA9-F7DA-BCEE-8D58-17831A07972E}"/>
              </a:ext>
            </a:extLst>
          </p:cNvPr>
          <p:cNvSpPr txBox="1"/>
          <p:nvPr/>
        </p:nvSpPr>
        <p:spPr>
          <a:xfrm>
            <a:off x="4191004" y="4631269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res_head</a:t>
            </a:r>
            <a:endParaRPr lang="zh-CN" altLang="en-US" dirty="0"/>
          </a:p>
        </p:txBody>
      </p:sp>
      <p:sp>
        <p:nvSpPr>
          <p:cNvPr id="34" name="箭头: 上 33">
            <a:extLst>
              <a:ext uri="{FF2B5EF4-FFF2-40B4-BE49-F238E27FC236}">
                <a16:creationId xmlns:a16="http://schemas.microsoft.com/office/drawing/2014/main" id="{930428ED-2FEA-C305-CF74-410A51814E79}"/>
              </a:ext>
            </a:extLst>
          </p:cNvPr>
          <p:cNvSpPr/>
          <p:nvPr/>
        </p:nvSpPr>
        <p:spPr>
          <a:xfrm>
            <a:off x="4411138" y="3887235"/>
            <a:ext cx="516467" cy="558800"/>
          </a:xfrm>
          <a:prstGeom prst="up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9C0B9576-7930-F5AA-1DE0-614F76DD42D0}"/>
              </a:ext>
            </a:extLst>
          </p:cNvPr>
          <p:cNvSpPr/>
          <p:nvPr/>
        </p:nvSpPr>
        <p:spPr>
          <a:xfrm>
            <a:off x="4411138" y="3162300"/>
            <a:ext cx="601134" cy="533400"/>
          </a:xfrm>
          <a:prstGeom prst="flowChartConnecto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127DF205-A663-1C47-DBA2-4A602BCC67DA}"/>
              </a:ext>
            </a:extLst>
          </p:cNvPr>
          <p:cNvSpPr/>
          <p:nvPr/>
        </p:nvSpPr>
        <p:spPr>
          <a:xfrm rot="19130380">
            <a:off x="4878034" y="2971281"/>
            <a:ext cx="448732" cy="1905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7206AD43-E258-DAAC-433A-E86BF7D78C3C}"/>
              </a:ext>
            </a:extLst>
          </p:cNvPr>
          <p:cNvSpPr/>
          <p:nvPr/>
        </p:nvSpPr>
        <p:spPr>
          <a:xfrm>
            <a:off x="5181040" y="2333605"/>
            <a:ext cx="601134" cy="533400"/>
          </a:xfrm>
          <a:prstGeom prst="flowChartConnecto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FFF920C1-AA53-CF8C-91F9-C02EBE249F4A}"/>
              </a:ext>
            </a:extLst>
          </p:cNvPr>
          <p:cNvSpPr/>
          <p:nvPr/>
        </p:nvSpPr>
        <p:spPr>
          <a:xfrm rot="3131452">
            <a:off x="5658837" y="2853597"/>
            <a:ext cx="448732" cy="1905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159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C3394-6752-E48B-3778-63150EE6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方法二、双指针法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C506D-BA9A-A153-7648-7102CC931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、定义两个指针 一个当前指针</a:t>
            </a:r>
            <a:r>
              <a:rPr lang="en-US" altLang="zh-CN" dirty="0"/>
              <a:t>current </a:t>
            </a:r>
            <a:r>
              <a:rPr lang="zh-CN" altLang="en-US" dirty="0"/>
              <a:t>一个前指针</a:t>
            </a:r>
            <a:r>
              <a:rPr lang="en-US" altLang="zh-CN" dirty="0"/>
              <a:t>pre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、遍历链表 先记录当前指针的</a:t>
            </a:r>
            <a:r>
              <a:rPr lang="en-US" altLang="zh-CN" dirty="0"/>
              <a:t>next</a:t>
            </a:r>
            <a:r>
              <a:rPr lang="zh-CN" altLang="en-US" dirty="0"/>
              <a:t>节点 再将当前指针的</a:t>
            </a:r>
            <a:r>
              <a:rPr lang="en-US" altLang="zh-CN" dirty="0"/>
              <a:t>next</a:t>
            </a:r>
            <a:r>
              <a:rPr lang="zh-CN" altLang="en-US" dirty="0"/>
              <a:t>指向改为</a:t>
            </a:r>
            <a:r>
              <a:rPr lang="en-US" altLang="zh-CN" dirty="0"/>
              <a:t>pre </a:t>
            </a:r>
            <a:r>
              <a:rPr lang="zh-CN" altLang="en-US" dirty="0"/>
              <a:t>更新</a:t>
            </a:r>
            <a:r>
              <a:rPr lang="en-US" altLang="zh-CN" dirty="0"/>
              <a:t>pre</a:t>
            </a:r>
            <a:r>
              <a:rPr lang="zh-CN" altLang="en-US" dirty="0"/>
              <a:t>为当前节点 当前节点为下一个节点 完成一次指向更新 依次循环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、最终</a:t>
            </a:r>
            <a:r>
              <a:rPr lang="en-US" altLang="zh-CN" dirty="0"/>
              <a:t>pre</a:t>
            </a:r>
            <a:r>
              <a:rPr lang="zh-CN" altLang="en-US" dirty="0"/>
              <a:t>指向原链表的尾结点 并且正好为原来的反转</a:t>
            </a:r>
          </a:p>
        </p:txBody>
      </p:sp>
    </p:spTree>
    <p:extLst>
      <p:ext uri="{BB962C8B-B14F-4D97-AF65-F5344CB8AC3E}">
        <p14:creationId xmlns:p14="http://schemas.microsoft.com/office/powerpoint/2010/main" val="2818757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7D1DF31F-2DB1-41EA-2BE4-D3E0D26E28B2}"/>
              </a:ext>
            </a:extLst>
          </p:cNvPr>
          <p:cNvSpPr/>
          <p:nvPr/>
        </p:nvSpPr>
        <p:spPr>
          <a:xfrm>
            <a:off x="2937933" y="2895600"/>
            <a:ext cx="601134" cy="533400"/>
          </a:xfrm>
          <a:prstGeom prst="flowChartConnecto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477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C3394-6752-E48B-3778-63150EE6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方法三、递归法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C506D-BA9A-A153-7648-7102CC931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、定义递归边界 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、递归调用反转方法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、最终返回的为原链表的尾节点</a:t>
            </a:r>
          </a:p>
        </p:txBody>
      </p:sp>
    </p:spTree>
    <p:extLst>
      <p:ext uri="{BB962C8B-B14F-4D97-AF65-F5344CB8AC3E}">
        <p14:creationId xmlns:p14="http://schemas.microsoft.com/office/powerpoint/2010/main" val="2983073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91F21DD6-4CFC-77F6-1417-1E98E43E0D62}"/>
              </a:ext>
            </a:extLst>
          </p:cNvPr>
          <p:cNvSpPr/>
          <p:nvPr/>
        </p:nvSpPr>
        <p:spPr>
          <a:xfrm>
            <a:off x="1947334" y="831851"/>
            <a:ext cx="601134" cy="533400"/>
          </a:xfrm>
          <a:prstGeom prst="flowChartConnecto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DE7B0F7E-332D-90AE-882F-B4538B85E646}"/>
              </a:ext>
            </a:extLst>
          </p:cNvPr>
          <p:cNvSpPr/>
          <p:nvPr/>
        </p:nvSpPr>
        <p:spPr>
          <a:xfrm>
            <a:off x="1921933" y="1862667"/>
            <a:ext cx="601134" cy="533400"/>
          </a:xfrm>
          <a:prstGeom prst="flowChartConnecto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0261E5B4-2150-92D2-C095-01A2FD1B85E7}"/>
              </a:ext>
            </a:extLst>
          </p:cNvPr>
          <p:cNvSpPr/>
          <p:nvPr/>
        </p:nvSpPr>
        <p:spPr>
          <a:xfrm>
            <a:off x="1921933" y="2916767"/>
            <a:ext cx="601134" cy="533400"/>
          </a:xfrm>
          <a:prstGeom prst="flowChartConnecto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5BEFF108-0A1A-0CBC-258B-791740C6BE7B}"/>
              </a:ext>
            </a:extLst>
          </p:cNvPr>
          <p:cNvSpPr/>
          <p:nvPr/>
        </p:nvSpPr>
        <p:spPr>
          <a:xfrm>
            <a:off x="1947334" y="3853391"/>
            <a:ext cx="601134" cy="533400"/>
          </a:xfrm>
          <a:prstGeom prst="flowChartConnecto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3AFA0974-5370-ED87-8695-7D68CEC201B3}"/>
              </a:ext>
            </a:extLst>
          </p:cNvPr>
          <p:cNvSpPr/>
          <p:nvPr/>
        </p:nvSpPr>
        <p:spPr>
          <a:xfrm>
            <a:off x="1947335" y="4874684"/>
            <a:ext cx="601134" cy="533400"/>
          </a:xfrm>
          <a:prstGeom prst="flowChartConnecto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A5F5392C-147B-1D27-6B70-0771D93A2C2D}"/>
              </a:ext>
            </a:extLst>
          </p:cNvPr>
          <p:cNvSpPr/>
          <p:nvPr/>
        </p:nvSpPr>
        <p:spPr>
          <a:xfrm>
            <a:off x="2112434" y="1481667"/>
            <a:ext cx="241300" cy="3153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94B75692-78EE-A537-05FC-4909195457D8}"/>
              </a:ext>
            </a:extLst>
          </p:cNvPr>
          <p:cNvSpPr/>
          <p:nvPr/>
        </p:nvSpPr>
        <p:spPr>
          <a:xfrm>
            <a:off x="2127251" y="2498725"/>
            <a:ext cx="241300" cy="3153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C7F60947-ABA5-518D-3090-193842AE1748}"/>
              </a:ext>
            </a:extLst>
          </p:cNvPr>
          <p:cNvSpPr/>
          <p:nvPr/>
        </p:nvSpPr>
        <p:spPr>
          <a:xfrm>
            <a:off x="2127251" y="3487209"/>
            <a:ext cx="241300" cy="3153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A42ADFCE-4127-D326-BC7A-555F3B0670C8}"/>
              </a:ext>
            </a:extLst>
          </p:cNvPr>
          <p:cNvSpPr/>
          <p:nvPr/>
        </p:nvSpPr>
        <p:spPr>
          <a:xfrm>
            <a:off x="2112434" y="4472517"/>
            <a:ext cx="241300" cy="3153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B0F826F2-D68E-5FFD-BBC6-AB56D50F684D}"/>
              </a:ext>
            </a:extLst>
          </p:cNvPr>
          <p:cNvSpPr/>
          <p:nvPr/>
        </p:nvSpPr>
        <p:spPr>
          <a:xfrm>
            <a:off x="4521201" y="831851"/>
            <a:ext cx="601134" cy="533400"/>
          </a:xfrm>
          <a:prstGeom prst="flowChartConnecto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FB2AA018-7A53-182E-71F6-BB21C68F86B9}"/>
              </a:ext>
            </a:extLst>
          </p:cNvPr>
          <p:cNvSpPr/>
          <p:nvPr/>
        </p:nvSpPr>
        <p:spPr>
          <a:xfrm>
            <a:off x="4495800" y="1862667"/>
            <a:ext cx="601134" cy="533400"/>
          </a:xfrm>
          <a:prstGeom prst="flowChartConnecto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88F91E38-75A2-0E59-97ED-64BB59E6AD39}"/>
              </a:ext>
            </a:extLst>
          </p:cNvPr>
          <p:cNvSpPr/>
          <p:nvPr/>
        </p:nvSpPr>
        <p:spPr>
          <a:xfrm>
            <a:off x="4495800" y="2916767"/>
            <a:ext cx="601134" cy="533400"/>
          </a:xfrm>
          <a:prstGeom prst="flowChartConnecto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E6025CF3-1CE7-F376-F5E7-6946838D339D}"/>
              </a:ext>
            </a:extLst>
          </p:cNvPr>
          <p:cNvSpPr/>
          <p:nvPr/>
        </p:nvSpPr>
        <p:spPr>
          <a:xfrm>
            <a:off x="5357285" y="3946894"/>
            <a:ext cx="601134" cy="533400"/>
          </a:xfrm>
          <a:prstGeom prst="flowChartConnecto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45AF7FF6-425B-6B0B-DA22-F982494A77DF}"/>
              </a:ext>
            </a:extLst>
          </p:cNvPr>
          <p:cNvSpPr/>
          <p:nvPr/>
        </p:nvSpPr>
        <p:spPr>
          <a:xfrm>
            <a:off x="4521202" y="4874684"/>
            <a:ext cx="601134" cy="533400"/>
          </a:xfrm>
          <a:prstGeom prst="flowChartConnecto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B7A2D2A1-0181-DD1E-A61D-4B33067C1368}"/>
              </a:ext>
            </a:extLst>
          </p:cNvPr>
          <p:cNvSpPr/>
          <p:nvPr/>
        </p:nvSpPr>
        <p:spPr>
          <a:xfrm>
            <a:off x="4686301" y="1481667"/>
            <a:ext cx="241300" cy="3153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D9214888-F6AC-9391-D4E6-15F178D6C1CB}"/>
              </a:ext>
            </a:extLst>
          </p:cNvPr>
          <p:cNvSpPr/>
          <p:nvPr/>
        </p:nvSpPr>
        <p:spPr>
          <a:xfrm>
            <a:off x="4701118" y="2498725"/>
            <a:ext cx="241300" cy="3153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3AF05239-E6CD-CDB7-2E66-E463935CB11A}"/>
              </a:ext>
            </a:extLst>
          </p:cNvPr>
          <p:cNvSpPr/>
          <p:nvPr/>
        </p:nvSpPr>
        <p:spPr>
          <a:xfrm>
            <a:off x="4701118" y="3487209"/>
            <a:ext cx="241300" cy="3153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8A2EAF22-8F3A-1175-9F81-908A55973E3C}"/>
              </a:ext>
            </a:extLst>
          </p:cNvPr>
          <p:cNvSpPr/>
          <p:nvPr/>
        </p:nvSpPr>
        <p:spPr>
          <a:xfrm rot="15312379">
            <a:off x="6156263" y="3934055"/>
            <a:ext cx="154642" cy="4088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EBE773B6-9229-29C1-6C83-E86F71D01D41}"/>
              </a:ext>
            </a:extLst>
          </p:cNvPr>
          <p:cNvSpPr/>
          <p:nvPr/>
        </p:nvSpPr>
        <p:spPr>
          <a:xfrm>
            <a:off x="2101850" y="5528731"/>
            <a:ext cx="241300" cy="3153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78B10BFF-5458-D4AC-007E-1CC7EFA52883}"/>
              </a:ext>
            </a:extLst>
          </p:cNvPr>
          <p:cNvSpPr/>
          <p:nvPr/>
        </p:nvSpPr>
        <p:spPr>
          <a:xfrm>
            <a:off x="1913468" y="5905500"/>
            <a:ext cx="601134" cy="533400"/>
          </a:xfrm>
          <a:prstGeom prst="flowChartConnecto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A474136A-D339-EAF0-9E0D-2F6922BD09E2}"/>
              </a:ext>
            </a:extLst>
          </p:cNvPr>
          <p:cNvSpPr/>
          <p:nvPr/>
        </p:nvSpPr>
        <p:spPr>
          <a:xfrm rot="12787401">
            <a:off x="5200132" y="4612768"/>
            <a:ext cx="271972" cy="4432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CC000E91-D12B-D25B-46EB-E9997CFEF470}"/>
              </a:ext>
            </a:extLst>
          </p:cNvPr>
          <p:cNvSpPr/>
          <p:nvPr/>
        </p:nvSpPr>
        <p:spPr>
          <a:xfrm>
            <a:off x="4521201" y="6024033"/>
            <a:ext cx="601134" cy="533400"/>
          </a:xfrm>
          <a:prstGeom prst="flowChartConnecto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576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6F06-5D96-1F7B-E4A2-410AB50F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示例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D9C55E-D10A-E56D-1003-85A317ABF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998" y="1891307"/>
            <a:ext cx="8611815" cy="39506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A1F28EC-A6A1-80A7-1D21-BA91CE61F2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000" y="347501"/>
            <a:ext cx="3095039" cy="755812"/>
          </a:xfrm>
          <a:prstGeom prst="rect">
            <a:avLst/>
          </a:prstGeom>
        </p:spPr>
      </p:pic>
      <p:sp>
        <p:nvSpPr>
          <p:cNvPr id="9" name="日期占位符 2">
            <a:extLst>
              <a:ext uri="{FF2B5EF4-FFF2-40B4-BE49-F238E27FC236}">
                <a16:creationId xmlns:a16="http://schemas.microsoft.com/office/drawing/2014/main" id="{E3C32188-4D35-61A6-1DAD-1CA62F25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9B1A261-4EC8-41FC-A9AA-9E092DEED593}" type="datetime1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10" name="页脚占位符 3">
            <a:extLst>
              <a:ext uri="{FF2B5EF4-FFF2-40B4-BE49-F238E27FC236}">
                <a16:creationId xmlns:a16="http://schemas.microsoft.com/office/drawing/2014/main" id="{BF77B5E2-8681-7064-3AB4-5A927307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CN" altLang="en-US" dirty="0"/>
              <a:t>厚德博学    和而不同</a:t>
            </a:r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40D67AEC-DDBD-21BD-8FFF-9E9A9C14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5333AA-EF65-4A90-A867-A0739C371B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10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D8A70-965C-544C-744D-B0554EAB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找到重点，确定数据结构和算法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6217A2-3610-4B17-0BD1-665F84AD8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、字符串以</a:t>
            </a:r>
            <a:r>
              <a:rPr lang="zh-CN" altLang="en-US" dirty="0">
                <a:solidFill>
                  <a:srgbClr val="FF0000"/>
                </a:solidFill>
              </a:rPr>
              <a:t>字符数组</a:t>
            </a:r>
            <a:r>
              <a:rPr lang="zh-CN" altLang="en-US" dirty="0"/>
              <a:t>给出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原地</a:t>
            </a:r>
            <a:r>
              <a:rPr lang="zh-CN" altLang="en-US" dirty="0"/>
              <a:t>修改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3</a:t>
            </a:r>
            <a:r>
              <a:rPr lang="zh-CN" altLang="en-US" dirty="0"/>
              <a:t>、不能使用额外空间，使用</a:t>
            </a:r>
            <a:r>
              <a:rPr lang="en-US" altLang="zh-CN" dirty="0">
                <a:solidFill>
                  <a:srgbClr val="FF0000"/>
                </a:solidFill>
              </a:rPr>
              <a:t>O(1)</a:t>
            </a:r>
            <a:r>
              <a:rPr lang="zh-CN" altLang="en-US" dirty="0"/>
              <a:t>的空间复杂度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查找</a:t>
            </a:r>
            <a:r>
              <a:rPr lang="en-US" altLang="zh-CN" dirty="0"/>
              <a:t>O(1)</a:t>
            </a:r>
            <a:r>
              <a:rPr lang="zh-CN" altLang="en-US" dirty="0"/>
              <a:t>空间复杂度算法可以知道有交换法、双指针解法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其中双指针又有快慢指针、左右指针、区间指针、对撞指针等几种应用类型</a:t>
            </a:r>
            <a:endParaRPr lang="en-US" altLang="zh-CN" dirty="0"/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F7ED6869-F349-D106-C9E5-2FF5F4AE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9B1A261-4EC8-41FC-A9AA-9E092DEED593}" type="datetime1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3109566B-6DA6-371C-5D06-2FF55E62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CN" altLang="en-US" dirty="0"/>
              <a:t>厚德博学    和而不同</a:t>
            </a:r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B4C0C464-9FFB-1D72-8777-342F455D0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5333AA-EF65-4A90-A867-A0739C371B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8F91F-BFA3-D315-C631-ED6907D6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方法一、对称交换法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CA2C41-CBBA-F7C3-27AE-56CB79281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、找到中点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、遍历数组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、关于中点进行数据交换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8A364B-6C82-AE3E-2F84-0EFA273D78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000" y="347501"/>
            <a:ext cx="3095039" cy="755812"/>
          </a:xfrm>
          <a:prstGeom prst="rect">
            <a:avLst/>
          </a:prstGeom>
        </p:spPr>
      </p:pic>
      <p:sp>
        <p:nvSpPr>
          <p:cNvPr id="5" name="日期占位符 2">
            <a:extLst>
              <a:ext uri="{FF2B5EF4-FFF2-40B4-BE49-F238E27FC236}">
                <a16:creationId xmlns:a16="http://schemas.microsoft.com/office/drawing/2014/main" id="{F71C0059-A51D-1A49-B703-DEC9241A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9B1A261-4EC8-41FC-A9AA-9E092DEED593}" type="datetime1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56F602A9-A0E6-E8E6-2653-6BD2FAD9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CN" altLang="en-US" dirty="0"/>
              <a:t>厚德博学    和而不同</a:t>
            </a:r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E8237286-929C-89C3-B44A-503EE74E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5333AA-EF65-4A90-A867-A0739C371B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086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E28DC88-3F5A-A4DA-2EC6-E266EE104B34}"/>
              </a:ext>
            </a:extLst>
          </p:cNvPr>
          <p:cNvSpPr/>
          <p:nvPr/>
        </p:nvSpPr>
        <p:spPr>
          <a:xfrm>
            <a:off x="2633134" y="601133"/>
            <a:ext cx="736600" cy="558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2CA23A-5176-2B85-C0CC-09E11D84514D}"/>
              </a:ext>
            </a:extLst>
          </p:cNvPr>
          <p:cNvSpPr/>
          <p:nvPr/>
        </p:nvSpPr>
        <p:spPr>
          <a:xfrm>
            <a:off x="3606801" y="601133"/>
            <a:ext cx="736600" cy="558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C69E51-1B4C-0F94-198F-1DEA098EA661}"/>
              </a:ext>
            </a:extLst>
          </p:cNvPr>
          <p:cNvSpPr/>
          <p:nvPr/>
        </p:nvSpPr>
        <p:spPr>
          <a:xfrm>
            <a:off x="4851401" y="601133"/>
            <a:ext cx="736600" cy="558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4EB799-D060-6D34-5581-0290B7882709}"/>
              </a:ext>
            </a:extLst>
          </p:cNvPr>
          <p:cNvSpPr/>
          <p:nvPr/>
        </p:nvSpPr>
        <p:spPr>
          <a:xfrm>
            <a:off x="5825068" y="601133"/>
            <a:ext cx="736600" cy="558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378B92-A23F-959E-A00D-E89D530E4E9A}"/>
              </a:ext>
            </a:extLst>
          </p:cNvPr>
          <p:cNvSpPr/>
          <p:nvPr/>
        </p:nvSpPr>
        <p:spPr>
          <a:xfrm>
            <a:off x="7001934" y="601133"/>
            <a:ext cx="736600" cy="558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0FDEA6-EA31-5342-3AA9-C40E40155BE2}"/>
              </a:ext>
            </a:extLst>
          </p:cNvPr>
          <p:cNvSpPr/>
          <p:nvPr/>
        </p:nvSpPr>
        <p:spPr>
          <a:xfrm>
            <a:off x="7975601" y="601133"/>
            <a:ext cx="736600" cy="558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D2927B49-06CA-B7BC-3C46-1BCF5936D5C9}"/>
              </a:ext>
            </a:extLst>
          </p:cNvPr>
          <p:cNvSpPr/>
          <p:nvPr/>
        </p:nvSpPr>
        <p:spPr>
          <a:xfrm>
            <a:off x="2789765" y="1447800"/>
            <a:ext cx="516467" cy="558800"/>
          </a:xfrm>
          <a:prstGeom prst="up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箭头: 上 11">
            <a:extLst>
              <a:ext uri="{FF2B5EF4-FFF2-40B4-BE49-F238E27FC236}">
                <a16:creationId xmlns:a16="http://schemas.microsoft.com/office/drawing/2014/main" id="{AFAE3C2A-864D-B758-0995-F057CCC308CB}"/>
              </a:ext>
            </a:extLst>
          </p:cNvPr>
          <p:cNvSpPr/>
          <p:nvPr/>
        </p:nvSpPr>
        <p:spPr>
          <a:xfrm>
            <a:off x="8085667" y="1447800"/>
            <a:ext cx="516467" cy="558800"/>
          </a:xfrm>
          <a:prstGeom prst="up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B72A73-28D9-325A-6A29-593E9B7F6248}"/>
              </a:ext>
            </a:extLst>
          </p:cNvPr>
          <p:cNvSpPr txBox="1"/>
          <p:nvPr/>
        </p:nvSpPr>
        <p:spPr>
          <a:xfrm>
            <a:off x="2872314" y="2296067"/>
            <a:ext cx="35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D85DD65-2A78-4D39-43F2-3E56D334D8C0}"/>
              </a:ext>
            </a:extLst>
          </p:cNvPr>
          <p:cNvSpPr txBox="1"/>
          <p:nvPr/>
        </p:nvSpPr>
        <p:spPr>
          <a:xfrm>
            <a:off x="8005235" y="2296067"/>
            <a:ext cx="114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len</a:t>
            </a:r>
            <a:r>
              <a:rPr lang="en-US" altLang="zh-CN" dirty="0"/>
              <a:t>(s)-1-i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C9209B0-0F44-DC8E-2283-614BC14B5FAE}"/>
              </a:ext>
            </a:extLst>
          </p:cNvPr>
          <p:cNvSpPr/>
          <p:nvPr/>
        </p:nvSpPr>
        <p:spPr>
          <a:xfrm>
            <a:off x="2633134" y="3633802"/>
            <a:ext cx="736600" cy="558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0BAC821-DC0B-44CB-E189-1D0BE3860E5C}"/>
              </a:ext>
            </a:extLst>
          </p:cNvPr>
          <p:cNvSpPr/>
          <p:nvPr/>
        </p:nvSpPr>
        <p:spPr>
          <a:xfrm>
            <a:off x="3606801" y="3633802"/>
            <a:ext cx="736600" cy="558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9C7E08-7178-C777-8601-7A5E5192B202}"/>
              </a:ext>
            </a:extLst>
          </p:cNvPr>
          <p:cNvSpPr/>
          <p:nvPr/>
        </p:nvSpPr>
        <p:spPr>
          <a:xfrm>
            <a:off x="4851401" y="3633802"/>
            <a:ext cx="736600" cy="558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AEB7E3E-A0CE-4149-6266-542244E6E809}"/>
              </a:ext>
            </a:extLst>
          </p:cNvPr>
          <p:cNvSpPr/>
          <p:nvPr/>
        </p:nvSpPr>
        <p:spPr>
          <a:xfrm>
            <a:off x="5825068" y="3633802"/>
            <a:ext cx="736600" cy="558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0F379A8-39EB-F28F-1BA0-F251A4892441}"/>
              </a:ext>
            </a:extLst>
          </p:cNvPr>
          <p:cNvSpPr/>
          <p:nvPr/>
        </p:nvSpPr>
        <p:spPr>
          <a:xfrm>
            <a:off x="7001934" y="3633802"/>
            <a:ext cx="736600" cy="558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F32A916-520B-952B-D56C-1CF22ABEB9F6}"/>
              </a:ext>
            </a:extLst>
          </p:cNvPr>
          <p:cNvSpPr/>
          <p:nvPr/>
        </p:nvSpPr>
        <p:spPr>
          <a:xfrm>
            <a:off x="7975601" y="3633802"/>
            <a:ext cx="736600" cy="558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箭头: 上 30">
            <a:extLst>
              <a:ext uri="{FF2B5EF4-FFF2-40B4-BE49-F238E27FC236}">
                <a16:creationId xmlns:a16="http://schemas.microsoft.com/office/drawing/2014/main" id="{495915A6-C658-97A6-7274-127B1A4C3C28}"/>
              </a:ext>
            </a:extLst>
          </p:cNvPr>
          <p:cNvSpPr/>
          <p:nvPr/>
        </p:nvSpPr>
        <p:spPr>
          <a:xfrm>
            <a:off x="3670299" y="4488936"/>
            <a:ext cx="516467" cy="558800"/>
          </a:xfrm>
          <a:prstGeom prst="up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箭头: 上 31">
            <a:extLst>
              <a:ext uri="{FF2B5EF4-FFF2-40B4-BE49-F238E27FC236}">
                <a16:creationId xmlns:a16="http://schemas.microsoft.com/office/drawing/2014/main" id="{C972A5FC-CCE9-94B2-78D2-063D252E7EE4}"/>
              </a:ext>
            </a:extLst>
          </p:cNvPr>
          <p:cNvSpPr/>
          <p:nvPr/>
        </p:nvSpPr>
        <p:spPr>
          <a:xfrm>
            <a:off x="7154333" y="4488936"/>
            <a:ext cx="516467" cy="558800"/>
          </a:xfrm>
          <a:prstGeom prst="up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B71D675-3C5C-2F41-0909-80471A165A8E}"/>
              </a:ext>
            </a:extLst>
          </p:cNvPr>
          <p:cNvSpPr txBox="1"/>
          <p:nvPr/>
        </p:nvSpPr>
        <p:spPr>
          <a:xfrm>
            <a:off x="3752848" y="5337203"/>
            <a:ext cx="35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19DA4C4-79F5-F95C-39F9-3E3284981DEA}"/>
              </a:ext>
            </a:extLst>
          </p:cNvPr>
          <p:cNvSpPr txBox="1"/>
          <p:nvPr/>
        </p:nvSpPr>
        <p:spPr>
          <a:xfrm>
            <a:off x="7073901" y="5337203"/>
            <a:ext cx="114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len</a:t>
            </a:r>
            <a:r>
              <a:rPr lang="en-US" altLang="zh-CN" dirty="0"/>
              <a:t>(s)-1-i</a:t>
            </a:r>
            <a:endParaRPr lang="zh-CN" altLang="en-US" dirty="0"/>
          </a:p>
        </p:txBody>
      </p:sp>
      <p:sp>
        <p:nvSpPr>
          <p:cNvPr id="36" name="日期占位符 2">
            <a:extLst>
              <a:ext uri="{FF2B5EF4-FFF2-40B4-BE49-F238E27FC236}">
                <a16:creationId xmlns:a16="http://schemas.microsoft.com/office/drawing/2014/main" id="{87B87527-2675-5820-6D48-2576E068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9B1A261-4EC8-41FC-A9AA-9E092DEED593}" type="datetime1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37" name="页脚占位符 3">
            <a:extLst>
              <a:ext uri="{FF2B5EF4-FFF2-40B4-BE49-F238E27FC236}">
                <a16:creationId xmlns:a16="http://schemas.microsoft.com/office/drawing/2014/main" id="{DD21BFF1-BD38-445B-FA11-3734EEB6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CN" altLang="en-US" dirty="0"/>
              <a:t>厚德博学    和而不同</a:t>
            </a:r>
          </a:p>
        </p:txBody>
      </p:sp>
      <p:sp>
        <p:nvSpPr>
          <p:cNvPr id="38" name="灯片编号占位符 4">
            <a:extLst>
              <a:ext uri="{FF2B5EF4-FFF2-40B4-BE49-F238E27FC236}">
                <a16:creationId xmlns:a16="http://schemas.microsoft.com/office/drawing/2014/main" id="{3AC6669B-436F-8B11-E1B5-CD35F131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5333AA-EF65-4A90-A867-A0739C371B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93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8F91F-BFA3-D315-C631-ED6907D6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方法二、双指针交换法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CA2C41-CBBA-F7C3-27AE-56CB79281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、定义左右指针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、左右指针向中间遍历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、交换左右指针指向内容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A60145-EA2C-52A4-C1E7-F18FE9C58C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000" y="347501"/>
            <a:ext cx="3095039" cy="755812"/>
          </a:xfrm>
          <a:prstGeom prst="rect">
            <a:avLst/>
          </a:prstGeom>
        </p:spPr>
      </p:pic>
      <p:sp>
        <p:nvSpPr>
          <p:cNvPr id="5" name="日期占位符 2">
            <a:extLst>
              <a:ext uri="{FF2B5EF4-FFF2-40B4-BE49-F238E27FC236}">
                <a16:creationId xmlns:a16="http://schemas.microsoft.com/office/drawing/2014/main" id="{CB5342DB-2852-92FE-C900-EF3B2349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9B1A261-4EC8-41FC-A9AA-9E092DEED593}" type="datetime1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2264CB93-B606-833B-D115-04961460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CN" altLang="en-US" dirty="0"/>
              <a:t>厚德博学    和而不同</a:t>
            </a:r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23AB3052-B326-4C14-B68F-AD172FC7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5333AA-EF65-4A90-A867-A0739C371B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75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2046D32-F20C-3483-5DDD-82B241AF8852}"/>
              </a:ext>
            </a:extLst>
          </p:cNvPr>
          <p:cNvSpPr/>
          <p:nvPr/>
        </p:nvSpPr>
        <p:spPr>
          <a:xfrm>
            <a:off x="2633134" y="601133"/>
            <a:ext cx="736600" cy="558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B3389C-AAFD-C3B7-FC91-69B91947A35E}"/>
              </a:ext>
            </a:extLst>
          </p:cNvPr>
          <p:cNvSpPr/>
          <p:nvPr/>
        </p:nvSpPr>
        <p:spPr>
          <a:xfrm>
            <a:off x="3606801" y="601133"/>
            <a:ext cx="736600" cy="558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20BC23-53D7-175A-374F-4347F995F205}"/>
              </a:ext>
            </a:extLst>
          </p:cNvPr>
          <p:cNvSpPr/>
          <p:nvPr/>
        </p:nvSpPr>
        <p:spPr>
          <a:xfrm>
            <a:off x="4851401" y="601133"/>
            <a:ext cx="736600" cy="558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24CF82-3E23-9A2B-F715-8F9A4E9BAA30}"/>
              </a:ext>
            </a:extLst>
          </p:cNvPr>
          <p:cNvSpPr/>
          <p:nvPr/>
        </p:nvSpPr>
        <p:spPr>
          <a:xfrm>
            <a:off x="5825068" y="601133"/>
            <a:ext cx="736600" cy="558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9855C1-41CE-8F9C-00DA-ADB8A1816175}"/>
              </a:ext>
            </a:extLst>
          </p:cNvPr>
          <p:cNvSpPr/>
          <p:nvPr/>
        </p:nvSpPr>
        <p:spPr>
          <a:xfrm>
            <a:off x="7001934" y="601133"/>
            <a:ext cx="736600" cy="558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3B3DE1-0F98-C30A-5D24-127330B6BF04}"/>
              </a:ext>
            </a:extLst>
          </p:cNvPr>
          <p:cNvSpPr/>
          <p:nvPr/>
        </p:nvSpPr>
        <p:spPr>
          <a:xfrm>
            <a:off x="7975601" y="601133"/>
            <a:ext cx="736600" cy="558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E3FD6969-E90F-A4C7-3190-E84DC28D627C}"/>
              </a:ext>
            </a:extLst>
          </p:cNvPr>
          <p:cNvSpPr/>
          <p:nvPr/>
        </p:nvSpPr>
        <p:spPr>
          <a:xfrm>
            <a:off x="2789765" y="1447800"/>
            <a:ext cx="516467" cy="558800"/>
          </a:xfrm>
          <a:prstGeom prst="up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EA2EA4DA-8F6D-9A0E-6076-D7708712AA5D}"/>
              </a:ext>
            </a:extLst>
          </p:cNvPr>
          <p:cNvSpPr/>
          <p:nvPr/>
        </p:nvSpPr>
        <p:spPr>
          <a:xfrm>
            <a:off x="8085667" y="1447800"/>
            <a:ext cx="516467" cy="558800"/>
          </a:xfrm>
          <a:prstGeom prst="up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20A3D9-261D-5E52-12B8-FAF9404AD873}"/>
              </a:ext>
            </a:extLst>
          </p:cNvPr>
          <p:cNvSpPr txBox="1"/>
          <p:nvPr/>
        </p:nvSpPr>
        <p:spPr>
          <a:xfrm>
            <a:off x="2789765" y="2296067"/>
            <a:ext cx="5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left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5D9480-6E2C-BE7B-5C3B-5C2047AF3ABA}"/>
              </a:ext>
            </a:extLst>
          </p:cNvPr>
          <p:cNvSpPr txBox="1"/>
          <p:nvPr/>
        </p:nvSpPr>
        <p:spPr>
          <a:xfrm>
            <a:off x="8168216" y="2296067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right</a:t>
            </a:r>
            <a:endParaRPr lang="zh-CN" altLang="en-US" dirty="0"/>
          </a:p>
        </p:txBody>
      </p:sp>
      <p:sp>
        <p:nvSpPr>
          <p:cNvPr id="14" name="日期占位符 2">
            <a:extLst>
              <a:ext uri="{FF2B5EF4-FFF2-40B4-BE49-F238E27FC236}">
                <a16:creationId xmlns:a16="http://schemas.microsoft.com/office/drawing/2014/main" id="{0CC772CA-6783-FAF3-4BED-3D0BABD0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9B1A261-4EC8-41FC-A9AA-9E092DEED593}" type="datetime1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15" name="页脚占位符 3">
            <a:extLst>
              <a:ext uri="{FF2B5EF4-FFF2-40B4-BE49-F238E27FC236}">
                <a16:creationId xmlns:a16="http://schemas.microsoft.com/office/drawing/2014/main" id="{5BF1397C-D39C-EAA2-BCB5-52D59BB5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CN" altLang="en-US" dirty="0"/>
              <a:t>厚德博学    和而不同</a:t>
            </a:r>
          </a:p>
        </p:txBody>
      </p:sp>
      <p:sp>
        <p:nvSpPr>
          <p:cNvPr id="16" name="灯片编号占位符 4">
            <a:extLst>
              <a:ext uri="{FF2B5EF4-FFF2-40B4-BE49-F238E27FC236}">
                <a16:creationId xmlns:a16="http://schemas.microsoft.com/office/drawing/2014/main" id="{D8DEC185-7EC8-E8C8-DD08-F6FFDFDC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5333AA-EF65-4A90-A867-A0739C371B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545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344.反转字符串">
            <a:extLst>
              <a:ext uri="{FF2B5EF4-FFF2-40B4-BE49-F238E27FC236}">
                <a16:creationId xmlns:a16="http://schemas.microsoft.com/office/drawing/2014/main" id="{0F122B2D-B454-ADFC-E715-7D2FB83F4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209" y="977106"/>
            <a:ext cx="6435725" cy="507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日期占位符 2">
            <a:extLst>
              <a:ext uri="{FF2B5EF4-FFF2-40B4-BE49-F238E27FC236}">
                <a16:creationId xmlns:a16="http://schemas.microsoft.com/office/drawing/2014/main" id="{897A9498-EA18-3AF3-39A8-FCDACFD7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9B1A261-4EC8-41FC-A9AA-9E092DEED593}" type="datetime1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7" name="页脚占位符 3">
            <a:extLst>
              <a:ext uri="{FF2B5EF4-FFF2-40B4-BE49-F238E27FC236}">
                <a16:creationId xmlns:a16="http://schemas.microsoft.com/office/drawing/2014/main" id="{8250F438-F8E9-92A0-6041-22741CC7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CN" altLang="en-US" dirty="0"/>
              <a:t>厚德博学    和而不同</a:t>
            </a:r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C5B4E9D6-53EE-9437-3ADA-4CF97C6A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5333AA-EF65-4A90-A867-A0739C371B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44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53D6F-53E3-DC78-EC27-6322BAC0F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2333" y="672571"/>
            <a:ext cx="8923867" cy="83343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题干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776A98-516D-2D20-D35A-AF0B83E49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17" y="2160357"/>
            <a:ext cx="11039407" cy="268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0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443</Words>
  <Application>Microsoft Office PowerPoint</Application>
  <PresentationFormat>宽屏</PresentationFormat>
  <Paragraphs>107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题干</vt:lpstr>
      <vt:lpstr>示例</vt:lpstr>
      <vt:lpstr>找到重点，确定数据结构和算法</vt:lpstr>
      <vt:lpstr>方法一、对称交换法</vt:lpstr>
      <vt:lpstr>PowerPoint 演示文稿</vt:lpstr>
      <vt:lpstr>方法二、双指针交换法</vt:lpstr>
      <vt:lpstr>PowerPoint 演示文稿</vt:lpstr>
      <vt:lpstr>PowerPoint 演示文稿</vt:lpstr>
      <vt:lpstr>题干</vt:lpstr>
      <vt:lpstr>示例</vt:lpstr>
      <vt:lpstr>找到重点，确定数据结构和算法</vt:lpstr>
      <vt:lpstr>方法一、头插法</vt:lpstr>
      <vt:lpstr>PowerPoint 演示文稿</vt:lpstr>
      <vt:lpstr>方法二、双指针法</vt:lpstr>
      <vt:lpstr>PowerPoint 演示文稿</vt:lpstr>
      <vt:lpstr>方法三、递归法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题干</dc:title>
  <dc:creator>俊桦 匡</dc:creator>
  <cp:lastModifiedBy>俊桦 匡</cp:lastModifiedBy>
  <cp:revision>43</cp:revision>
  <dcterms:created xsi:type="dcterms:W3CDTF">2023-06-23T00:13:48Z</dcterms:created>
  <dcterms:modified xsi:type="dcterms:W3CDTF">2023-06-24T00:00:12Z</dcterms:modified>
</cp:coreProperties>
</file>