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Huang" initials="TH" lastIdx="2" clrIdx="0">
    <p:extLst>
      <p:ext uri="{19B8F6BF-5375-455C-9EA6-DF929625EA0E}">
        <p15:presenceInfo xmlns:p15="http://schemas.microsoft.com/office/powerpoint/2012/main" userId="2d5c367d72362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7" autoAdjust="0"/>
    <p:restoredTop sz="94660"/>
  </p:normalViewPr>
  <p:slideViewPr>
    <p:cSldViewPr snapToGrid="0">
      <p:cViewPr>
        <p:scale>
          <a:sx n="84" d="100"/>
          <a:sy n="84" d="100"/>
        </p:scale>
        <p:origin x="108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A232B-970B-4FBC-9D2F-779EEAD3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3CEEE-5817-4E13-BFCE-270DC0B2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7C59-218D-409E-A391-E3C571FB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23B1F-BAEC-441E-BA91-FCAC9CE8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A6D60-ACCC-40C8-933F-8EA75647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5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D14C4-7FC2-42F2-A8B0-D45A5F14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32920-01BB-474D-B146-D17E383E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DEC4C-C63E-4E98-BA30-C277980F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CD1C9-287E-4369-A387-0496F146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EB0C6-29E2-46B0-9441-D318FEC6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5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BEF82A-4A06-4BBD-81E3-8E4A4AFB3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94B955-CBD3-44AF-8D0C-847FD9D0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A8AA5-8CF7-4AC8-A6BD-4F8EF34E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A86F-2C77-4EDF-A457-DBBA7BF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777E9-54B2-4820-81C3-A64D18D6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5831-F13A-4FE1-9E61-87503706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0EEDD-D84E-4D10-B6C2-99D155A9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86A8-DDA7-4430-8609-146574D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FC51C-406D-4C47-97F8-172AF041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1D710-6AAE-4141-AE80-0711AE6F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526D0-F48C-444C-8399-70FDC16B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0B037-4E20-4AE8-84AD-A8035F96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9C840-0A3E-4DD2-BC63-818E4E4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4074D-F51B-415C-961C-B66046F8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9CD37-C5D6-4DE0-B07F-65812DB0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7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D4BE-F034-4608-8674-86C9BD1F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7F2-64E0-448D-BAF5-3B02F6DB6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74BDE-64ED-4353-AFB5-87DA7D7F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55E7D-F31B-442E-AD78-649713B8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0C835-431A-4750-9CE9-6C1202CE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2AB15-0060-4D4B-A3F0-C513AF5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1491-7037-475D-AEFC-E9BBC059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671AF-C26C-4A2A-840D-C80255A3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47DF3-4CD2-4F37-AB2F-877F55DA7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FCC7FF-79E1-4192-BA5A-7C669CC61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4F804B-0ABC-47A9-94E1-0D578A514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9D35F4-8BBC-4E1A-B4B2-0407309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FDC13-BBF6-4BDA-A440-FBCA438A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7C6541-AECE-4367-B1DE-A5F82F0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CA4F-CA9B-479E-8526-212F202F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ADEAB-453D-467D-BBF6-310988CE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BAD24-5C7B-4A25-A9FF-FDB621A6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6EAAB8-1078-4CE1-BE48-582E2CCB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46FF9-DC91-4C5C-B852-93915960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C3660-FE87-4448-9C71-07D7BA3E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02597-83BA-41B2-A6B2-014F89F3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4E3B3-6BB4-4A2C-8C15-7DCC2E91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7A226-C95D-4ECA-BECC-18849D81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A1221F-837F-4453-B205-39EDFC62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844F0-93A3-478A-8624-A3656BD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73711-3965-4574-B1B4-74768290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CE19B-3367-46E4-9E93-2893EF16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DE1FF-D8A1-4102-BB49-79A58DA7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816F6-E8D5-4910-9BFD-E4515172E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2CB8F-50C2-4921-8152-47DF7991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DBD24-95E5-437D-967F-54F0C37D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9E6B6-FEF7-4A7C-A57F-0D2CDF5F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98C84-D776-42E1-8B96-2CF9EB5D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C516BA-1331-4808-A922-6C2B7CC4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692DD-6A81-4361-81D3-F61CE751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491FF-5E91-4591-B22D-4FF43680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8E82-EFEB-4C77-9C21-D347608974A3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D9387-3D79-4E45-8762-D074FBD25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38D43-955F-4DEB-9277-35323B76B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89D9-E1D6-4334-A5F3-D57BCD03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7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h-index-i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DF86B1-3833-4514-8AD9-8EB1FB3FAE98}"/>
              </a:ext>
            </a:extLst>
          </p:cNvPr>
          <p:cNvSpPr txBox="1"/>
          <p:nvPr/>
        </p:nvSpPr>
        <p:spPr>
          <a:xfrm>
            <a:off x="433294" y="282519"/>
            <a:ext cx="334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指数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II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0B394-13BB-4B37-A0FD-EBDA696FC4B7}"/>
              </a:ext>
            </a:extLst>
          </p:cNvPr>
          <p:cNvSpPr txBox="1"/>
          <p:nvPr/>
        </p:nvSpPr>
        <p:spPr>
          <a:xfrm>
            <a:off x="1210236" y="685732"/>
            <a:ext cx="9905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给你一个整数数组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表示研究者的第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篇论文被引用的次数，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已经按照 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升序排列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计算并返回该研究者的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指数的定义：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代表“高引用次数”（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citations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），一名科研人员的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指数是指他（她）的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篇论文中）总共有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篇论文分别被引用了至少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请你设计并实现 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对数时间复杂度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的算法解决此问题。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BA3416-07E7-4ADB-87EC-4BE016D01C0A}"/>
              </a:ext>
            </a:extLst>
          </p:cNvPr>
          <p:cNvSpPr txBox="1"/>
          <p:nvPr/>
        </p:nvSpPr>
        <p:spPr>
          <a:xfrm>
            <a:off x="1210236" y="3109402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题目的大致意思：给定一个不降数组序列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（有序）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的时间内找出最大的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指数，即序列中至少有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个元素不小于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citations = [0,1,3,5,6] 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3</a:t>
            </a:r>
          </a:p>
          <a:p>
            <a:pPr indent="4572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意思是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论文数要大于被引用数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&gt;=j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）同时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值最大）有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篇论文被至少引用了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3A0F957-B0B6-42C9-AD94-A88B884C0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35988"/>
              </p:ext>
            </p:extLst>
          </p:nvPr>
        </p:nvGraphicFramePr>
        <p:xfrm>
          <a:off x="2096247" y="4420552"/>
          <a:ext cx="7981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1">
                  <a:extLst>
                    <a:ext uri="{9D8B030D-6E8A-4147-A177-3AD203B41FA5}">
                      <a16:colId xmlns:a16="http://schemas.microsoft.com/office/drawing/2014/main" val="175452948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186725535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3526382006"/>
                    </a:ext>
                  </a:extLst>
                </a:gridCol>
                <a:gridCol w="2384612">
                  <a:extLst>
                    <a:ext uri="{9D8B030D-6E8A-4147-A177-3AD203B41FA5}">
                      <a16:colId xmlns:a16="http://schemas.microsoft.com/office/drawing/2014/main" val="4002910668"/>
                    </a:ext>
                  </a:extLst>
                </a:gridCol>
                <a:gridCol w="959222">
                  <a:extLst>
                    <a:ext uri="{9D8B030D-6E8A-4147-A177-3AD203B41FA5}">
                      <a16:colId xmlns:a16="http://schemas.microsoft.com/office/drawing/2014/main" val="147391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（有几篇论文）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（被至少引用几次）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1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[0,1,3,5,6]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[1,3,5,6]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67765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[3,5,6]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8672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[5,6]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7115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[6]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26507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C08FAD-C8EE-4081-A180-46B73F126E12}"/>
              </a:ext>
            </a:extLst>
          </p:cNvPr>
          <p:cNvSpPr txBox="1"/>
          <p:nvPr/>
        </p:nvSpPr>
        <p:spPr>
          <a:xfrm>
            <a:off x="941293" y="65442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有序</a:t>
            </a:r>
            <a:r>
              <a:rPr lang="en-US" altLang="zh-CN" dirty="0"/>
              <a:t>+</a:t>
            </a:r>
            <a:r>
              <a:rPr lang="zh-CN" altLang="en-US" dirty="0"/>
              <a:t>对数时间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AB443-A570-4DB7-BA12-9992CB9D970B}"/>
              </a:ext>
            </a:extLst>
          </p:cNvPr>
          <p:cNvSpPr txBox="1"/>
          <p:nvPr/>
        </p:nvSpPr>
        <p:spPr>
          <a:xfrm>
            <a:off x="4338917" y="654421"/>
            <a:ext cx="27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二分法</a:t>
            </a:r>
            <a:r>
              <a:rPr lang="en-US" altLang="zh-CN" dirty="0"/>
              <a:t>(</a:t>
            </a:r>
            <a:r>
              <a:rPr lang="zh-CN" altLang="en-US" dirty="0"/>
              <a:t>默认大家都会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C4B5FD3-087D-4332-8D15-855840310D96}"/>
              </a:ext>
            </a:extLst>
          </p:cNvPr>
          <p:cNvSpPr/>
          <p:nvPr/>
        </p:nvSpPr>
        <p:spPr>
          <a:xfrm>
            <a:off x="3012675" y="5967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47ECD08D-8274-4949-93F9-A0CC3E2F91A3}"/>
              </a:ext>
            </a:extLst>
          </p:cNvPr>
          <p:cNvSpPr/>
          <p:nvPr/>
        </p:nvSpPr>
        <p:spPr>
          <a:xfrm>
            <a:off x="1580235" y="234427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4EF142D5-261A-4FCB-A4AB-0BF68A2AF668}"/>
              </a:ext>
            </a:extLst>
          </p:cNvPr>
          <p:cNvSpPr/>
          <p:nvPr/>
        </p:nvSpPr>
        <p:spPr>
          <a:xfrm>
            <a:off x="2399694" y="234875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6680D495-14A5-4DEB-8195-3033EE12C586}"/>
              </a:ext>
            </a:extLst>
          </p:cNvPr>
          <p:cNvSpPr/>
          <p:nvPr/>
        </p:nvSpPr>
        <p:spPr>
          <a:xfrm>
            <a:off x="3219153" y="234427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2D812A99-1608-43EB-AC6A-60A564611B34}"/>
              </a:ext>
            </a:extLst>
          </p:cNvPr>
          <p:cNvSpPr/>
          <p:nvPr/>
        </p:nvSpPr>
        <p:spPr>
          <a:xfrm>
            <a:off x="4038612" y="2344902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65754064-EC3E-4F89-B50C-3DDB5319A7DA}"/>
              </a:ext>
            </a:extLst>
          </p:cNvPr>
          <p:cNvSpPr/>
          <p:nvPr/>
        </p:nvSpPr>
        <p:spPr>
          <a:xfrm>
            <a:off x="4858071" y="2344269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23EC3FDE-A512-4C54-A96F-00A454073F4B}"/>
              </a:ext>
            </a:extLst>
          </p:cNvPr>
          <p:cNvSpPr/>
          <p:nvPr/>
        </p:nvSpPr>
        <p:spPr>
          <a:xfrm>
            <a:off x="1603067" y="311477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6A1BA4DD-66A4-4F5F-BC5E-BBA8925D64D0}"/>
              </a:ext>
            </a:extLst>
          </p:cNvPr>
          <p:cNvSpPr/>
          <p:nvPr/>
        </p:nvSpPr>
        <p:spPr>
          <a:xfrm>
            <a:off x="4858071" y="311477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right</a:t>
            </a:r>
            <a:endParaRPr lang="zh-CN" altLang="en-US" b="1" dirty="0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E8E5D3FE-E09B-4203-ADE3-F8415D378EDD}"/>
              </a:ext>
            </a:extLst>
          </p:cNvPr>
          <p:cNvSpPr/>
          <p:nvPr/>
        </p:nvSpPr>
        <p:spPr>
          <a:xfrm>
            <a:off x="3219153" y="311477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mid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7D53FB-90A4-4C8B-8AB9-9C074E9E7805}"/>
              </a:ext>
            </a:extLst>
          </p:cNvPr>
          <p:cNvSpPr txBox="1"/>
          <p:nvPr/>
        </p:nvSpPr>
        <p:spPr>
          <a:xfrm>
            <a:off x="3605994" y="1197838"/>
            <a:ext cx="43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临界条件：找到</a:t>
            </a:r>
            <a:r>
              <a:rPr lang="en-US" altLang="zh-CN" dirty="0"/>
              <a:t>citations[mid]&gt;=</a:t>
            </a:r>
            <a:r>
              <a:rPr lang="en-US" altLang="zh-CN" dirty="0" err="1"/>
              <a:t>len</a:t>
            </a:r>
            <a:r>
              <a:rPr lang="en-US" altLang="zh-CN" dirty="0"/>
              <a:t>-mid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A14DE1-F6FA-439C-913C-FBBC9AB13667}"/>
              </a:ext>
            </a:extLst>
          </p:cNvPr>
          <p:cNvSpPr txBox="1"/>
          <p:nvPr/>
        </p:nvSpPr>
        <p:spPr>
          <a:xfrm>
            <a:off x="342835" y="2421104"/>
            <a:ext cx="12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0FAFA1-6D1E-4693-99AA-14D3C7CB052C}"/>
              </a:ext>
            </a:extLst>
          </p:cNvPr>
          <p:cNvSpPr txBox="1"/>
          <p:nvPr/>
        </p:nvSpPr>
        <p:spPr>
          <a:xfrm>
            <a:off x="749069" y="1775328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D736A3-5CF6-4F68-A9AB-5030F0B3A85B}"/>
              </a:ext>
            </a:extLst>
          </p:cNvPr>
          <p:cNvSpPr txBox="1"/>
          <p:nvPr/>
        </p:nvSpPr>
        <p:spPr>
          <a:xfrm>
            <a:off x="1706955" y="1775643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4CBAE1-8E29-42AC-BBDB-86E57B86B59F}"/>
              </a:ext>
            </a:extLst>
          </p:cNvPr>
          <p:cNvSpPr txBox="1"/>
          <p:nvPr/>
        </p:nvSpPr>
        <p:spPr>
          <a:xfrm>
            <a:off x="2598518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1CB043-803E-455B-8AE1-65880CD525C1}"/>
              </a:ext>
            </a:extLst>
          </p:cNvPr>
          <p:cNvSpPr txBox="1"/>
          <p:nvPr/>
        </p:nvSpPr>
        <p:spPr>
          <a:xfrm>
            <a:off x="3395193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F534E0-F6A4-44EA-846E-4595224ECD47}"/>
              </a:ext>
            </a:extLst>
          </p:cNvPr>
          <p:cNvSpPr txBox="1"/>
          <p:nvPr/>
        </p:nvSpPr>
        <p:spPr>
          <a:xfrm>
            <a:off x="4232325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AC8D0A-B6BC-4DFD-B3C8-C522F32C4811}"/>
              </a:ext>
            </a:extLst>
          </p:cNvPr>
          <p:cNvSpPr txBox="1"/>
          <p:nvPr/>
        </p:nvSpPr>
        <p:spPr>
          <a:xfrm>
            <a:off x="4979783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A2A14B-8CA8-4EB2-ACE4-F8A5796BDA94}"/>
              </a:ext>
            </a:extLst>
          </p:cNvPr>
          <p:cNvSpPr txBox="1"/>
          <p:nvPr/>
        </p:nvSpPr>
        <p:spPr>
          <a:xfrm>
            <a:off x="581151" y="4212594"/>
            <a:ext cx="4805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Mid=(</a:t>
            </a:r>
            <a:r>
              <a:rPr lang="en-US" altLang="zh-CN" dirty="0" err="1"/>
              <a:t>left+right</a:t>
            </a:r>
            <a:r>
              <a:rPr lang="en-US" altLang="zh-CN" dirty="0"/>
              <a:t>)//2=(0+4)//2==2</a:t>
            </a:r>
          </a:p>
          <a:p>
            <a:endParaRPr lang="en-US" altLang="zh-CN" dirty="0"/>
          </a:p>
          <a:p>
            <a:r>
              <a:rPr lang="en-US" altLang="zh-CN" dirty="0"/>
              <a:t>citations[mid]&gt;=len-mid</a:t>
            </a:r>
            <a:r>
              <a:rPr lang="en-US" altLang="zh-CN" dirty="0">
                <a:sym typeface="Wingdings" panose="05000000000000000000" pitchFamily="2" charset="2"/>
              </a:rPr>
              <a:t>3&gt;=5-2=3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符合条件寻找下一个符合条件的，若无，则返回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786F911D-D143-4121-B988-0B4BE2FFA06E}"/>
              </a:ext>
            </a:extLst>
          </p:cNvPr>
          <p:cNvSpPr/>
          <p:nvPr/>
        </p:nvSpPr>
        <p:spPr>
          <a:xfrm>
            <a:off x="7170338" y="234427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383EF1B4-CB7C-49D7-9290-5F500453195F}"/>
              </a:ext>
            </a:extLst>
          </p:cNvPr>
          <p:cNvSpPr/>
          <p:nvPr/>
        </p:nvSpPr>
        <p:spPr>
          <a:xfrm>
            <a:off x="7989797" y="234875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05224DB3-9180-417B-90C4-D5882A7A56D9}"/>
              </a:ext>
            </a:extLst>
          </p:cNvPr>
          <p:cNvSpPr/>
          <p:nvPr/>
        </p:nvSpPr>
        <p:spPr>
          <a:xfrm>
            <a:off x="8809256" y="234427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E5E044D1-97D2-4A06-BC1B-CB257914B3DD}"/>
              </a:ext>
            </a:extLst>
          </p:cNvPr>
          <p:cNvSpPr/>
          <p:nvPr/>
        </p:nvSpPr>
        <p:spPr>
          <a:xfrm>
            <a:off x="9628715" y="2344902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流程图: 可选过程 30">
            <a:extLst>
              <a:ext uri="{FF2B5EF4-FFF2-40B4-BE49-F238E27FC236}">
                <a16:creationId xmlns:a16="http://schemas.microsoft.com/office/drawing/2014/main" id="{1B6DD1FB-E56A-4EC8-A000-90FF03728C95}"/>
              </a:ext>
            </a:extLst>
          </p:cNvPr>
          <p:cNvSpPr/>
          <p:nvPr/>
        </p:nvSpPr>
        <p:spPr>
          <a:xfrm>
            <a:off x="10448174" y="2344269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BC4F3BE4-EA60-4A6F-AC08-DDB1876B7A76}"/>
              </a:ext>
            </a:extLst>
          </p:cNvPr>
          <p:cNvSpPr/>
          <p:nvPr/>
        </p:nvSpPr>
        <p:spPr>
          <a:xfrm>
            <a:off x="6995473" y="310646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left</a:t>
            </a:r>
            <a:endParaRPr lang="zh-CN" altLang="en-US" b="1" dirty="0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F8C387A6-4CF6-4336-B092-BE1ED32A3301}"/>
              </a:ext>
            </a:extLst>
          </p:cNvPr>
          <p:cNvSpPr/>
          <p:nvPr/>
        </p:nvSpPr>
        <p:spPr>
          <a:xfrm>
            <a:off x="8012629" y="311477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right</a:t>
            </a:r>
            <a:endParaRPr lang="zh-CN" altLang="en-US" b="1" dirty="0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1A4AFD79-4173-49F1-B2D8-C880EE67339F}"/>
              </a:ext>
            </a:extLst>
          </p:cNvPr>
          <p:cNvSpPr/>
          <p:nvPr/>
        </p:nvSpPr>
        <p:spPr>
          <a:xfrm>
            <a:off x="7393170" y="311477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mid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555767-DA81-44E8-8079-CC1B0C41E0EA}"/>
              </a:ext>
            </a:extLst>
          </p:cNvPr>
          <p:cNvSpPr txBox="1"/>
          <p:nvPr/>
        </p:nvSpPr>
        <p:spPr>
          <a:xfrm>
            <a:off x="5938351" y="2421104"/>
            <a:ext cx="12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3BBB8BE-3331-411C-BB9C-A926A0DA3C89}"/>
              </a:ext>
            </a:extLst>
          </p:cNvPr>
          <p:cNvSpPr txBox="1"/>
          <p:nvPr/>
        </p:nvSpPr>
        <p:spPr>
          <a:xfrm>
            <a:off x="6428821" y="1775328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EE0602-D0F3-4198-B63B-B56B3A270174}"/>
              </a:ext>
            </a:extLst>
          </p:cNvPr>
          <p:cNvSpPr txBox="1"/>
          <p:nvPr/>
        </p:nvSpPr>
        <p:spPr>
          <a:xfrm>
            <a:off x="7297058" y="1775643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3B9218-26C2-46B8-9079-EB0AE715E7B3}"/>
              </a:ext>
            </a:extLst>
          </p:cNvPr>
          <p:cNvSpPr txBox="1"/>
          <p:nvPr/>
        </p:nvSpPr>
        <p:spPr>
          <a:xfrm>
            <a:off x="8188621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61299-B76A-4DCA-957D-270179A9279E}"/>
              </a:ext>
            </a:extLst>
          </p:cNvPr>
          <p:cNvSpPr txBox="1"/>
          <p:nvPr/>
        </p:nvSpPr>
        <p:spPr>
          <a:xfrm>
            <a:off x="8985296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BFC28E-6186-4D70-9A7E-B5D9B2D57630}"/>
              </a:ext>
            </a:extLst>
          </p:cNvPr>
          <p:cNvSpPr txBox="1"/>
          <p:nvPr/>
        </p:nvSpPr>
        <p:spPr>
          <a:xfrm>
            <a:off x="9822428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B3E6D8-D5A7-4DFA-8E39-26291BEE1F78}"/>
              </a:ext>
            </a:extLst>
          </p:cNvPr>
          <p:cNvSpPr txBox="1"/>
          <p:nvPr/>
        </p:nvSpPr>
        <p:spPr>
          <a:xfrm>
            <a:off x="10569886" y="1775328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766484-3399-4409-B7BD-D104960463E4}"/>
              </a:ext>
            </a:extLst>
          </p:cNvPr>
          <p:cNvSpPr txBox="1"/>
          <p:nvPr/>
        </p:nvSpPr>
        <p:spPr>
          <a:xfrm>
            <a:off x="6983426" y="4212594"/>
            <a:ext cx="460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Mid=(</a:t>
            </a:r>
            <a:r>
              <a:rPr lang="en-US" altLang="zh-CN" dirty="0" err="1"/>
              <a:t>left+right</a:t>
            </a:r>
            <a:r>
              <a:rPr lang="en-US" altLang="zh-CN" dirty="0"/>
              <a:t>)//2=(0+1)//2==0</a:t>
            </a:r>
          </a:p>
          <a:p>
            <a:endParaRPr lang="en-US" altLang="zh-CN" dirty="0"/>
          </a:p>
          <a:p>
            <a:r>
              <a:rPr lang="en-US" altLang="zh-CN" dirty="0"/>
              <a:t>citations[mid]&gt;=len-mid</a:t>
            </a:r>
            <a:r>
              <a:rPr lang="en-US" altLang="zh-CN" dirty="0">
                <a:sym typeface="Wingdings" panose="05000000000000000000" pitchFamily="2" charset="2"/>
              </a:rPr>
              <a:t>0&gt;=1-0=0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不符合条件，返回上一次结果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Len-right-1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A764D4-638B-4D92-94F1-944C7E3E0733}"/>
              </a:ext>
            </a:extLst>
          </p:cNvPr>
          <p:cNvSpPr txBox="1"/>
          <p:nvPr/>
        </p:nvSpPr>
        <p:spPr>
          <a:xfrm>
            <a:off x="5544749" y="2082842"/>
            <a:ext cx="461665" cy="40206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--------------------------------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539ABB-6378-4946-8BE8-2080ACAF934E}"/>
              </a:ext>
            </a:extLst>
          </p:cNvPr>
          <p:cNvSpPr txBox="1"/>
          <p:nvPr/>
        </p:nvSpPr>
        <p:spPr>
          <a:xfrm>
            <a:off x="342835" y="193311"/>
            <a:ext cx="27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法一    ：二分法</a:t>
            </a:r>
          </a:p>
        </p:txBody>
      </p:sp>
    </p:spTree>
    <p:extLst>
      <p:ext uri="{BB962C8B-B14F-4D97-AF65-F5344CB8AC3E}">
        <p14:creationId xmlns:p14="http://schemas.microsoft.com/office/powerpoint/2010/main" val="412414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D3E830-6610-423C-944F-84E445C174AB}"/>
              </a:ext>
            </a:extLst>
          </p:cNvPr>
          <p:cNvSpPr txBox="1"/>
          <p:nvPr/>
        </p:nvSpPr>
        <p:spPr>
          <a:xfrm>
            <a:off x="412377" y="251012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法二</a:t>
            </a:r>
            <a:r>
              <a:rPr lang="en-US" altLang="zh-CN" dirty="0"/>
              <a:t>   </a:t>
            </a:r>
            <a:r>
              <a:rPr lang="zh-CN" altLang="en-US" dirty="0"/>
              <a:t>： 遍历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3095B-CFFA-416E-853F-734FB9644B17}"/>
              </a:ext>
            </a:extLst>
          </p:cNvPr>
          <p:cNvSpPr txBox="1"/>
          <p:nvPr/>
        </p:nvSpPr>
        <p:spPr>
          <a:xfrm>
            <a:off x="1156446" y="736590"/>
            <a:ext cx="9703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zh-CN" altLang="en-US" dirty="0"/>
              <a:t>为了表示方便，我们用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当做从后往前走的坐标，用 </a:t>
            </a:r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记录已经遍历过的论文数量</a:t>
            </a:r>
            <a:endParaRPr lang="en-US" altLang="zh-CN" dirty="0"/>
          </a:p>
          <a:p>
            <a:pPr indent="457200">
              <a:spcBef>
                <a:spcPts val="600"/>
              </a:spcBef>
            </a:pPr>
            <a:r>
              <a:rPr lang="en-US" altLang="zh-CN" dirty="0"/>
              <a:t>①</a:t>
            </a:r>
            <a:r>
              <a:rPr lang="zh-CN" altLang="en-US" dirty="0"/>
              <a:t>当 </a:t>
            </a:r>
            <a:r>
              <a:rPr lang="en-US" altLang="zh-CN" dirty="0" err="1"/>
              <a:t>i</a:t>
            </a:r>
            <a:r>
              <a:rPr lang="en-US" altLang="zh-CN" dirty="0"/>
              <a:t> &gt;= 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的时候，对应前面的第</a:t>
            </a:r>
            <a:r>
              <a:rPr lang="en-US" altLang="zh-CN" dirty="0"/>
              <a:t>1,2,3</a:t>
            </a:r>
            <a:r>
              <a:rPr lang="zh-CN" altLang="en-US" dirty="0"/>
              <a:t>种情况。说明还可以继续往前走走看看</a:t>
            </a:r>
            <a:endParaRPr lang="en-US" altLang="zh-CN" dirty="0"/>
          </a:p>
          <a:p>
            <a:pPr indent="457200">
              <a:spcBef>
                <a:spcPts val="600"/>
              </a:spcBef>
            </a:pPr>
            <a:r>
              <a:rPr lang="zh-CN" altLang="en-US" dirty="0"/>
              <a:t>②当 </a:t>
            </a:r>
            <a:r>
              <a:rPr lang="en-US" altLang="zh-CN" dirty="0" err="1"/>
              <a:t>i</a:t>
            </a:r>
            <a:r>
              <a:rPr lang="en-US" altLang="zh-CN" dirty="0"/>
              <a:t> &lt; 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的时候，对应前面第</a:t>
            </a:r>
            <a:r>
              <a:rPr lang="en-US" altLang="zh-CN" dirty="0"/>
              <a:t>4,5</a:t>
            </a:r>
            <a:r>
              <a:rPr lang="zh-CN" altLang="en-US" dirty="0"/>
              <a:t>种情况。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2F6F5A14-1675-4794-8219-CD22E1365ADE}"/>
              </a:ext>
            </a:extLst>
          </p:cNvPr>
          <p:cNvSpPr/>
          <p:nvPr/>
        </p:nvSpPr>
        <p:spPr>
          <a:xfrm>
            <a:off x="1589199" y="2583265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963B2BC3-7D91-4D99-9785-07D5DC9C1AA0}"/>
              </a:ext>
            </a:extLst>
          </p:cNvPr>
          <p:cNvSpPr/>
          <p:nvPr/>
        </p:nvSpPr>
        <p:spPr>
          <a:xfrm>
            <a:off x="2408658" y="2587745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77DAE122-D1A4-434A-B056-19E5DBD882DC}"/>
              </a:ext>
            </a:extLst>
          </p:cNvPr>
          <p:cNvSpPr/>
          <p:nvPr/>
        </p:nvSpPr>
        <p:spPr>
          <a:xfrm>
            <a:off x="3228117" y="2583265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17F74C58-FAA9-413D-97EE-8672BE56B6AE}"/>
              </a:ext>
            </a:extLst>
          </p:cNvPr>
          <p:cNvSpPr/>
          <p:nvPr/>
        </p:nvSpPr>
        <p:spPr>
          <a:xfrm>
            <a:off x="4047576" y="2583897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CD006400-D123-4F13-A767-B5B1E57F0278}"/>
              </a:ext>
            </a:extLst>
          </p:cNvPr>
          <p:cNvSpPr/>
          <p:nvPr/>
        </p:nvSpPr>
        <p:spPr>
          <a:xfrm>
            <a:off x="4867035" y="2583264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A3DA52-0161-40EB-8B01-F81A5BBCD813}"/>
              </a:ext>
            </a:extLst>
          </p:cNvPr>
          <p:cNvSpPr txBox="1"/>
          <p:nvPr/>
        </p:nvSpPr>
        <p:spPr>
          <a:xfrm>
            <a:off x="351799" y="2660099"/>
            <a:ext cx="12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3DB808-B12D-41A9-B1E2-65B01BD35945}"/>
              </a:ext>
            </a:extLst>
          </p:cNvPr>
          <p:cNvSpPr txBox="1"/>
          <p:nvPr/>
        </p:nvSpPr>
        <p:spPr>
          <a:xfrm>
            <a:off x="758033" y="2014323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B8B67F-38C9-42AA-AAC4-FA54CF378940}"/>
              </a:ext>
            </a:extLst>
          </p:cNvPr>
          <p:cNvSpPr txBox="1"/>
          <p:nvPr/>
        </p:nvSpPr>
        <p:spPr>
          <a:xfrm>
            <a:off x="1715919" y="2014638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F9DD9A-7C3B-458D-BFE9-0CACB888977F}"/>
              </a:ext>
            </a:extLst>
          </p:cNvPr>
          <p:cNvSpPr txBox="1"/>
          <p:nvPr/>
        </p:nvSpPr>
        <p:spPr>
          <a:xfrm>
            <a:off x="2607482" y="2014323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EFF764-D9EF-4B34-AA72-055AC003726B}"/>
              </a:ext>
            </a:extLst>
          </p:cNvPr>
          <p:cNvSpPr txBox="1"/>
          <p:nvPr/>
        </p:nvSpPr>
        <p:spPr>
          <a:xfrm>
            <a:off x="3404157" y="2014323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057BDD-3CF0-4E9F-BB78-3B390DD6934B}"/>
              </a:ext>
            </a:extLst>
          </p:cNvPr>
          <p:cNvSpPr txBox="1"/>
          <p:nvPr/>
        </p:nvSpPr>
        <p:spPr>
          <a:xfrm>
            <a:off x="4241289" y="2014323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424D70-53C9-45D4-B373-03BAC1EC6E79}"/>
              </a:ext>
            </a:extLst>
          </p:cNvPr>
          <p:cNvSpPr txBox="1"/>
          <p:nvPr/>
        </p:nvSpPr>
        <p:spPr>
          <a:xfrm>
            <a:off x="4988747" y="2014323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05DC6BA7-989A-467D-B8E4-055A49362250}"/>
              </a:ext>
            </a:extLst>
          </p:cNvPr>
          <p:cNvSpPr/>
          <p:nvPr/>
        </p:nvSpPr>
        <p:spPr>
          <a:xfrm>
            <a:off x="1595717" y="3369240"/>
            <a:ext cx="484632" cy="7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F0F7F7-956C-4A77-BC00-6F5D239BF33F}"/>
              </a:ext>
            </a:extLst>
          </p:cNvPr>
          <p:cNvSpPr txBox="1"/>
          <p:nvPr/>
        </p:nvSpPr>
        <p:spPr>
          <a:xfrm>
            <a:off x="7097848" y="1535916"/>
            <a:ext cx="36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citations[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i+1:  #</a:t>
            </a:r>
            <a:r>
              <a:rPr lang="zh-CN" altLang="en-US" b="1" dirty="0"/>
              <a:t>找到临界点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5BC2EDB6-5DE4-409F-8ADC-131FCFD5623D}"/>
              </a:ext>
            </a:extLst>
          </p:cNvPr>
          <p:cNvSpPr/>
          <p:nvPr/>
        </p:nvSpPr>
        <p:spPr>
          <a:xfrm>
            <a:off x="7029594" y="2590258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B51C94A2-21CE-479E-A02C-A7110FCDCC71}"/>
              </a:ext>
            </a:extLst>
          </p:cNvPr>
          <p:cNvSpPr/>
          <p:nvPr/>
        </p:nvSpPr>
        <p:spPr>
          <a:xfrm>
            <a:off x="7849053" y="2594738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244C6985-9BB6-4E11-946C-14F5AB1C6764}"/>
              </a:ext>
            </a:extLst>
          </p:cNvPr>
          <p:cNvSpPr/>
          <p:nvPr/>
        </p:nvSpPr>
        <p:spPr>
          <a:xfrm>
            <a:off x="8668512" y="2590258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A9529F33-6C03-47DF-A058-BA5E01836639}"/>
              </a:ext>
            </a:extLst>
          </p:cNvPr>
          <p:cNvSpPr/>
          <p:nvPr/>
        </p:nvSpPr>
        <p:spPr>
          <a:xfrm>
            <a:off x="9487971" y="259089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BF9B6589-C7A8-4FBA-9E25-C7FD6FD2AA16}"/>
              </a:ext>
            </a:extLst>
          </p:cNvPr>
          <p:cNvSpPr/>
          <p:nvPr/>
        </p:nvSpPr>
        <p:spPr>
          <a:xfrm>
            <a:off x="10307430" y="2590257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D9FBBD-05B3-4B1A-B9CC-620D83B3EFFD}"/>
              </a:ext>
            </a:extLst>
          </p:cNvPr>
          <p:cNvSpPr txBox="1"/>
          <p:nvPr/>
        </p:nvSpPr>
        <p:spPr>
          <a:xfrm>
            <a:off x="5792194" y="2667092"/>
            <a:ext cx="12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1FA074-D9CE-4B62-8272-E17438757A59}"/>
              </a:ext>
            </a:extLst>
          </p:cNvPr>
          <p:cNvSpPr txBox="1"/>
          <p:nvPr/>
        </p:nvSpPr>
        <p:spPr>
          <a:xfrm>
            <a:off x="6198428" y="2021316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044B72-6C07-4B68-8F13-7D2DF8E2465F}"/>
              </a:ext>
            </a:extLst>
          </p:cNvPr>
          <p:cNvSpPr txBox="1"/>
          <p:nvPr/>
        </p:nvSpPr>
        <p:spPr>
          <a:xfrm>
            <a:off x="7156314" y="2021631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A979D8-7788-4BB3-9793-69DD2454D436}"/>
              </a:ext>
            </a:extLst>
          </p:cNvPr>
          <p:cNvSpPr txBox="1"/>
          <p:nvPr/>
        </p:nvSpPr>
        <p:spPr>
          <a:xfrm>
            <a:off x="8047877" y="202131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1D226A-AEE3-481E-B6A3-876F71143FB0}"/>
              </a:ext>
            </a:extLst>
          </p:cNvPr>
          <p:cNvSpPr txBox="1"/>
          <p:nvPr/>
        </p:nvSpPr>
        <p:spPr>
          <a:xfrm>
            <a:off x="8844552" y="202131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0B2A1-BA00-4FBF-A35A-872A6DAB4787}"/>
              </a:ext>
            </a:extLst>
          </p:cNvPr>
          <p:cNvSpPr txBox="1"/>
          <p:nvPr/>
        </p:nvSpPr>
        <p:spPr>
          <a:xfrm>
            <a:off x="9681684" y="202131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0DAC7B-A3F4-4554-AF0D-ED7718CF42B4}"/>
              </a:ext>
            </a:extLst>
          </p:cNvPr>
          <p:cNvSpPr txBox="1"/>
          <p:nvPr/>
        </p:nvSpPr>
        <p:spPr>
          <a:xfrm>
            <a:off x="10429142" y="202131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805D6395-4A1B-4966-BA71-182880E21FE8}"/>
              </a:ext>
            </a:extLst>
          </p:cNvPr>
          <p:cNvSpPr/>
          <p:nvPr/>
        </p:nvSpPr>
        <p:spPr>
          <a:xfrm>
            <a:off x="7871885" y="3366653"/>
            <a:ext cx="484632" cy="7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117729-43A2-4507-96BC-3DA36D92FD8D}"/>
              </a:ext>
            </a:extLst>
          </p:cNvPr>
          <p:cNvSpPr txBox="1"/>
          <p:nvPr/>
        </p:nvSpPr>
        <p:spPr>
          <a:xfrm>
            <a:off x="2438171" y="3429000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 &gt;= i+1</a:t>
            </a:r>
          </a:p>
          <a:p>
            <a:r>
              <a:rPr lang="en-US" altLang="zh-CN" dirty="0"/>
              <a:t>        6       &gt;=   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0552172-4EF7-411E-B4A2-15EBE5DF0B9C}"/>
              </a:ext>
            </a:extLst>
          </p:cNvPr>
          <p:cNvSpPr txBox="1"/>
          <p:nvPr/>
        </p:nvSpPr>
        <p:spPr>
          <a:xfrm>
            <a:off x="4310517" y="3511224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继续找下一个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D73775-8B17-49F8-AD2A-E00DDDD108D5}"/>
              </a:ext>
            </a:extLst>
          </p:cNvPr>
          <p:cNvSpPr txBox="1"/>
          <p:nvPr/>
        </p:nvSpPr>
        <p:spPr>
          <a:xfrm>
            <a:off x="8499612" y="3402149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 &gt;= i+1</a:t>
            </a:r>
          </a:p>
          <a:p>
            <a:r>
              <a:rPr lang="en-US" altLang="zh-CN" dirty="0"/>
              <a:t>        5       &gt;=  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528533-A262-4AD2-8CE5-9B700E9261FE}"/>
              </a:ext>
            </a:extLst>
          </p:cNvPr>
          <p:cNvSpPr txBox="1"/>
          <p:nvPr/>
        </p:nvSpPr>
        <p:spPr>
          <a:xfrm>
            <a:off x="10404329" y="3511224"/>
            <a:ext cx="9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继续找下一个</a:t>
            </a:r>
          </a:p>
        </p:txBody>
      </p:sp>
      <p:sp>
        <p:nvSpPr>
          <p:cNvPr id="67" name="流程图: 可选过程 66">
            <a:extLst>
              <a:ext uri="{FF2B5EF4-FFF2-40B4-BE49-F238E27FC236}">
                <a16:creationId xmlns:a16="http://schemas.microsoft.com/office/drawing/2014/main" id="{4B2439D7-1E2A-48E7-A068-AB375A126737}"/>
              </a:ext>
            </a:extLst>
          </p:cNvPr>
          <p:cNvSpPr/>
          <p:nvPr/>
        </p:nvSpPr>
        <p:spPr>
          <a:xfrm>
            <a:off x="1502002" y="4952753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8" name="流程图: 可选过程 67">
            <a:extLst>
              <a:ext uri="{FF2B5EF4-FFF2-40B4-BE49-F238E27FC236}">
                <a16:creationId xmlns:a16="http://schemas.microsoft.com/office/drawing/2014/main" id="{06E666A8-6764-46D2-997A-2811C17AA960}"/>
              </a:ext>
            </a:extLst>
          </p:cNvPr>
          <p:cNvSpPr/>
          <p:nvPr/>
        </p:nvSpPr>
        <p:spPr>
          <a:xfrm>
            <a:off x="2321461" y="4957233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" name="流程图: 可选过程 68">
            <a:extLst>
              <a:ext uri="{FF2B5EF4-FFF2-40B4-BE49-F238E27FC236}">
                <a16:creationId xmlns:a16="http://schemas.microsoft.com/office/drawing/2014/main" id="{3CE5F8B6-9798-457F-B491-33C69AAFD559}"/>
              </a:ext>
            </a:extLst>
          </p:cNvPr>
          <p:cNvSpPr/>
          <p:nvPr/>
        </p:nvSpPr>
        <p:spPr>
          <a:xfrm>
            <a:off x="3140920" y="4952753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流程图: 可选过程 69">
            <a:extLst>
              <a:ext uri="{FF2B5EF4-FFF2-40B4-BE49-F238E27FC236}">
                <a16:creationId xmlns:a16="http://schemas.microsoft.com/office/drawing/2014/main" id="{0C824042-CBE8-4F41-80AC-87F65BA8346D}"/>
              </a:ext>
            </a:extLst>
          </p:cNvPr>
          <p:cNvSpPr/>
          <p:nvPr/>
        </p:nvSpPr>
        <p:spPr>
          <a:xfrm>
            <a:off x="3960379" y="4953385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流程图: 可选过程 70">
            <a:extLst>
              <a:ext uri="{FF2B5EF4-FFF2-40B4-BE49-F238E27FC236}">
                <a16:creationId xmlns:a16="http://schemas.microsoft.com/office/drawing/2014/main" id="{0197B661-6FB5-4718-A55E-5D51A577C620}"/>
              </a:ext>
            </a:extLst>
          </p:cNvPr>
          <p:cNvSpPr/>
          <p:nvPr/>
        </p:nvSpPr>
        <p:spPr>
          <a:xfrm>
            <a:off x="4779838" y="4952752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BBCE808-C9DB-4BDE-8E28-590FF92F5259}"/>
              </a:ext>
            </a:extLst>
          </p:cNvPr>
          <p:cNvSpPr txBox="1"/>
          <p:nvPr/>
        </p:nvSpPr>
        <p:spPr>
          <a:xfrm>
            <a:off x="264602" y="5029587"/>
            <a:ext cx="12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062D9C1-DF7F-4495-AA4B-E74D63EE5A52}"/>
              </a:ext>
            </a:extLst>
          </p:cNvPr>
          <p:cNvSpPr txBox="1"/>
          <p:nvPr/>
        </p:nvSpPr>
        <p:spPr>
          <a:xfrm>
            <a:off x="670836" y="4383811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1B980BB-7B40-4872-8670-C345EC50CACC}"/>
              </a:ext>
            </a:extLst>
          </p:cNvPr>
          <p:cNvSpPr txBox="1"/>
          <p:nvPr/>
        </p:nvSpPr>
        <p:spPr>
          <a:xfrm>
            <a:off x="1628722" y="4384126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3B1A4D9-EFB1-4A5F-B0A2-94D2BF59225C}"/>
              </a:ext>
            </a:extLst>
          </p:cNvPr>
          <p:cNvSpPr txBox="1"/>
          <p:nvPr/>
        </p:nvSpPr>
        <p:spPr>
          <a:xfrm>
            <a:off x="2520285" y="4383811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E1E6BF5-6C59-4A5C-BEE9-F4864FAABB53}"/>
              </a:ext>
            </a:extLst>
          </p:cNvPr>
          <p:cNvSpPr txBox="1"/>
          <p:nvPr/>
        </p:nvSpPr>
        <p:spPr>
          <a:xfrm>
            <a:off x="3316960" y="4383811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D774559-1E0F-42A1-8EDF-56885A1CBEBE}"/>
              </a:ext>
            </a:extLst>
          </p:cNvPr>
          <p:cNvSpPr txBox="1"/>
          <p:nvPr/>
        </p:nvSpPr>
        <p:spPr>
          <a:xfrm>
            <a:off x="4154092" y="4383811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AB40400-A577-4D03-94DC-F95CEE1C2F14}"/>
              </a:ext>
            </a:extLst>
          </p:cNvPr>
          <p:cNvSpPr txBox="1"/>
          <p:nvPr/>
        </p:nvSpPr>
        <p:spPr>
          <a:xfrm>
            <a:off x="4901550" y="4383811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9" name="箭头: 上 78">
            <a:extLst>
              <a:ext uri="{FF2B5EF4-FFF2-40B4-BE49-F238E27FC236}">
                <a16:creationId xmlns:a16="http://schemas.microsoft.com/office/drawing/2014/main" id="{72151898-561E-4C90-85DF-EFCB7B58A520}"/>
              </a:ext>
            </a:extLst>
          </p:cNvPr>
          <p:cNvSpPr/>
          <p:nvPr/>
        </p:nvSpPr>
        <p:spPr>
          <a:xfrm>
            <a:off x="3200198" y="5720188"/>
            <a:ext cx="484632" cy="7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4B7B127-E0E7-4428-85B6-E94AF8AA83DD}"/>
              </a:ext>
            </a:extLst>
          </p:cNvPr>
          <p:cNvSpPr txBox="1"/>
          <p:nvPr/>
        </p:nvSpPr>
        <p:spPr>
          <a:xfrm>
            <a:off x="1043939" y="5811638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 &gt;= i+1</a:t>
            </a:r>
          </a:p>
          <a:p>
            <a:r>
              <a:rPr lang="en-US" altLang="zh-CN" dirty="0"/>
              <a:t>        3       &gt;=   3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5D652BD-9446-4130-8D6A-9113901CD847}"/>
              </a:ext>
            </a:extLst>
          </p:cNvPr>
          <p:cNvSpPr txBox="1"/>
          <p:nvPr/>
        </p:nvSpPr>
        <p:spPr>
          <a:xfrm>
            <a:off x="3864371" y="585236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继续找下一个</a:t>
            </a:r>
          </a:p>
        </p:txBody>
      </p:sp>
      <p:sp>
        <p:nvSpPr>
          <p:cNvPr id="82" name="流程图: 可选过程 81">
            <a:extLst>
              <a:ext uri="{FF2B5EF4-FFF2-40B4-BE49-F238E27FC236}">
                <a16:creationId xmlns:a16="http://schemas.microsoft.com/office/drawing/2014/main" id="{33237FD8-3123-4E33-8461-D0E2E248C7EC}"/>
              </a:ext>
            </a:extLst>
          </p:cNvPr>
          <p:cNvSpPr/>
          <p:nvPr/>
        </p:nvSpPr>
        <p:spPr>
          <a:xfrm>
            <a:off x="6933482" y="4952438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3" name="流程图: 可选过程 82">
            <a:extLst>
              <a:ext uri="{FF2B5EF4-FFF2-40B4-BE49-F238E27FC236}">
                <a16:creationId xmlns:a16="http://schemas.microsoft.com/office/drawing/2014/main" id="{178D0BD8-5059-4038-9F4B-E507E3CDA655}"/>
              </a:ext>
            </a:extLst>
          </p:cNvPr>
          <p:cNvSpPr/>
          <p:nvPr/>
        </p:nvSpPr>
        <p:spPr>
          <a:xfrm>
            <a:off x="7752941" y="4956918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4" name="流程图: 可选过程 83">
            <a:extLst>
              <a:ext uri="{FF2B5EF4-FFF2-40B4-BE49-F238E27FC236}">
                <a16:creationId xmlns:a16="http://schemas.microsoft.com/office/drawing/2014/main" id="{554D7A35-8A5F-4FF5-A94F-4BD5B3F58CBD}"/>
              </a:ext>
            </a:extLst>
          </p:cNvPr>
          <p:cNvSpPr/>
          <p:nvPr/>
        </p:nvSpPr>
        <p:spPr>
          <a:xfrm>
            <a:off x="8572400" y="4952438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5" name="流程图: 可选过程 84">
            <a:extLst>
              <a:ext uri="{FF2B5EF4-FFF2-40B4-BE49-F238E27FC236}">
                <a16:creationId xmlns:a16="http://schemas.microsoft.com/office/drawing/2014/main" id="{883C2FE3-3B61-48E6-B57F-AB2CA91967F2}"/>
              </a:ext>
            </a:extLst>
          </p:cNvPr>
          <p:cNvSpPr/>
          <p:nvPr/>
        </p:nvSpPr>
        <p:spPr>
          <a:xfrm>
            <a:off x="9391859" y="4953070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流程图: 可选过程 85">
            <a:extLst>
              <a:ext uri="{FF2B5EF4-FFF2-40B4-BE49-F238E27FC236}">
                <a16:creationId xmlns:a16="http://schemas.microsoft.com/office/drawing/2014/main" id="{2A59F32E-8B61-449B-8FD2-326C91BC39A2}"/>
              </a:ext>
            </a:extLst>
          </p:cNvPr>
          <p:cNvSpPr/>
          <p:nvPr/>
        </p:nvSpPr>
        <p:spPr>
          <a:xfrm>
            <a:off x="10211318" y="4952437"/>
            <a:ext cx="530296" cy="567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402681B-7626-4341-A103-EED1A9834D4E}"/>
              </a:ext>
            </a:extLst>
          </p:cNvPr>
          <p:cNvSpPr txBox="1"/>
          <p:nvPr/>
        </p:nvSpPr>
        <p:spPr>
          <a:xfrm>
            <a:off x="5803662" y="5029272"/>
            <a:ext cx="12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E21FC5-91E0-4885-A99F-2DD9BB169344}"/>
              </a:ext>
            </a:extLst>
          </p:cNvPr>
          <p:cNvSpPr txBox="1"/>
          <p:nvPr/>
        </p:nvSpPr>
        <p:spPr>
          <a:xfrm>
            <a:off x="6102316" y="4383496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53F3000-F6CE-4F41-9F63-B50D742D526D}"/>
              </a:ext>
            </a:extLst>
          </p:cNvPr>
          <p:cNvSpPr txBox="1"/>
          <p:nvPr/>
        </p:nvSpPr>
        <p:spPr>
          <a:xfrm>
            <a:off x="7060202" y="4383811"/>
            <a:ext cx="1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5DF018C-6885-4E6E-A6B7-94901FA1B63E}"/>
              </a:ext>
            </a:extLst>
          </p:cNvPr>
          <p:cNvSpPr txBox="1"/>
          <p:nvPr/>
        </p:nvSpPr>
        <p:spPr>
          <a:xfrm>
            <a:off x="7951765" y="438349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3507389-0FB0-4CF0-B3CA-022012BE7508}"/>
              </a:ext>
            </a:extLst>
          </p:cNvPr>
          <p:cNvSpPr txBox="1"/>
          <p:nvPr/>
        </p:nvSpPr>
        <p:spPr>
          <a:xfrm>
            <a:off x="8748440" y="438349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240EE75-EC72-4E1F-BAC1-6DB01850C5E6}"/>
              </a:ext>
            </a:extLst>
          </p:cNvPr>
          <p:cNvSpPr txBox="1"/>
          <p:nvPr/>
        </p:nvSpPr>
        <p:spPr>
          <a:xfrm>
            <a:off x="9585572" y="438349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FF85DB-F28C-43A7-9042-4F58CCD0D4F7}"/>
              </a:ext>
            </a:extLst>
          </p:cNvPr>
          <p:cNvSpPr txBox="1"/>
          <p:nvPr/>
        </p:nvSpPr>
        <p:spPr>
          <a:xfrm>
            <a:off x="10333030" y="4383496"/>
            <a:ext cx="1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54773F12-BDE3-4717-A911-CA6A332A2078}"/>
              </a:ext>
            </a:extLst>
          </p:cNvPr>
          <p:cNvSpPr/>
          <p:nvPr/>
        </p:nvSpPr>
        <p:spPr>
          <a:xfrm>
            <a:off x="9439368" y="5748794"/>
            <a:ext cx="484632" cy="7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9BA290B-F246-45FB-9402-D0ABCFBDC59D}"/>
              </a:ext>
            </a:extLst>
          </p:cNvPr>
          <p:cNvSpPr txBox="1"/>
          <p:nvPr/>
        </p:nvSpPr>
        <p:spPr>
          <a:xfrm>
            <a:off x="6167955" y="5824709"/>
            <a:ext cx="197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citations[</a:t>
            </a:r>
            <a:r>
              <a:rPr lang="en-US" altLang="zh-CN" dirty="0" err="1"/>
              <a:t>i</a:t>
            </a:r>
            <a:r>
              <a:rPr lang="en-US" altLang="zh-CN" dirty="0"/>
              <a:t>] &gt;= i+1</a:t>
            </a:r>
          </a:p>
          <a:p>
            <a:r>
              <a:rPr lang="en-US" altLang="zh-CN" dirty="0"/>
              <a:t>        1     &lt;   4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DBD5FD7-FE97-40DB-9AF1-6C541C4B528D}"/>
              </a:ext>
            </a:extLst>
          </p:cNvPr>
          <p:cNvSpPr txBox="1"/>
          <p:nvPr/>
        </p:nvSpPr>
        <p:spPr>
          <a:xfrm>
            <a:off x="9946037" y="5604805"/>
            <a:ext cx="141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不符合条件返回上一次结果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29C05EB-7D3A-481E-B17D-EF856E62B168}"/>
              </a:ext>
            </a:extLst>
          </p:cNvPr>
          <p:cNvSpPr txBox="1"/>
          <p:nvPr/>
        </p:nvSpPr>
        <p:spPr>
          <a:xfrm>
            <a:off x="237707" y="1905248"/>
            <a:ext cx="5527592" cy="227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7F7C479-2BB3-4341-B245-6A0868C6C5B8}"/>
              </a:ext>
            </a:extLst>
          </p:cNvPr>
          <p:cNvSpPr txBox="1"/>
          <p:nvPr/>
        </p:nvSpPr>
        <p:spPr>
          <a:xfrm>
            <a:off x="5851249" y="1904933"/>
            <a:ext cx="5527592" cy="227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2DC04DC-B404-49B5-9717-209B6A99648F}"/>
              </a:ext>
            </a:extLst>
          </p:cNvPr>
          <p:cNvSpPr txBox="1"/>
          <p:nvPr/>
        </p:nvSpPr>
        <p:spPr>
          <a:xfrm>
            <a:off x="231996" y="4296250"/>
            <a:ext cx="5527592" cy="227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CE2BD99-B28E-42B5-AD2F-B876A408AE8C}"/>
              </a:ext>
            </a:extLst>
          </p:cNvPr>
          <p:cNvSpPr txBox="1"/>
          <p:nvPr/>
        </p:nvSpPr>
        <p:spPr>
          <a:xfrm>
            <a:off x="5853855" y="4288335"/>
            <a:ext cx="5527592" cy="227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43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597</Words>
  <Application>Microsoft Office PowerPoint</Application>
  <PresentationFormat>宽屏</PresentationFormat>
  <Paragraphs>147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Huang</dc:creator>
  <cp:lastModifiedBy>Tom Huang</cp:lastModifiedBy>
  <cp:revision>11</cp:revision>
  <dcterms:created xsi:type="dcterms:W3CDTF">2023-07-07T02:35:23Z</dcterms:created>
  <dcterms:modified xsi:type="dcterms:W3CDTF">2023-07-07T06:27:43Z</dcterms:modified>
</cp:coreProperties>
</file>